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44" y="2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1T09:54:46" idx="1">
    <p:pos x="0" y="0"/>
    <p:text>TODO: After translation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DejaVu Sans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DejaVu Sans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DejaVu Serif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DejaVu Serif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DejaVu Serif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DejaVu Serif"/>
              </a:defRPr>
            </a:lvl1pPr>
          </a:lstStyle>
          <a:p>
            <a:r>
              <a:rPr lang="en-US" sz="1400" b="0" strike="noStrike" spc="-1">
                <a:latin typeface="DejaVu Serif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DejaVu Serif"/>
              </a:defRPr>
            </a:lvl1pPr>
          </a:lstStyle>
          <a:p>
            <a:pPr algn="r">
              <a:buNone/>
            </a:pPr>
            <a:fld id="{68AA199C-48DC-4B25-9577-FDAF914FDCC8}" type="slidenum">
              <a:rPr lang="en-US" sz="1400" b="0" strike="noStrike" spc="-1">
                <a:latin typeface="DejaVu Serif"/>
              </a:rPr>
              <a:t>‹#›</a:t>
            </a:fld>
            <a:endParaRPr lang="en-US" sz="1400" b="0" strike="noStrike" spc="-1"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680" cy="376884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320" cy="452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9600" cy="4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1D7838-579F-4555-AE9B-E7D3F004C4FF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680" cy="376884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320" cy="452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9600" cy="4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E85715-DEA4-47C0-83B0-2AD85BB835CE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680" cy="376884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320" cy="452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9600" cy="4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4BEF78-8CB3-4024-BAFD-1E28334C4D02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680" cy="376884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320" cy="452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9600" cy="4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8CAD2D-5C5F-45E5-89BA-C958835516F4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680" cy="376884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320" cy="452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9600" cy="4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15ABE6-C80F-4853-AB3C-20C164EF759E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680" cy="376884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320" cy="452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9600" cy="4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6B75BC-8DD5-4133-9CD7-111AB4EE7378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680" cy="376884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320" cy="452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9600" cy="4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122CEF-F72B-4D9A-8381-BC6750F032B3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680" cy="376884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320" cy="452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9600" cy="4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A3611E-8EC4-4571-9A03-2CE71F88024E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680" cy="376884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320" cy="452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9600" cy="4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4F6722-B9EA-4CA4-9406-1DF9269B2838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680" cy="376884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320" cy="452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9600" cy="4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494B83-70D4-41B6-AD0D-D46B1C7E9635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680" cy="376884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320" cy="452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9600" cy="4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3432BC-258C-4CB5-B5AB-A457C312A6A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680" cy="376884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320" cy="452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9600" cy="4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F0E798-466D-48B0-8CAC-CFF2481E063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680" cy="376884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320" cy="452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9600" cy="4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8CB142-8590-49B9-8AF6-48CB6067CDDA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700680" cy="376884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4320" cy="452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DejaVu Sans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9600" cy="49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C2CE06-C3D6-41B5-A2D7-25B42431683E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800" b="0" strike="noStrike" spc="-1">
              <a:latin typeface="DejaVu Serif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BE7BF0F5-34F5-465A-95FD-F505692FD6DE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F361A30B-4AC4-412D-B55F-65B7130E67A5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D555D185-017B-487C-8431-E003B8091F0B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D45991BE-CC53-4933-A047-EFA88603218D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6D0369A3-F609-41F5-8831-9AFF57A4F7CD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79969283-C7C7-476B-AEF5-9EE6788870B2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latin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1880" cy="114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lang="en-US" sz="3200" b="0" strike="noStrike" spc="-1">
              <a:latin typeface="DejaVu Sans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1880" cy="236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5: Negotiation</a:t>
            </a: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lang="en-US" sz="16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Anant Sujatanagarjuna</a:t>
            </a:r>
            <a:endParaRPr lang="en-US" sz="16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1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Conflict Analysis – Types of Conflicts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2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7000"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Subject Conflict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Caused by deficit of information, false information, or different interpretation of information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“The start-up time of the system does not exceed 2 seconds.”</a:t>
            </a:r>
            <a:endParaRPr lang="en-US" sz="1600" b="0" strike="noStrike" spc="-1">
              <a:latin typeface="DejaVu Sans"/>
            </a:endParaRPr>
          </a:p>
          <a:p>
            <a:pPr marL="14796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 Stakeholder A thinks this is too slow</a:t>
            </a:r>
            <a:endParaRPr lang="en-US" sz="1600" b="0" strike="noStrike" spc="-1">
              <a:latin typeface="DejaVu Sans"/>
            </a:endParaRPr>
          </a:p>
          <a:p>
            <a:pPr marL="14796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 Stakeholder B thinks this is infeasibly fast</a:t>
            </a:r>
            <a:endParaRPr lang="en-US" sz="16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of Interest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Stakeholders have different goals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Usually due to costs</a:t>
            </a:r>
            <a:endParaRPr lang="en-US" sz="1800" b="0" strike="noStrike" spc="-1">
              <a:latin typeface="DejaVu Sans"/>
            </a:endParaRPr>
          </a:p>
          <a:p>
            <a:pPr marL="146304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 Stakeholder A wants to minimize the costs</a:t>
            </a:r>
            <a:endParaRPr lang="en-US" sz="1600" b="0" strike="noStrike" spc="-1">
              <a:latin typeface="DejaVu Sans"/>
            </a:endParaRPr>
          </a:p>
          <a:p>
            <a:pPr marL="146304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 Stakeholder B desires a high quality system</a:t>
            </a:r>
            <a:endParaRPr lang="en-US" sz="16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Conflict Analysis – Types of Conflicts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of Value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Not related to monetary values!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Means values in the sense of principles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 A wants open source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 B wants closed source</a:t>
            </a:r>
            <a:endParaRPr lang="en-US" sz="16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Relationship Conflict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Caused by stereotypical relationship concepts (“I just cannot stand the marketing guys”), communication deficits, or negative personal relationships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 A and B are of equal importance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 A tries to distinguish itself through forcing his requirements on the project</a:t>
            </a:r>
            <a:endParaRPr lang="en-US" sz="16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9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Conflict Analysis – Types of Conflicts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0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Structural Conflict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Caused by unequal levels of power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Superior rejects all input of an employee invariable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Important stakeholder A completely rejects opinions and suppresses requirements of less important stakeholder B</a:t>
            </a:r>
            <a:endParaRPr lang="en-US" sz="16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Mixed reasons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Often a clear classification not possible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 A wants open source due to their principles, but also due to cost objectives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 B wants closed source due to their principles and does not care about potentially higher costs</a:t>
            </a:r>
            <a:endParaRPr lang="en-US" sz="16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 Both conflict of interest and conflict of values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3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Conflict Resolution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4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1000"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Most important part of the conflict management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Fair resolution leads to acceptance by all stakeholders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Should involve all relevant stakeholders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Various conflict resolution techniques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Agreement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Compromise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Voting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Definition of variants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Overruling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Consider-all-facts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Plus-minus-interesting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Decision matrix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Agreement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All conflict parties negotiate a solution to the conflict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Exchange of information, ideas, arguments, and opinions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Results in an agreeable solution for everyone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One of the alternatives is selected</a:t>
            </a:r>
            <a:endParaRPr lang="en-US" sz="16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Compromise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All conflict parties try to find a compromise between alternative solutions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Difference to agreement: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Amalgamation of different parts of alternate solutions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Possibly a completely new alternative solution</a:t>
            </a:r>
            <a:endParaRPr lang="en-US" sz="16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Voting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All possible solution alternatives are presented to the relevant stakeholders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All conflict parties vote on solution alternatives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Alternative with the most votes is the accepted solution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Definition of variants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system is developed to allow multiple alternatives through configuration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System directly satisfies the needs of the stakeholder without restrictions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Usually associated with higher costs</a:t>
            </a:r>
            <a:endParaRPr lang="en-US" sz="16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5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6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Overruling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Conflicts are resolved by hierarchical means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solution of the party higher up in the hierarchy is selected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If both parties are on the same level, a superior or third party decides</a:t>
            </a:r>
            <a:endParaRPr lang="en-US" sz="16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Only advisable if other techniques failed!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Consider-all-facts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Not really a technique by itself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Precursor to plus-minus-interesting and decision matrix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As much information about the conflict as possible is collected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Influence factors are prioritized and their relevance is determined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9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50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724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Plus-minus-interesting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Not really a technique by itself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Can support other techniques, e.g., agreement</a:t>
            </a:r>
            <a:endParaRPr lang="en-US" sz="16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Positive repercussions are placed in a “plus” category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Negative repercussions are placed in a “minus” category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Neither positive repercussions are placed in a “interesting” category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53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Decision Matrix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Select relevant decision criteria for the conflict resolution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Assign a score from 0 to 10 to all alternative regarding for each criterion (Higher = better suited)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Highest sum of scores is elected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latin typeface="DejaVu Sans"/>
            </a:endParaRPr>
          </a:p>
        </p:txBody>
      </p:sp>
      <p:graphicFrame>
        <p:nvGraphicFramePr>
          <p:cNvPr id="256" name="Tabelle 3"/>
          <p:cNvGraphicFramePr/>
          <p:nvPr/>
        </p:nvGraphicFramePr>
        <p:xfrm>
          <a:off x="1659240" y="4326840"/>
          <a:ext cx="8127360" cy="1853640"/>
        </p:xfrm>
        <a:graphic>
          <a:graphicData uri="http://schemas.openxmlformats.org/drawingml/2006/table">
            <a:tbl>
              <a:tblPr/>
              <a:tblGrid>
                <a:gridCol w="203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Alternative 1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Alternative 2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Alternative 3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Criterion 1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Criterion 2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10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Criterion 3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10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Sum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18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13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17</a:t>
                      </a:r>
                      <a:endParaRPr lang="en-US" sz="1800" b="0" strike="noStrike" spc="-1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58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Conflict Resolution – Documentation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59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resolutions to all conflicts must be documented in a traceable way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Who was involved in the resolution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Why was a specific alternative chosen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Otherwise, problems may occur at a later stage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same conflict may arise twice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With documentation, you can just point to the previous resolution</a:t>
            </a:r>
            <a:endParaRPr lang="en-US" sz="16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Inappropriate conflict resolution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Sometimes, the resolutions are dissatisfying and need to be reconsidered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Without documentation of the first resolution, the same mistakes may happen again</a:t>
            </a:r>
            <a:endParaRPr lang="en-US" sz="16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latin typeface="DejaVu Sans"/>
            </a:endParaRPr>
          </a:p>
        </p:txBody>
      </p:sp>
      <p:pic>
        <p:nvPicPr>
          <p:cNvPr id="194" name="Grafik 5"/>
          <p:cNvPicPr/>
          <p:nvPr/>
        </p:nvPicPr>
        <p:blipFill>
          <a:blip r:embed="rId2"/>
          <a:stretch/>
        </p:blipFill>
        <p:spPr>
          <a:xfrm>
            <a:off x="542880" y="2387520"/>
            <a:ext cx="10102680" cy="208008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2377800" y="2297880"/>
            <a:ext cx="1413360" cy="22590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35520" y="4406760"/>
            <a:ext cx="10749240" cy="13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lang="en-US" sz="3000" b="0" strike="noStrike" spc="-1">
              <a:latin typeface="DejaVu Sans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35520" y="2906640"/>
            <a:ext cx="10749240" cy="149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64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Negotiation deals with gaining a common understanding of the requirements</a:t>
            </a:r>
            <a:endParaRPr lang="en-US" sz="20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Conflicts between stakeholders are resolved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management vital part of the negotiation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After negotiation, a unified and agreed-upon understanding of requirements between all stakeholders exists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35520" y="126864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lang="en-US" sz="4000" b="0" strike="noStrike" spc="-1">
              <a:latin typeface="DejaVu Sans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2880" y="722520"/>
            <a:ext cx="10357560" cy="49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lang="en-US" sz="22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57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5: Negotiation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97" name="Rechteck 195"/>
          <p:cNvSpPr/>
          <p:nvPr/>
        </p:nvSpPr>
        <p:spPr>
          <a:xfrm>
            <a:off x="542880" y="1303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HSN-Hierarchy 26"/>
          <p:cNvSpPr/>
          <p:nvPr/>
        </p:nvSpPr>
        <p:spPr>
          <a:xfrm>
            <a:off x="604080" y="186156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numCol="1" spcCol="0" anchor="ctr">
            <a:noAutofit/>
          </a:bodyPr>
          <a:lstStyle/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Negotiation in General</a:t>
            </a:r>
            <a:endParaRPr lang="en-US" sz="1800" b="0" strike="noStrike" spc="-1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35520" y="4406760"/>
            <a:ext cx="10749240" cy="13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Negotiation in general</a:t>
            </a:r>
            <a:endParaRPr lang="en-US" sz="3000" b="0" strike="noStrike" spc="-1">
              <a:latin typeface="DejaVu Sans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5520" y="2906640"/>
            <a:ext cx="10749240" cy="149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Negotiation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03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04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Interpretation of the elicitation results may uncover conflicts between stakeholders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</a:t>
            </a:r>
            <a:r>
              <a:rPr lang="en-US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=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contradictory demands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 A wants the system to shut down in case of failure.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 B wants the system to restarts in case of failure.</a:t>
            </a:r>
            <a:endParaRPr lang="en-US" sz="16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Unresolved conflicts threaten the project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Erode support by stakeholders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“Loosing” side in a conflict may cease to support the project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Conflicts may provide opportunities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Force thinking about new concepts and solutions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Negotiation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07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Goals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08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Resolve the conflicts between stakeholders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Even if a conflict cannot be resolved, negotiation helps with acceptance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Loosing party was involved an knows the reasons why they do not get the feature they wanted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Gain a common and agreed-upon understanding of the requirements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Negotiation is closely related to the validation!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35520" y="4406760"/>
            <a:ext cx="10749240" cy="13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Conflict Management</a:t>
            </a:r>
            <a:endParaRPr lang="en-US" sz="3000" b="0" strike="noStrike" spc="-1">
              <a:latin typeface="DejaVu Sans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35520" y="2906640"/>
            <a:ext cx="10749240" cy="149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3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Conflict Identification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4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Conflicts can arise at any point during the requirements engineering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Stakeholders may change their opinion at any point, leading do conflicts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Most conflicts identified during the interpretation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Identification is the task of the requirements engineer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only person involved with all stakeholders and a complete overview of the requirements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7" name="Rechteck 209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Conflict Analysis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8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task of analyzing the reason for a conflict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Difficult to resolve a conflict without completely understanding it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Various types of conflicts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Subject conflict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of interest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Conflict of value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Relationship conflict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Structural conflict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Mixed reasons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1013</Words>
  <Application>Microsoft Office PowerPoint</Application>
  <PresentationFormat>Widescreen</PresentationFormat>
  <Paragraphs>210</Paragraphs>
  <Slides>23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DejaVu Sans</vt:lpstr>
      <vt:lpstr>DejaVu Serif</vt:lpstr>
      <vt:lpstr>OpenSymbol</vt:lpstr>
      <vt:lpstr>Roboto</vt:lpstr>
      <vt:lpstr>Rockwell</vt:lpstr>
      <vt:lpstr>StarSymbol</vt:lpstr>
      <vt:lpstr>Symbol</vt:lpstr>
      <vt:lpstr>Wingdings</vt:lpstr>
      <vt:lpstr>Wingdings 2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Hooby</dc:creator>
  <dc:description/>
  <cp:lastModifiedBy>Benjamin Leiding</cp:lastModifiedBy>
  <cp:revision>3237</cp:revision>
  <dcterms:created xsi:type="dcterms:W3CDTF">2013-05-21T09:22:36Z</dcterms:created>
  <dcterms:modified xsi:type="dcterms:W3CDTF">2022-02-17T21:14:34Z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14</vt:i4>
  </property>
  <property fmtid="{D5CDD505-2E9C-101B-9397-08002B2CF9AE}" pid="4" name="PresentationFormat">
    <vt:lpwstr>Breitbild</vt:lpwstr>
  </property>
  <property fmtid="{D5CDD505-2E9C-101B-9397-08002B2CF9AE}" pid="5" name="Slides">
    <vt:i4>23</vt:i4>
  </property>
</Properties>
</file>