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00" r:id="rId35"/>
    <p:sldId id="301" r:id="rId36"/>
    <p:sldId id="303" r:id="rId37"/>
    <p:sldId id="304" r:id="rId38"/>
    <p:sldId id="307" r:id="rId39"/>
    <p:sldId id="305" r:id="rId40"/>
    <p:sldId id="306" r:id="rId41"/>
    <p:sldId id="296" r:id="rId42"/>
    <p:sldId id="297" r:id="rId43"/>
    <p:sldId id="298" r:id="rId44"/>
    <p:sldId id="299" r:id="rId4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1T09:54:46" idx="1">
    <p:pos x="0" y="0"/>
    <p:text>TODO: After translation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DejaVu Sans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DejaVu Serif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DejaVu Serif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DejaVu Serif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DejaVu Serif"/>
              </a:defRPr>
            </a:lvl1pPr>
          </a:lstStyle>
          <a:p>
            <a:r>
              <a:rPr lang="en-US" sz="1400" b="0" strike="noStrike" spc="-1">
                <a:latin typeface="DejaVu Serif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DejaVu Serif"/>
              </a:defRPr>
            </a:lvl1pPr>
          </a:lstStyle>
          <a:p>
            <a:pPr algn="r">
              <a:buNone/>
            </a:pPr>
            <a:fld id="{8E79F5B8-4A79-4A0E-AF27-C1E937497BE9}" type="slidenum">
              <a:rPr lang="en-US" sz="1400" b="0" strike="noStrike" spc="-1">
                <a:latin typeface="DejaVu Serif"/>
              </a:rPr>
              <a:t>‹#›</a:t>
            </a:fld>
            <a:endParaRPr lang="en-US" sz="1400" b="0" strike="noStrike" spc="-1"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7D65FF-7131-4418-8CB8-0FB8C438C0AA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0838" cy="3768725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6DCD29-69CA-4A4B-BE08-91D77CCB18F2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D26EED-709B-43AD-AF39-D058E7A4FAFF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1AB1F-4832-42CD-BABC-74437B1369B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3B4F9D-62BA-46AD-A12F-842C79A36AD9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F64874-49D9-4148-96B6-4CDD1ABBACE8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DE8B76-DB5A-4A56-8147-5062CE2FB576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EDF38D-8C97-4E7C-B1A6-523142DFE884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44B827-31F3-4B1F-942B-2CFA45A72643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10D28F-E064-4E24-A20B-2987A8C92B08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9110-AE6E-41D9-BA92-BBADBFA038A3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DA032B-FE31-4BF3-80C4-3D50C6B38E1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13AF76-4B65-48F9-8BB5-E9B695343246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4DAC75-09EC-4E42-BC8C-41ACE1210F63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F30DE-43C6-482B-9E39-DDC6DEFBFFE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3927EC-63CC-49B5-9BAC-7CD138D700D9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6B8DC-023C-4A01-9E39-B273C9536BC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0838" cy="3768725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6B8DC-023C-4A01-9E39-B273C9536BC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800" b="0" strike="noStrike" spc="-1"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1742536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0838" cy="3768725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6B8DC-023C-4A01-9E39-B273C9536BC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800" b="0" strike="noStrike" spc="-1"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4291815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0838" cy="3768725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6B8DC-023C-4A01-9E39-B273C9536BC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800" b="0" strike="noStrike" spc="-1"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4119069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0838" cy="3768725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6B8DC-023C-4A01-9E39-B273C9536BC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800" b="0" strike="noStrike" spc="-1"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009983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0838" cy="3768725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6B8DC-023C-4A01-9E39-B273C9536BC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800" b="0" strike="noStrike" spc="-1"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427059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382AA1-5A60-48FC-BD97-1A4C92ECABC4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0838" cy="3768725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6B8DC-023C-4A01-9E39-B273C9536BC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800" b="0" strike="noStrike" spc="-1"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497889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0838" cy="3768725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6B8DC-023C-4A01-9E39-B273C9536BC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800" b="0" strike="noStrike" spc="-1"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48875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0DA16A-6942-4C50-90CC-E30F58BDD79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D81BDC-385F-4A7F-BAA6-4A1E9743860A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2ADF83-F8E8-4891-9E9D-2F9AB533B4E3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6BA2BE-5169-430E-A89F-32B15F275200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FB0B1B-50F0-4E07-BDCC-5EB7E1A2E4D8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053B01-EF93-40EB-BF02-71FC06479D5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3DC651B6-CA74-4E17-A9C3-AF1BA9176E62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2A963483-E4E3-4350-8298-A4D4E329555E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C787BAD5-58A6-4CB9-BE5C-BC528C804A92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45119FE3-6652-4001-B655-BE94AC936A70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41ED7B03-2C15-4AE1-ABF2-7DD8ACEE2FE8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9E0BE017-3D7A-42C5-964F-11FEAD83739C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1520" cy="114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lang="en-US" sz="3200" b="0" strike="noStrike" spc="-1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1520" cy="236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6: Requirements Validation</a:t>
            </a: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US" sz="16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Anant Sujatanagarjuna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3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Incompleteness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Relevant information may be missing from the document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Must not necessarily be the requirements themselves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Stakeholders involved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Persons responsible</a:t>
            </a:r>
            <a:endParaRPr lang="en-US" sz="16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Overlooking requirements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documented at the wrong place → Not missing!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May be overlooked in later activities → Example: Developer wants to implement the persistence features of a system. Checks section “4.3 Persistence requirements” and implements all documented features.  Additional persistence requirements hiding in other sections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(Test Criteria) 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Conformation to documentation format and rules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Are all documents in the predetermined documentation format?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Have modeling languages been used properly?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Conformity to documentation structures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Has the structure of the document been maintained?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Is everything where it belongs?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Is the documentation understandable in the given context?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Is the glossary sufficient?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1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Quality Aspects – Agreement  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Stakeholders gain additional knowledge during the course of requirements engineering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May lead to changes between the begin of the elicitation and the end of the documentation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offers a last opportunity for changes without impacting later phases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Test criteria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Agreed → Is every requirement agreed upon with all relevant stakeholders?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Agreed after changes → Is every requirement agreed upon with all relevant stakeholders after it has been changed?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Conflicts resolved → Have all known conflicts with regard to the requirements been resolved?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Principles of Requirements Validation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6 principles of requirements validation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8000" lnSpcReduction="10000"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1. Involvement of the correct stakeholders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Independence of the author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Author should not be the one validate a requirement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Has prior knowledge which influences the validation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Internal auditors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Stakeholders that are members of the developing organization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Easy to organize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External auditors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Higher effort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Have to become familiar with the document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Independent perspective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616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2. Separating the identification and the correction of errors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Identify flaw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 flaw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Fix flaw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Separation allows concentration on identification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Better separation of resources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3. Validation from different views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Different people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Different perspectives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4. Adequate change of documentation type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Check if usage of different documentation types balances out weaknesses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Natural language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Very expressive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Conceptual models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Abstraction and complex behavior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5. Construction of development artifacts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Creation of artifacts reveals ambiguities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Creation of a test case to validate the requirement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Problems during the test creation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6. Repeated validation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Positive validation at one point does not guarantee that a requirement is still valid at a later point in time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be repeated in the following cases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Lots of innovative ideas and technologies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Significant gain of knowledge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Long-lasting projects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Very early previous validation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Unknown domain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Reuse of requirements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Validation Techniques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pic>
        <p:nvPicPr>
          <p:cNvPr id="194" name="Grafik 5"/>
          <p:cNvPicPr/>
          <p:nvPr/>
        </p:nvPicPr>
        <p:blipFill>
          <a:blip r:embed="rId2"/>
          <a:stretch/>
        </p:blipFill>
        <p:spPr>
          <a:xfrm>
            <a:off x="542880" y="2387520"/>
            <a:ext cx="10102320" cy="207972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5519160" y="2297880"/>
            <a:ext cx="1818360" cy="22586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9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60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6 validation techniques in this lecture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Three types of reviews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Commenting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Inspections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Walk-throughs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Three supporting techniques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Perspective-based reading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Prototypes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Checklists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63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Commenting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6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Author gives requirements to another person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a co-worker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Receive expert opinion of the other person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Marks flaws in the document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Briefly discusses the flaws with the author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Informal and cheap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6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Inspection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6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609480" y="2057400"/>
            <a:ext cx="5333040" cy="456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Systematic check development artifacts for errors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Consists of 4 phases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Planning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Object and goals of the inspection are determined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Roles and participants are selected</a:t>
            </a:r>
            <a:endParaRPr lang="en-US" sz="16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Overview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Author explains the requirements to the inspection team → Common understanding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270" name="PlaceHolder 15"/>
          <p:cNvSpPr/>
          <p:nvPr/>
        </p:nvSpPr>
        <p:spPr>
          <a:xfrm>
            <a:off x="5973840" y="1769760"/>
            <a:ext cx="5333040" cy="485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detection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Inspectors analyze the requirements for flaws → Individually or in teams</a:t>
            </a:r>
            <a:endParaRPr lang="en-US" sz="16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collection and consolidation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Results are collected and consolidated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Duplicate errors removed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Check if each finding is indeed an error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332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b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Organizer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Plans and supervises the inspection process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Moderator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Leads collection and consolidation session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Neutral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Author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Explains the requirements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Responsible for error correction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Reader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Introduces the requirements to be inspected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Neutral (usually the moderator)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76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77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Inspectors / Reviewers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Responsible for the flaw detection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Communicate findings to members of the project team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Minute-taker / Recorder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Takes minutes of the results during the collection and consolidation session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Writes protocol of the inspection results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8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Walk-Through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8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“Lightweight” inspection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Less strict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Roles not strongly differentiated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Step-by-step “walk-through” through the requirements during the review session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Author introduces the requirements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Can use the opportunity to give additional details about the requirements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rationale for a decision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84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Perspective-based Reading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85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Validate the requirements from a certain perspective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User/customer perspective → Do the requirements meat the expectations and desired functions of a user?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Software architect perspective → Do the requirements contain all information required for the architectural design?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Tester perspective → Do the requirements contain all information necessary to derive test cases?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Content / documentation / agreement perspective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88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89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Implement something to try out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Not everything, but a subset of the requirements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Throw-away prototypes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 once, throw away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Evolutionary prototypes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Develop further after prototypical use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Additional prototypes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Development artifact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92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93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with prototypes requires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Manuals / Instructions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Information necessary to apply the prototype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scenarios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Scenarios to perform with the prototype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Encompasses data and user interactions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Checklist with validation criteria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Define how users of the prototype validate the requirements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Results: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Protocol of the auditor → Experiences with the prototype of the auditor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Observation protocol (optional) → “Second person” writes protocol of how the auditor interacted with the prototype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96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97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Set of questions and/or statements about a certain circumstance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Make sure no aspect is omitted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not be longer than a single page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Can be used in combination with all previously introduced techniques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Provide a guideline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Automatically structure review results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57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6: Requirements Validation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7" name="Rechteck 195"/>
          <p:cNvSpPr/>
          <p:nvPr/>
        </p:nvSpPr>
        <p:spPr>
          <a:xfrm>
            <a:off x="542880" y="1303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HSN-Hierarchy 26"/>
          <p:cNvSpPr/>
          <p:nvPr/>
        </p:nvSpPr>
        <p:spPr>
          <a:xfrm>
            <a:off x="604080" y="186156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numCol="1" spcCol="0" anchor="ctr">
            <a:noAutofit/>
          </a:bodyPr>
          <a:lstStyle/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lang="en-US" sz="1800" b="0" strike="noStrike" spc="-1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lang="en-US" sz="1800" b="0" strike="noStrike" spc="-1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Techniques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Sources for checklist entries</a:t>
            </a:r>
            <a:endParaRPr lang="en-US" sz="20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three quality aspects of requirements</a:t>
            </a:r>
            <a:endParaRPr lang="en-US" sz="18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lang="en-US" sz="18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Quality criteria for requirements (Chapter 6)</a:t>
            </a:r>
            <a:endParaRPr lang="en-US" sz="18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Quality criteria for requirements documents (Chapter 6)</a:t>
            </a:r>
            <a:endParaRPr lang="en-US" sz="18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Experience from prior projects</a:t>
            </a:r>
            <a:endParaRPr lang="en-US" sz="18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Error statistics</a:t>
            </a:r>
            <a:endParaRPr lang="en-US" sz="1800" b="0" strike="noStrike" spc="-1" dirty="0">
              <a:latin typeface="DejaVu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 dirty="0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lang="en-US" sz="2200" b="0" strike="noStrike" spc="-1" dirty="0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endParaRPr lang="en-US" sz="2000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0" indent="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None/>
            </a:pPr>
            <a:r>
              <a:rPr lang="en-US" sz="2000" b="0" strike="noStrike" spc="-1" dirty="0">
                <a:solidFill>
                  <a:schemeClr val="bg1"/>
                </a:solidFill>
                <a:latin typeface="DejaVu Sans"/>
                <a:ea typeface="DejaVu Sans"/>
              </a:rPr>
              <a:t>→ Do not use “reviews” as your only validation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853443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 dirty="0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lang="en-US" sz="2200" b="0" strike="noStrike" spc="-1" dirty="0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endParaRPr lang="en-US" sz="2000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0" indent="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Do not use “reviews” as your only validation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72016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 dirty="0">
                <a:solidFill>
                  <a:srgbClr val="666666"/>
                </a:solidFill>
                <a:latin typeface="DejaVu Sans"/>
                <a:ea typeface="DejaVu Sans"/>
              </a:rPr>
              <a:t>(Software-) Reviews – Overview </a:t>
            </a:r>
            <a:endParaRPr lang="en-US" sz="2200" b="0" strike="noStrike" spc="-1" dirty="0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Without reviews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endParaRPr lang="en-US" sz="2000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endParaRPr lang="en-US" sz="20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endParaRPr lang="en-US" sz="2000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With reviews (ideally):</a:t>
            </a: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endParaRPr lang="en-US" sz="20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endParaRPr lang="en-US" sz="2000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endParaRPr lang="en-US" sz="20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0" indent="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None/>
            </a:pPr>
            <a:endParaRPr lang="en-US" sz="2000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0" indent="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None/>
            </a:pPr>
            <a:endParaRPr lang="en-US" sz="20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C5870FF7-B3C7-48E2-9650-8A71E80F5B76}"/>
              </a:ext>
            </a:extLst>
          </p:cNvPr>
          <p:cNvSpPr/>
          <p:nvPr/>
        </p:nvSpPr>
        <p:spPr>
          <a:xfrm>
            <a:off x="5147280" y="3252960"/>
            <a:ext cx="11397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4B983B3-F700-4354-ABDC-5D50DE694E7A}"/>
              </a:ext>
            </a:extLst>
          </p:cNvPr>
          <p:cNvSpPr/>
          <p:nvPr/>
        </p:nvSpPr>
        <p:spPr>
          <a:xfrm>
            <a:off x="6671520" y="3252960"/>
            <a:ext cx="11397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7E701A2-6BC9-472E-B6E4-B21C379016A4}"/>
              </a:ext>
            </a:extLst>
          </p:cNvPr>
          <p:cNvSpPr/>
          <p:nvPr/>
        </p:nvSpPr>
        <p:spPr>
          <a:xfrm>
            <a:off x="8100360" y="3252960"/>
            <a:ext cx="113760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48E016BA-7162-4512-9577-78EC454E6BDF}"/>
              </a:ext>
            </a:extLst>
          </p:cNvPr>
          <p:cNvSpPr/>
          <p:nvPr/>
        </p:nvSpPr>
        <p:spPr>
          <a:xfrm>
            <a:off x="3530520" y="3252960"/>
            <a:ext cx="1137240" cy="3407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lang="en-US" sz="1600" b="0" strike="noStrike" spc="-1" dirty="0">
              <a:latin typeface="DejaVu San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908748B-938A-4A1F-9EC1-9947A67E3535}"/>
              </a:ext>
            </a:extLst>
          </p:cNvPr>
          <p:cNvSpPr/>
          <p:nvPr/>
        </p:nvSpPr>
        <p:spPr>
          <a:xfrm>
            <a:off x="9527040" y="3252960"/>
            <a:ext cx="1711080" cy="3407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lang="en-US" sz="1600" b="0" strike="noStrike" spc="-1" dirty="0">
              <a:latin typeface="DejaVu Sans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930E79B-1900-41E1-9CBA-1E82811C4181}"/>
              </a:ext>
            </a:extLst>
          </p:cNvPr>
          <p:cNvSpPr/>
          <p:nvPr/>
        </p:nvSpPr>
        <p:spPr>
          <a:xfrm>
            <a:off x="8005320" y="3557880"/>
            <a:ext cx="2946960" cy="723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F82CC93-49AA-4F45-A567-422ADAA3C5CE}"/>
              </a:ext>
            </a:extLst>
          </p:cNvPr>
          <p:cNvSpPr/>
          <p:nvPr/>
        </p:nvSpPr>
        <p:spPr>
          <a:xfrm>
            <a:off x="857160" y="3100680"/>
            <a:ext cx="219348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r">
              <a:lnSpc>
                <a:spcPct val="100000"/>
              </a:lnSpc>
              <a:spcBef>
                <a:spcPts val="876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lang="en-US" sz="1400" b="0" strike="noStrike" spc="-1" dirty="0">
              <a:latin typeface="DejaVu Sans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E17D2AB2-CD03-4A34-A7B9-0758236DA5F8}"/>
              </a:ext>
            </a:extLst>
          </p:cNvPr>
          <p:cNvSpPr/>
          <p:nvPr/>
        </p:nvSpPr>
        <p:spPr>
          <a:xfrm>
            <a:off x="3340080" y="26434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3791854-BC15-479E-BA9A-14FFD5259C74}"/>
              </a:ext>
            </a:extLst>
          </p:cNvPr>
          <p:cNvSpPr/>
          <p:nvPr/>
        </p:nvSpPr>
        <p:spPr>
          <a:xfrm>
            <a:off x="952200" y="2490840"/>
            <a:ext cx="211572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r">
              <a:lnSpc>
                <a:spcPct val="100000"/>
              </a:lnSpc>
              <a:spcBef>
                <a:spcPts val="876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lang="en-US" sz="1400" b="0" strike="noStrike" spc="-1" dirty="0">
              <a:latin typeface="DejaVu Sans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0B0F86CB-553F-43C6-83F1-5CBC40C72920}"/>
              </a:ext>
            </a:extLst>
          </p:cNvPr>
          <p:cNvSpPr/>
          <p:nvPr/>
        </p:nvSpPr>
        <p:spPr>
          <a:xfrm>
            <a:off x="3244680" y="2490840"/>
            <a:ext cx="91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CC2AC43D-9768-4D6A-9814-E560D2C405F9}"/>
              </a:ext>
            </a:extLst>
          </p:cNvPr>
          <p:cNvSpPr/>
          <p:nvPr/>
        </p:nvSpPr>
        <p:spPr>
          <a:xfrm>
            <a:off x="4861800" y="2490840"/>
            <a:ext cx="91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98B6DE3E-7F84-4BE9-8358-BA81EA7EE693}"/>
              </a:ext>
            </a:extLst>
          </p:cNvPr>
          <p:cNvSpPr/>
          <p:nvPr/>
        </p:nvSpPr>
        <p:spPr>
          <a:xfrm>
            <a:off x="6386040" y="2490840"/>
            <a:ext cx="91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57009E00-21F9-4DD3-9D64-32D7BBDFDAF6}"/>
              </a:ext>
            </a:extLst>
          </p:cNvPr>
          <p:cNvSpPr/>
          <p:nvPr/>
        </p:nvSpPr>
        <p:spPr>
          <a:xfrm>
            <a:off x="7909920" y="2490840"/>
            <a:ext cx="91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D8436019-14F1-49F8-8A03-973FCEED8145}"/>
              </a:ext>
            </a:extLst>
          </p:cNvPr>
          <p:cNvSpPr/>
          <p:nvPr/>
        </p:nvSpPr>
        <p:spPr>
          <a:xfrm>
            <a:off x="9431640" y="2490840"/>
            <a:ext cx="9144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19C96330-60F3-4C40-B065-B3933C4906F4}"/>
              </a:ext>
            </a:extLst>
          </p:cNvPr>
          <p:cNvSpPr/>
          <p:nvPr/>
        </p:nvSpPr>
        <p:spPr>
          <a:xfrm>
            <a:off x="10860480" y="2490840"/>
            <a:ext cx="91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A1E1711A-EF47-4BB6-A8C5-D8A28BC14AF9}"/>
              </a:ext>
            </a:extLst>
          </p:cNvPr>
          <p:cNvSpPr/>
          <p:nvPr/>
        </p:nvSpPr>
        <p:spPr>
          <a:xfrm>
            <a:off x="3340080" y="32529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D1FA79E9-15B2-4FBF-BB17-DB7FCBD67A31}"/>
              </a:ext>
            </a:extLst>
          </p:cNvPr>
          <p:cNvSpPr/>
          <p:nvPr/>
        </p:nvSpPr>
        <p:spPr>
          <a:xfrm>
            <a:off x="3244680" y="3100680"/>
            <a:ext cx="9180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E61EA3C7-A1D1-408F-B356-622F8D9532D0}"/>
              </a:ext>
            </a:extLst>
          </p:cNvPr>
          <p:cNvSpPr/>
          <p:nvPr/>
        </p:nvSpPr>
        <p:spPr>
          <a:xfrm>
            <a:off x="4861800" y="3100680"/>
            <a:ext cx="9180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655FD0D9-DDC7-41D7-898F-0A17342898D7}"/>
              </a:ext>
            </a:extLst>
          </p:cNvPr>
          <p:cNvSpPr/>
          <p:nvPr/>
        </p:nvSpPr>
        <p:spPr>
          <a:xfrm>
            <a:off x="6386040" y="3100680"/>
            <a:ext cx="9180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3B9645D-BAF3-4B8E-B009-68C62EC6B121}"/>
              </a:ext>
            </a:extLst>
          </p:cNvPr>
          <p:cNvSpPr/>
          <p:nvPr/>
        </p:nvSpPr>
        <p:spPr>
          <a:xfrm>
            <a:off x="7909920" y="3100680"/>
            <a:ext cx="9180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48C2DF1A-4356-4D5C-A94C-2B6E446FBDE7}"/>
              </a:ext>
            </a:extLst>
          </p:cNvPr>
          <p:cNvSpPr/>
          <p:nvPr/>
        </p:nvSpPr>
        <p:spPr>
          <a:xfrm>
            <a:off x="9431640" y="310068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68979B10-7D5F-4CC4-B830-5AF31B7CE48C}"/>
              </a:ext>
            </a:extLst>
          </p:cNvPr>
          <p:cNvSpPr/>
          <p:nvPr/>
        </p:nvSpPr>
        <p:spPr>
          <a:xfrm>
            <a:off x="10860480" y="3100680"/>
            <a:ext cx="9180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5FF1F45F-E411-4DCC-AA36-B0BC56FF3B4A}"/>
              </a:ext>
            </a:extLst>
          </p:cNvPr>
          <p:cNvSpPr/>
          <p:nvPr/>
        </p:nvSpPr>
        <p:spPr>
          <a:xfrm>
            <a:off x="4101840" y="2643480"/>
            <a:ext cx="437976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7491D559-1434-42DA-A796-BE01C0E33C15}"/>
              </a:ext>
            </a:extLst>
          </p:cNvPr>
          <p:cNvSpPr/>
          <p:nvPr/>
        </p:nvSpPr>
        <p:spPr>
          <a:xfrm>
            <a:off x="5814720" y="2643480"/>
            <a:ext cx="323604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Line 22">
            <a:extLst>
              <a:ext uri="{FF2B5EF4-FFF2-40B4-BE49-F238E27FC236}">
                <a16:creationId xmlns:a16="http://schemas.microsoft.com/office/drawing/2014/main" id="{E7F0B4C1-E869-4126-A76B-0E5EE9E55E9E}"/>
              </a:ext>
            </a:extLst>
          </p:cNvPr>
          <p:cNvSpPr/>
          <p:nvPr/>
        </p:nvSpPr>
        <p:spPr>
          <a:xfrm>
            <a:off x="7243200" y="2643480"/>
            <a:ext cx="333180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E1C1A5C2-7F40-4914-BA72-416BEF07A8A5}"/>
              </a:ext>
            </a:extLst>
          </p:cNvPr>
          <p:cNvSpPr/>
          <p:nvPr/>
        </p:nvSpPr>
        <p:spPr>
          <a:xfrm>
            <a:off x="8576640" y="2643480"/>
            <a:ext cx="14266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Line 24">
            <a:extLst>
              <a:ext uri="{FF2B5EF4-FFF2-40B4-BE49-F238E27FC236}">
                <a16:creationId xmlns:a16="http://schemas.microsoft.com/office/drawing/2014/main" id="{27595C85-08A5-4250-8908-C4A5786C47E9}"/>
              </a:ext>
            </a:extLst>
          </p:cNvPr>
          <p:cNvSpPr/>
          <p:nvPr/>
        </p:nvSpPr>
        <p:spPr>
          <a:xfrm>
            <a:off x="10193400" y="2643480"/>
            <a:ext cx="4762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A9AFB1E-D8EC-43CF-8E99-D30DB079A904}"/>
              </a:ext>
            </a:extLst>
          </p:cNvPr>
          <p:cNvSpPr/>
          <p:nvPr/>
        </p:nvSpPr>
        <p:spPr>
          <a:xfrm>
            <a:off x="7624080" y="27957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FA16B4A7-A08D-47BD-B316-E2B09E415057}"/>
              </a:ext>
            </a:extLst>
          </p:cNvPr>
          <p:cNvSpPr/>
          <p:nvPr/>
        </p:nvSpPr>
        <p:spPr>
          <a:xfrm>
            <a:off x="8481600" y="3633840"/>
            <a:ext cx="18990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Chaos</a:t>
            </a:r>
            <a:endParaRPr lang="en-US" sz="1800" b="0" strike="noStrike" spc="-1">
              <a:latin typeface="DejaVu Sans"/>
            </a:endParaRPr>
          </a:p>
        </p:txBody>
      </p:sp>
      <p:sp>
        <p:nvSpPr>
          <p:cNvPr id="36" name="Line 26">
            <a:extLst>
              <a:ext uri="{FF2B5EF4-FFF2-40B4-BE49-F238E27FC236}">
                <a16:creationId xmlns:a16="http://schemas.microsoft.com/office/drawing/2014/main" id="{C10BBBAD-B560-4CDB-89F9-414EC474F6EE}"/>
              </a:ext>
            </a:extLst>
          </p:cNvPr>
          <p:cNvSpPr/>
          <p:nvPr/>
        </p:nvSpPr>
        <p:spPr>
          <a:xfrm>
            <a:off x="8005320" y="3405240"/>
            <a:ext cx="360" cy="15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12235D5A-CF76-47EC-B23A-367E8C5745D7}"/>
              </a:ext>
            </a:extLst>
          </p:cNvPr>
          <p:cNvSpPr/>
          <p:nvPr/>
        </p:nvSpPr>
        <p:spPr>
          <a:xfrm>
            <a:off x="7909920" y="3405240"/>
            <a:ext cx="91800" cy="22500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613EDC61-1642-489D-8EB8-42C0740B4B21}"/>
              </a:ext>
            </a:extLst>
          </p:cNvPr>
          <p:cNvSpPr/>
          <p:nvPr/>
        </p:nvSpPr>
        <p:spPr>
          <a:xfrm>
            <a:off x="10860120" y="3405240"/>
            <a:ext cx="89640" cy="22500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230F7E52-BD97-4282-9547-F993948A856E}"/>
              </a:ext>
            </a:extLst>
          </p:cNvPr>
          <p:cNvSpPr/>
          <p:nvPr/>
        </p:nvSpPr>
        <p:spPr>
          <a:xfrm>
            <a:off x="5147280" y="5497560"/>
            <a:ext cx="11397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BB5A43CF-BFB1-42FF-B617-D4A6E6AE53BE}"/>
              </a:ext>
            </a:extLst>
          </p:cNvPr>
          <p:cNvSpPr/>
          <p:nvPr/>
        </p:nvSpPr>
        <p:spPr>
          <a:xfrm>
            <a:off x="6671520" y="5497560"/>
            <a:ext cx="11397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C3A7C300-81D8-4D23-92A4-EBEFC6241AD0}"/>
              </a:ext>
            </a:extLst>
          </p:cNvPr>
          <p:cNvSpPr/>
          <p:nvPr/>
        </p:nvSpPr>
        <p:spPr>
          <a:xfrm>
            <a:off x="8100360" y="5497560"/>
            <a:ext cx="113760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7620D85F-F4A4-4CEF-AF18-296922883FA5}"/>
              </a:ext>
            </a:extLst>
          </p:cNvPr>
          <p:cNvSpPr/>
          <p:nvPr/>
        </p:nvSpPr>
        <p:spPr>
          <a:xfrm>
            <a:off x="3530520" y="5497560"/>
            <a:ext cx="1137240" cy="3407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lang="en-US" sz="1600" b="0" strike="noStrike" spc="-1" dirty="0">
              <a:latin typeface="DejaVu Sans"/>
            </a:endParaRP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91F1A7A8-752B-45D0-B153-7C483116D3ED}"/>
              </a:ext>
            </a:extLst>
          </p:cNvPr>
          <p:cNvSpPr/>
          <p:nvPr/>
        </p:nvSpPr>
        <p:spPr>
          <a:xfrm>
            <a:off x="9527040" y="5497560"/>
            <a:ext cx="1711080" cy="3407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lang="en-US" sz="1600" b="0" strike="noStrike" spc="-1" dirty="0">
              <a:latin typeface="DejaVu Sans"/>
            </a:endParaRP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C60C31AA-6EFC-4DC5-A0AA-0A7230755FAF}"/>
              </a:ext>
            </a:extLst>
          </p:cNvPr>
          <p:cNvSpPr/>
          <p:nvPr/>
        </p:nvSpPr>
        <p:spPr>
          <a:xfrm>
            <a:off x="857160" y="5345280"/>
            <a:ext cx="219348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r">
              <a:lnSpc>
                <a:spcPct val="100000"/>
              </a:lnSpc>
              <a:spcBef>
                <a:spcPts val="876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lang="en-US" sz="1400" b="0" strike="noStrike" spc="-1" dirty="0">
              <a:latin typeface="DejaVu Sans"/>
            </a:endParaRPr>
          </a:p>
        </p:txBody>
      </p:sp>
      <p:sp>
        <p:nvSpPr>
          <p:cNvPr id="45" name="Line 27">
            <a:extLst>
              <a:ext uri="{FF2B5EF4-FFF2-40B4-BE49-F238E27FC236}">
                <a16:creationId xmlns:a16="http://schemas.microsoft.com/office/drawing/2014/main" id="{924EA136-781B-47B6-BD40-6DB857807360}"/>
              </a:ext>
            </a:extLst>
          </p:cNvPr>
          <p:cNvSpPr/>
          <p:nvPr/>
        </p:nvSpPr>
        <p:spPr>
          <a:xfrm>
            <a:off x="3340080" y="48880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 Box 45">
            <a:extLst>
              <a:ext uri="{FF2B5EF4-FFF2-40B4-BE49-F238E27FC236}">
                <a16:creationId xmlns:a16="http://schemas.microsoft.com/office/drawing/2014/main" id="{DB03A559-330C-40EA-A910-0C7EDF01A400}"/>
              </a:ext>
            </a:extLst>
          </p:cNvPr>
          <p:cNvSpPr/>
          <p:nvPr/>
        </p:nvSpPr>
        <p:spPr>
          <a:xfrm>
            <a:off x="952200" y="4735800"/>
            <a:ext cx="209844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r">
              <a:lnSpc>
                <a:spcPct val="100000"/>
              </a:lnSpc>
              <a:spcBef>
                <a:spcPts val="876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lang="en-US" sz="1400" b="0" strike="noStrike" spc="-1" dirty="0">
              <a:latin typeface="DejaVu Sans"/>
            </a:endParaRPr>
          </a:p>
        </p:txBody>
      </p:sp>
      <p:sp>
        <p:nvSpPr>
          <p:cNvPr id="47" name="Text Box 46">
            <a:extLst>
              <a:ext uri="{FF2B5EF4-FFF2-40B4-BE49-F238E27FC236}">
                <a16:creationId xmlns:a16="http://schemas.microsoft.com/office/drawing/2014/main" id="{DDC4D9C2-6516-46AC-A447-FD105DE28932}"/>
              </a:ext>
            </a:extLst>
          </p:cNvPr>
          <p:cNvSpPr/>
          <p:nvPr/>
        </p:nvSpPr>
        <p:spPr>
          <a:xfrm>
            <a:off x="5147280" y="4583160"/>
            <a:ext cx="11397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48" name="Text Box 47">
            <a:extLst>
              <a:ext uri="{FF2B5EF4-FFF2-40B4-BE49-F238E27FC236}">
                <a16:creationId xmlns:a16="http://schemas.microsoft.com/office/drawing/2014/main" id="{C15E1D09-BDC3-4C02-875D-4C1B0FF47955}"/>
              </a:ext>
            </a:extLst>
          </p:cNvPr>
          <p:cNvSpPr/>
          <p:nvPr/>
        </p:nvSpPr>
        <p:spPr>
          <a:xfrm>
            <a:off x="6671520" y="4583160"/>
            <a:ext cx="11397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B895C8B4-9C0E-4821-A7DE-BE44ACD7DD25}"/>
              </a:ext>
            </a:extLst>
          </p:cNvPr>
          <p:cNvSpPr/>
          <p:nvPr/>
        </p:nvSpPr>
        <p:spPr>
          <a:xfrm>
            <a:off x="8100360" y="4583160"/>
            <a:ext cx="113760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0740E65C-F431-4280-8443-B6143D4747D1}"/>
              </a:ext>
            </a:extLst>
          </p:cNvPr>
          <p:cNvSpPr/>
          <p:nvPr/>
        </p:nvSpPr>
        <p:spPr>
          <a:xfrm>
            <a:off x="3530520" y="4583160"/>
            <a:ext cx="1137240" cy="3407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lang="en-US" sz="1600" b="0" strike="noStrike" spc="-1" dirty="0">
              <a:latin typeface="DejaVu Sans"/>
            </a:endParaRPr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6A59648B-5A9A-47E8-B266-DD4ED1913F94}"/>
              </a:ext>
            </a:extLst>
          </p:cNvPr>
          <p:cNvSpPr/>
          <p:nvPr/>
        </p:nvSpPr>
        <p:spPr>
          <a:xfrm>
            <a:off x="9527040" y="4583160"/>
            <a:ext cx="1711080" cy="3407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lang="en-US" sz="1600" b="0" strike="noStrike" spc="-1" dirty="0">
              <a:latin typeface="DejaVu Sans"/>
            </a:endParaRP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33B04A41-C178-4360-A574-74C7CEC1C7D0}"/>
              </a:ext>
            </a:extLst>
          </p:cNvPr>
          <p:cNvSpPr/>
          <p:nvPr/>
        </p:nvSpPr>
        <p:spPr>
          <a:xfrm>
            <a:off x="3244680" y="4735800"/>
            <a:ext cx="9180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49457567-677B-4817-B369-5C8808DA9039}"/>
              </a:ext>
            </a:extLst>
          </p:cNvPr>
          <p:cNvSpPr/>
          <p:nvPr/>
        </p:nvSpPr>
        <p:spPr>
          <a:xfrm>
            <a:off x="4861800" y="4735800"/>
            <a:ext cx="9180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C875F066-5A5C-417D-9B16-178CC3FF5548}"/>
              </a:ext>
            </a:extLst>
          </p:cNvPr>
          <p:cNvSpPr/>
          <p:nvPr/>
        </p:nvSpPr>
        <p:spPr>
          <a:xfrm>
            <a:off x="6386040" y="4735800"/>
            <a:ext cx="9180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4E876013-5EB4-4848-B479-2690A5651C6F}"/>
              </a:ext>
            </a:extLst>
          </p:cNvPr>
          <p:cNvSpPr/>
          <p:nvPr/>
        </p:nvSpPr>
        <p:spPr>
          <a:xfrm>
            <a:off x="7909920" y="4735800"/>
            <a:ext cx="9180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EDB8BF25-4D86-4CE0-8988-F4A45992F18B}"/>
              </a:ext>
            </a:extLst>
          </p:cNvPr>
          <p:cNvSpPr/>
          <p:nvPr/>
        </p:nvSpPr>
        <p:spPr>
          <a:xfrm>
            <a:off x="9431640" y="473580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93FE7590-62A6-49FB-BA1D-4A654F527FEE}"/>
              </a:ext>
            </a:extLst>
          </p:cNvPr>
          <p:cNvSpPr/>
          <p:nvPr/>
        </p:nvSpPr>
        <p:spPr>
          <a:xfrm>
            <a:off x="10860480" y="4735800"/>
            <a:ext cx="9180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28">
            <a:extLst>
              <a:ext uri="{FF2B5EF4-FFF2-40B4-BE49-F238E27FC236}">
                <a16:creationId xmlns:a16="http://schemas.microsoft.com/office/drawing/2014/main" id="{78FA9E1A-D3F3-4C33-A981-207313763032}"/>
              </a:ext>
            </a:extLst>
          </p:cNvPr>
          <p:cNvSpPr/>
          <p:nvPr/>
        </p:nvSpPr>
        <p:spPr>
          <a:xfrm>
            <a:off x="3340080" y="54975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80B3FF6F-666B-41C8-BBAF-0396AABC3C17}"/>
              </a:ext>
            </a:extLst>
          </p:cNvPr>
          <p:cNvSpPr/>
          <p:nvPr/>
        </p:nvSpPr>
        <p:spPr>
          <a:xfrm>
            <a:off x="3244680" y="5345280"/>
            <a:ext cx="91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E2DCB868-78AE-4FC6-9787-87BC6F639DC6}"/>
              </a:ext>
            </a:extLst>
          </p:cNvPr>
          <p:cNvSpPr/>
          <p:nvPr/>
        </p:nvSpPr>
        <p:spPr>
          <a:xfrm>
            <a:off x="4861800" y="5345280"/>
            <a:ext cx="91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F850EC14-6D28-4100-A19A-096AB80BAC51}"/>
              </a:ext>
            </a:extLst>
          </p:cNvPr>
          <p:cNvSpPr/>
          <p:nvPr/>
        </p:nvSpPr>
        <p:spPr>
          <a:xfrm>
            <a:off x="6386040" y="5345280"/>
            <a:ext cx="91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813A2363-9F98-492D-AE57-B63AAB0019DE}"/>
              </a:ext>
            </a:extLst>
          </p:cNvPr>
          <p:cNvSpPr/>
          <p:nvPr/>
        </p:nvSpPr>
        <p:spPr>
          <a:xfrm>
            <a:off x="7909920" y="5345280"/>
            <a:ext cx="91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Rectangle 53">
            <a:extLst>
              <a:ext uri="{FF2B5EF4-FFF2-40B4-BE49-F238E27FC236}">
                <a16:creationId xmlns:a16="http://schemas.microsoft.com/office/drawing/2014/main" id="{EC9AA71B-D720-4E47-800B-8029F350C17E}"/>
              </a:ext>
            </a:extLst>
          </p:cNvPr>
          <p:cNvSpPr/>
          <p:nvPr/>
        </p:nvSpPr>
        <p:spPr>
          <a:xfrm>
            <a:off x="9431640" y="5345280"/>
            <a:ext cx="9144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A1574AFB-86B9-44E4-B8FC-3FD362341227}"/>
              </a:ext>
            </a:extLst>
          </p:cNvPr>
          <p:cNvSpPr/>
          <p:nvPr/>
        </p:nvSpPr>
        <p:spPr>
          <a:xfrm>
            <a:off x="10860480" y="5345280"/>
            <a:ext cx="91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29">
            <a:extLst>
              <a:ext uri="{FF2B5EF4-FFF2-40B4-BE49-F238E27FC236}">
                <a16:creationId xmlns:a16="http://schemas.microsoft.com/office/drawing/2014/main" id="{512113BE-E8E1-4481-B52C-2515B74221E6}"/>
              </a:ext>
            </a:extLst>
          </p:cNvPr>
          <p:cNvSpPr/>
          <p:nvPr/>
        </p:nvSpPr>
        <p:spPr>
          <a:xfrm>
            <a:off x="533808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116A1CF4-55E2-4371-B5EB-F73F7C5C2312}"/>
              </a:ext>
            </a:extLst>
          </p:cNvPr>
          <p:cNvSpPr/>
          <p:nvPr/>
        </p:nvSpPr>
        <p:spPr>
          <a:xfrm>
            <a:off x="7624080" y="5040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31">
            <a:extLst>
              <a:ext uri="{FF2B5EF4-FFF2-40B4-BE49-F238E27FC236}">
                <a16:creationId xmlns:a16="http://schemas.microsoft.com/office/drawing/2014/main" id="{49E4555D-610C-4EF6-84E5-B7407272E2B7}"/>
              </a:ext>
            </a:extLst>
          </p:cNvPr>
          <p:cNvSpPr/>
          <p:nvPr/>
        </p:nvSpPr>
        <p:spPr>
          <a:xfrm>
            <a:off x="686196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Line 32">
            <a:extLst>
              <a:ext uri="{FF2B5EF4-FFF2-40B4-BE49-F238E27FC236}">
                <a16:creationId xmlns:a16="http://schemas.microsoft.com/office/drawing/2014/main" id="{F943B38B-E214-4620-B12C-07EE11ECA99F}"/>
              </a:ext>
            </a:extLst>
          </p:cNvPr>
          <p:cNvSpPr/>
          <p:nvPr/>
        </p:nvSpPr>
        <p:spPr>
          <a:xfrm>
            <a:off x="381636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33">
            <a:extLst>
              <a:ext uri="{FF2B5EF4-FFF2-40B4-BE49-F238E27FC236}">
                <a16:creationId xmlns:a16="http://schemas.microsoft.com/office/drawing/2014/main" id="{415B2091-B460-4095-AAB8-3DE1028A59D4}"/>
              </a:ext>
            </a:extLst>
          </p:cNvPr>
          <p:cNvSpPr/>
          <p:nvPr/>
        </p:nvSpPr>
        <p:spPr>
          <a:xfrm>
            <a:off x="838620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34">
            <a:extLst>
              <a:ext uri="{FF2B5EF4-FFF2-40B4-BE49-F238E27FC236}">
                <a16:creationId xmlns:a16="http://schemas.microsoft.com/office/drawing/2014/main" id="{AFE5B3F4-F8C2-4CC8-8E40-FF550B74782A}"/>
              </a:ext>
            </a:extLst>
          </p:cNvPr>
          <p:cNvSpPr/>
          <p:nvPr/>
        </p:nvSpPr>
        <p:spPr>
          <a:xfrm>
            <a:off x="981252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Text Box 12">
            <a:extLst>
              <a:ext uri="{FF2B5EF4-FFF2-40B4-BE49-F238E27FC236}">
                <a16:creationId xmlns:a16="http://schemas.microsoft.com/office/drawing/2014/main" id="{2E0BD780-356C-4A79-847C-53B3040088CC}"/>
              </a:ext>
            </a:extLst>
          </p:cNvPr>
          <p:cNvSpPr/>
          <p:nvPr/>
        </p:nvSpPr>
        <p:spPr>
          <a:xfrm>
            <a:off x="5141358" y="2342337"/>
            <a:ext cx="11397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73" name="Text Box 13">
            <a:extLst>
              <a:ext uri="{FF2B5EF4-FFF2-40B4-BE49-F238E27FC236}">
                <a16:creationId xmlns:a16="http://schemas.microsoft.com/office/drawing/2014/main" id="{E3345E20-0BD3-46D1-8BF0-EFA404E30EAD}"/>
              </a:ext>
            </a:extLst>
          </p:cNvPr>
          <p:cNvSpPr/>
          <p:nvPr/>
        </p:nvSpPr>
        <p:spPr>
          <a:xfrm>
            <a:off x="6665598" y="2342337"/>
            <a:ext cx="11397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74" name="Text Box 14">
            <a:extLst>
              <a:ext uri="{FF2B5EF4-FFF2-40B4-BE49-F238E27FC236}">
                <a16:creationId xmlns:a16="http://schemas.microsoft.com/office/drawing/2014/main" id="{BF5FDF9F-C37D-42C7-AFCA-CE0C59561B65}"/>
              </a:ext>
            </a:extLst>
          </p:cNvPr>
          <p:cNvSpPr/>
          <p:nvPr/>
        </p:nvSpPr>
        <p:spPr>
          <a:xfrm>
            <a:off x="8094438" y="2342337"/>
            <a:ext cx="113760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75" name="Text Box 15">
            <a:extLst>
              <a:ext uri="{FF2B5EF4-FFF2-40B4-BE49-F238E27FC236}">
                <a16:creationId xmlns:a16="http://schemas.microsoft.com/office/drawing/2014/main" id="{811253A0-5D19-410D-9F88-E35FF306E99D}"/>
              </a:ext>
            </a:extLst>
          </p:cNvPr>
          <p:cNvSpPr/>
          <p:nvPr/>
        </p:nvSpPr>
        <p:spPr>
          <a:xfrm>
            <a:off x="3524598" y="2342337"/>
            <a:ext cx="1137240" cy="3407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lang="en-US" sz="1600" b="0" strike="noStrike" spc="-1" dirty="0">
              <a:latin typeface="DejaVu Sans"/>
            </a:endParaRPr>
          </a:p>
        </p:txBody>
      </p:sp>
      <p:sp>
        <p:nvSpPr>
          <p:cNvPr id="76" name="Text Box 16">
            <a:extLst>
              <a:ext uri="{FF2B5EF4-FFF2-40B4-BE49-F238E27FC236}">
                <a16:creationId xmlns:a16="http://schemas.microsoft.com/office/drawing/2014/main" id="{A5ED1220-16C7-46C4-8DC8-B8FA0F8225F7}"/>
              </a:ext>
            </a:extLst>
          </p:cNvPr>
          <p:cNvSpPr/>
          <p:nvPr/>
        </p:nvSpPr>
        <p:spPr>
          <a:xfrm>
            <a:off x="9521118" y="2342337"/>
            <a:ext cx="1711080" cy="3407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lang="en-US" sz="1600" b="0" strike="noStrike" spc="-1" dirty="0">
              <a:latin typeface="DejaVu Sans"/>
            </a:endParaRPr>
          </a:p>
        </p:txBody>
      </p:sp>
      <p:sp>
        <p:nvSpPr>
          <p:cNvPr id="83" name="Line 25">
            <a:extLst>
              <a:ext uri="{FF2B5EF4-FFF2-40B4-BE49-F238E27FC236}">
                <a16:creationId xmlns:a16="http://schemas.microsoft.com/office/drawing/2014/main" id="{46989338-8A0A-4548-9FEA-584245845AD3}"/>
              </a:ext>
            </a:extLst>
          </p:cNvPr>
          <p:cNvSpPr/>
          <p:nvPr/>
        </p:nvSpPr>
        <p:spPr>
          <a:xfrm>
            <a:off x="7618158" y="2799537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44011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 dirty="0">
                <a:solidFill>
                  <a:srgbClr val="666666"/>
                </a:solidFill>
                <a:latin typeface="DejaVu Sans"/>
                <a:ea typeface="DejaVu Sans"/>
              </a:rPr>
              <a:t>Review Techniques – Overview </a:t>
            </a:r>
            <a:endParaRPr lang="en-US" sz="2200" b="0" strike="noStrike" spc="-1" dirty="0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DejaVu Sans"/>
              <a:ea typeface="ＭＳ Ｐゴシック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spc="-1" dirty="0">
              <a:solidFill>
                <a:srgbClr val="000000"/>
              </a:solidFill>
              <a:latin typeface="DejaVu Sans"/>
              <a:ea typeface="ＭＳ Ｐゴシック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ＭＳ Ｐゴシック"/>
              </a:rPr>
              <a:t>Inspections as the most reliable review technique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Empirical studies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Inspections find 50% more defects than walkthroughs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Inspections find up to 6x more defects than ad-hoc reviews</a:t>
            </a:r>
          </a:p>
        </p:txBody>
      </p:sp>
      <p:sp>
        <p:nvSpPr>
          <p:cNvPr id="6" name="Line 1">
            <a:extLst>
              <a:ext uri="{FF2B5EF4-FFF2-40B4-BE49-F238E27FC236}">
                <a16:creationId xmlns:a16="http://schemas.microsoft.com/office/drawing/2014/main" id="{6DD5ABF4-4678-494B-BAFA-35BB898F6037}"/>
              </a:ext>
            </a:extLst>
          </p:cNvPr>
          <p:cNvSpPr/>
          <p:nvPr/>
        </p:nvSpPr>
        <p:spPr>
          <a:xfrm>
            <a:off x="819000" y="2571840"/>
            <a:ext cx="9924120" cy="3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41021C66-8B26-4D7F-B221-9E033981F2FF}"/>
              </a:ext>
            </a:extLst>
          </p:cNvPr>
          <p:cNvSpPr/>
          <p:nvPr/>
        </p:nvSpPr>
        <p:spPr>
          <a:xfrm>
            <a:off x="13230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A865D4C6-C3A9-4275-BD6E-AE806864A02A}"/>
              </a:ext>
            </a:extLst>
          </p:cNvPr>
          <p:cNvSpPr/>
          <p:nvPr/>
        </p:nvSpPr>
        <p:spPr>
          <a:xfrm>
            <a:off x="776520" y="2725920"/>
            <a:ext cx="1462878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strike="noStrike" spc="-1" dirty="0">
                <a:solidFill>
                  <a:srgbClr val="C00000"/>
                </a:solidFill>
                <a:latin typeface="Arial"/>
                <a:ea typeface="DejaVu Sans"/>
              </a:rPr>
              <a:t>Inspection</a:t>
            </a:r>
            <a:endParaRPr lang="en-GB" sz="2000" b="0" strike="noStrike" spc="-1" dirty="0">
              <a:latin typeface="DejaVu Sans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C23D31DC-2801-4635-A1A4-4A0D1B13F209}"/>
              </a:ext>
            </a:extLst>
          </p:cNvPr>
          <p:cNvSpPr/>
          <p:nvPr/>
        </p:nvSpPr>
        <p:spPr>
          <a:xfrm>
            <a:off x="2322360" y="2725920"/>
            <a:ext cx="1049760" cy="70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1" strike="noStrike" spc="-1">
                <a:solidFill>
                  <a:srgbClr val="C00000"/>
                </a:solidFill>
                <a:latin typeface="Arial"/>
                <a:ea typeface="DejaVu Sans"/>
              </a:rPr>
              <a:t>Team</a:t>
            </a:r>
            <a:br/>
            <a:r>
              <a:rPr lang="de-DE" sz="2000" b="1" strike="noStrike" spc="-1">
                <a:solidFill>
                  <a:srgbClr val="C00000"/>
                </a:solidFill>
                <a:latin typeface="Arial"/>
                <a:ea typeface="DejaVu Sans"/>
              </a:rPr>
              <a:t>Review</a:t>
            </a:r>
            <a:endParaRPr lang="en-US" sz="2000" b="0" strike="noStrike" spc="-1">
              <a:latin typeface="DejaVu Sans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06AD33A8-21A3-4DEC-BEA5-6742EE00E953}"/>
              </a:ext>
            </a:extLst>
          </p:cNvPr>
          <p:cNvSpPr/>
          <p:nvPr/>
        </p:nvSpPr>
        <p:spPr>
          <a:xfrm>
            <a:off x="3737520" y="2725920"/>
            <a:ext cx="1729440" cy="39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strike="noStrike" spc="-1">
                <a:solidFill>
                  <a:srgbClr val="C00000"/>
                </a:solidFill>
                <a:latin typeface="Arial"/>
                <a:ea typeface="DejaVu Sans"/>
              </a:rPr>
              <a:t>Walkthrough</a:t>
            </a:r>
            <a:endParaRPr lang="en-US" sz="2000" b="0" strike="noStrike" spc="-1">
              <a:latin typeface="DejaVu Sans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F6E2EB7-87F7-4E57-B25B-70FBCC265D22}"/>
              </a:ext>
            </a:extLst>
          </p:cNvPr>
          <p:cNvSpPr/>
          <p:nvPr/>
        </p:nvSpPr>
        <p:spPr>
          <a:xfrm>
            <a:off x="5355000" y="2725920"/>
            <a:ext cx="1831680" cy="70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1" strike="noStrike" spc="-1">
                <a:solidFill>
                  <a:srgbClr val="C00000"/>
                </a:solidFill>
                <a:latin typeface="Arial"/>
                <a:ea typeface="DejaVu Sans"/>
              </a:rPr>
              <a:t>Pair</a:t>
            </a:r>
            <a:br/>
            <a:r>
              <a:rPr lang="de-DE" sz="2000" b="1" strike="noStrike" spc="-1">
                <a:solidFill>
                  <a:srgbClr val="C00000"/>
                </a:solidFill>
                <a:latin typeface="Arial"/>
                <a:ea typeface="DejaVu Sans"/>
              </a:rPr>
              <a:t>Programming</a:t>
            </a:r>
            <a:endParaRPr lang="en-US" sz="2000" b="0" strike="noStrike" spc="-1">
              <a:latin typeface="DejaVu Sans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2CA1557-822D-442F-952A-D1F249701AA3}"/>
              </a:ext>
            </a:extLst>
          </p:cNvPr>
          <p:cNvSpPr/>
          <p:nvPr/>
        </p:nvSpPr>
        <p:spPr>
          <a:xfrm>
            <a:off x="7493760" y="2725920"/>
            <a:ext cx="2023560" cy="70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1" strike="noStrike" spc="-1">
                <a:solidFill>
                  <a:srgbClr val="C00000"/>
                </a:solidFill>
                <a:latin typeface="Arial"/>
                <a:ea typeface="DejaVu Sans"/>
              </a:rPr>
              <a:t>Peer</a:t>
            </a:r>
            <a:br/>
            <a:r>
              <a:rPr lang="de-DE" sz="2000" b="1" strike="noStrike" spc="-1">
                <a:solidFill>
                  <a:srgbClr val="C00000"/>
                </a:solidFill>
                <a:latin typeface="Arial"/>
                <a:ea typeface="DejaVu Sans"/>
              </a:rPr>
              <a:t>Desk-Checking</a:t>
            </a:r>
            <a:endParaRPr lang="en-US" sz="2000" b="0" strike="noStrike" spc="-1">
              <a:latin typeface="DejaVu Sans"/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E6F8F975-CBFC-4855-84E3-BA8C726B7433}"/>
              </a:ext>
            </a:extLst>
          </p:cNvPr>
          <p:cNvSpPr/>
          <p:nvPr/>
        </p:nvSpPr>
        <p:spPr>
          <a:xfrm>
            <a:off x="9577440" y="2750760"/>
            <a:ext cx="1053000" cy="39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1" strike="noStrike" spc="-1">
                <a:solidFill>
                  <a:srgbClr val="C00000"/>
                </a:solidFill>
                <a:latin typeface="Arial"/>
                <a:ea typeface="DejaVu Sans"/>
              </a:rPr>
              <a:t>Ad-hoc</a:t>
            </a:r>
            <a:endParaRPr lang="en-US" sz="2000" b="0" strike="noStrike" spc="-1">
              <a:latin typeface="DejaVu Sans"/>
            </a:endParaRPr>
          </a:p>
        </p:txBody>
      </p:sp>
      <p:sp>
        <p:nvSpPr>
          <p:cNvPr id="14" name="Line 3">
            <a:extLst>
              <a:ext uri="{FF2B5EF4-FFF2-40B4-BE49-F238E27FC236}">
                <a16:creationId xmlns:a16="http://schemas.microsoft.com/office/drawing/2014/main" id="{FA88C462-3062-4F72-A43E-AE6F7D81BF82}"/>
              </a:ext>
            </a:extLst>
          </p:cNvPr>
          <p:cNvSpPr/>
          <p:nvPr/>
        </p:nvSpPr>
        <p:spPr>
          <a:xfrm>
            <a:off x="44532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EF7E5ABE-8695-479C-B351-733CA8D6457E}"/>
              </a:ext>
            </a:extLst>
          </p:cNvPr>
          <p:cNvSpPr/>
          <p:nvPr/>
        </p:nvSpPr>
        <p:spPr>
          <a:xfrm>
            <a:off x="283644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201A78E6-CC42-4C78-8960-E553EFE7E2F2}"/>
              </a:ext>
            </a:extLst>
          </p:cNvPr>
          <p:cNvSpPr/>
          <p:nvPr/>
        </p:nvSpPr>
        <p:spPr>
          <a:xfrm>
            <a:off x="62856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CBECD2A3-4426-4A8E-9B94-37F6D4C6DAAD}"/>
              </a:ext>
            </a:extLst>
          </p:cNvPr>
          <p:cNvSpPr/>
          <p:nvPr/>
        </p:nvSpPr>
        <p:spPr>
          <a:xfrm>
            <a:off x="847188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B6371818-5CBF-46CE-A9C3-BF2AE6D481CE}"/>
              </a:ext>
            </a:extLst>
          </p:cNvPr>
          <p:cNvSpPr/>
          <p:nvPr/>
        </p:nvSpPr>
        <p:spPr>
          <a:xfrm>
            <a:off x="998676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159AC506-18EA-4CCA-BC1C-DBAB90BA7A2A}"/>
              </a:ext>
            </a:extLst>
          </p:cNvPr>
          <p:cNvSpPr/>
          <p:nvPr/>
        </p:nvSpPr>
        <p:spPr>
          <a:xfrm>
            <a:off x="542880" y="2005200"/>
            <a:ext cx="729215" cy="5254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very</a:t>
            </a:r>
            <a:endParaRPr lang="de-DE" sz="1400" b="1" i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lang="en-US" sz="1400" b="0" strike="noStrike" spc="-1" dirty="0">
              <a:latin typeface="DejaVu Sans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4BA2B5A9-8622-401B-92ED-548D8A33D5C1}"/>
              </a:ext>
            </a:extLst>
          </p:cNvPr>
          <p:cNvSpPr/>
          <p:nvPr/>
        </p:nvSpPr>
        <p:spPr>
          <a:xfrm>
            <a:off x="10043785" y="2047320"/>
            <a:ext cx="729215" cy="5254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1" i="1" spc="-1" dirty="0" err="1">
                <a:solidFill>
                  <a:srgbClr val="000000"/>
                </a:solidFill>
                <a:latin typeface="Arial"/>
              </a:rPr>
              <a:t>less</a:t>
            </a:r>
            <a:br>
              <a:rPr dirty="0"/>
            </a:br>
            <a:r>
              <a:rPr lang="de-DE" sz="14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lang="en-US" sz="1400" b="0" strike="noStrike" spc="-1" dirty="0"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2145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 dirty="0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lang="en-US" sz="2200" b="0" strike="noStrike" spc="-1" dirty="0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ＭＳ Ｐゴシック"/>
              </a:rPr>
              <a:t>Ad-hoc Review</a:t>
            </a:r>
            <a:endParaRPr lang="en-US" sz="20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If you cannot solve a problem, you spontaneously ask an employee for help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Result depends entirely on the experience of one employee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endParaRPr lang="en-US" sz="18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ＭＳ Ｐゴシック"/>
              </a:rPr>
              <a:t>Peer Desk-Checking</a:t>
            </a:r>
            <a:endParaRPr lang="en-US" sz="20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spc="-1" dirty="0">
                <a:solidFill>
                  <a:srgbClr val="000000"/>
                </a:solidFill>
                <a:latin typeface="DejaVu Sans"/>
                <a:ea typeface="DejaVu Sans"/>
              </a:rPr>
              <a:t>Similar to ad-hoc review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employee "executes the product to be checked on paper" (mostly code) </a:t>
            </a:r>
          </a:p>
        </p:txBody>
      </p:sp>
    </p:spTree>
    <p:extLst>
      <p:ext uri="{BB962C8B-B14F-4D97-AF65-F5344CB8AC3E}">
        <p14:creationId xmlns:p14="http://schemas.microsoft.com/office/powerpoint/2010/main" val="1537575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 dirty="0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lang="en-US" sz="2200" b="0" strike="noStrike" spc="-1" dirty="0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ＭＳ Ｐゴシック"/>
              </a:rPr>
              <a:t>Pair </a:t>
            </a:r>
            <a:r>
              <a:rPr lang="en-GB" sz="2000" spc="-1" dirty="0">
                <a:solidFill>
                  <a:srgbClr val="000000"/>
                </a:solidFill>
                <a:latin typeface="DejaVu Sans"/>
                <a:ea typeface="ＭＳ Ｐゴシック"/>
              </a:rPr>
              <a:t>P</a:t>
            </a:r>
            <a:r>
              <a:rPr lang="en-GB" sz="2000" b="0" strike="noStrike" spc="-1" dirty="0">
                <a:solidFill>
                  <a:srgbClr val="000000"/>
                </a:solidFill>
                <a:latin typeface="DejaVu Sans"/>
                <a:ea typeface="ＭＳ Ｐゴシック"/>
              </a:rPr>
              <a:t>rogramming</a:t>
            </a:r>
            <a:endParaRPr lang="en-GB" sz="20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Two developers share a PC workstation. While one operates the keyboard, the other checks the input.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One of the practices of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eXtreme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Programming.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endParaRPr lang="en-US" sz="18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ＭＳ Ｐゴシック"/>
              </a:rPr>
              <a:t>Walkthrough</a:t>
            </a:r>
            <a:endParaRPr lang="en-US" sz="20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spc="-1" dirty="0">
                <a:solidFill>
                  <a:srgbClr val="000000"/>
                </a:solidFill>
                <a:latin typeface="DejaVu Sans"/>
                <a:ea typeface="DejaVu Sans"/>
              </a:rPr>
              <a:t>The author of a document presents it to collaborators to gain a general understanding and improve the quality of the document.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predefined process and no guidance on how to find errors.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Risk: The author easily forgets to focus on the essential parts of the document during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319788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 dirty="0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lang="en-US" sz="2200" b="0" strike="noStrike" spc="-1" dirty="0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ＭＳ Ｐゴシック"/>
              </a:rPr>
              <a:t>Team-Review</a:t>
            </a:r>
            <a:endParaRPr lang="en-GB" sz="2000" b="0" strike="noStrike" spc="-1" dirty="0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Similar to the inspection technique but less formal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Several employees inspect a product individually</a:t>
            </a: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results are discussed in a meeting with the author</a:t>
            </a:r>
          </a:p>
        </p:txBody>
      </p:sp>
    </p:spTree>
    <p:extLst>
      <p:ext uri="{BB962C8B-B14F-4D97-AF65-F5344CB8AC3E}">
        <p14:creationId xmlns:p14="http://schemas.microsoft.com/office/powerpoint/2010/main" val="3405804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473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ensures quality of the requirements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Makes sure all stakeholders are on the same page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Also offers last chance for changes without negative impact on later phases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Different aspects of quality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Content, documentation, agreement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abide by the six principles of validation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Increases the quality of validation results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Different techniques available for validation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some flavor of a review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Checklists are helpful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Requirements Validation in general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US" sz="4000" b="0" strike="noStrike" spc="-1">
              <a:latin typeface="DejaVu Sans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83BC438A-0E25-451C-952E-501C3E7E2109}"/>
              </a:ext>
            </a:extLst>
          </p:cNvPr>
          <p:cNvSpPr txBox="1">
            <a:spLocks/>
          </p:cNvSpPr>
          <p:nvPr/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DejaVu Sans"/>
                <a:ea typeface="ＭＳ Ｐゴシック"/>
              </a:rPr>
              <a:t>Additional </a:t>
            </a:r>
            <a:r>
              <a:rPr lang="en-GB" sz="2000" spc="-1" dirty="0">
                <a:solidFill>
                  <a:srgbClr val="000000"/>
                </a:solidFill>
                <a:latin typeface="DejaVu Sans"/>
                <a:ea typeface="ＭＳ Ｐゴシック"/>
              </a:rPr>
              <a:t>literature on reviews and software inspection</a:t>
            </a:r>
            <a:endParaRPr lang="en-GB" sz="2000" spc="-1" dirty="0">
              <a:latin typeface="DejaVu Sans"/>
            </a:endParaRPr>
          </a:p>
          <a:p>
            <a:pPr marL="432000" lvl="1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800" spc="-1" dirty="0">
                <a:solidFill>
                  <a:srgbClr val="000000"/>
                </a:solidFill>
                <a:latin typeface="DejaVu Sans"/>
                <a:ea typeface="ＭＳ Ｐゴシック"/>
              </a:rPr>
              <a:t>Karl E. Wiegers (2002) – Peer Reviews in Software – A </a:t>
            </a:r>
            <a:r>
              <a:rPr lang="de-DE" sz="1800" spc="-1" dirty="0" err="1">
                <a:solidFill>
                  <a:srgbClr val="000000"/>
                </a:solidFill>
                <a:latin typeface="DejaVu Sans"/>
                <a:ea typeface="ＭＳ Ｐゴシック"/>
              </a:rPr>
              <a:t>practical</a:t>
            </a:r>
            <a:r>
              <a:rPr lang="de-DE" sz="1800" spc="-1" dirty="0">
                <a:solidFill>
                  <a:srgbClr val="000000"/>
                </a:solidFill>
                <a:latin typeface="DejaVu Sans"/>
                <a:ea typeface="ＭＳ Ｐゴシック"/>
              </a:rPr>
              <a:t> Guide.</a:t>
            </a:r>
            <a:endParaRPr lang="de-DE" sz="1800" spc="-1" dirty="0">
              <a:latin typeface="DejaVu Sans"/>
            </a:endParaRPr>
          </a:p>
          <a:p>
            <a:pPr marL="432000" lvl="1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800" spc="-1" dirty="0">
                <a:solidFill>
                  <a:srgbClr val="000000"/>
                </a:solidFill>
                <a:latin typeface="DejaVu Sans"/>
                <a:ea typeface="ＭＳ Ｐゴシック"/>
              </a:rPr>
              <a:t>T. </a:t>
            </a:r>
            <a:r>
              <a:rPr lang="de-DE" sz="1800" spc="-1" dirty="0" err="1">
                <a:solidFill>
                  <a:srgbClr val="000000"/>
                </a:solidFill>
                <a:latin typeface="DejaVu Sans"/>
                <a:ea typeface="ＭＳ Ｐゴシック"/>
              </a:rPr>
              <a:t>Gilb</a:t>
            </a:r>
            <a:r>
              <a:rPr lang="de-DE" sz="1800" spc="-1" dirty="0">
                <a:solidFill>
                  <a:srgbClr val="000000"/>
                </a:solidFill>
                <a:latin typeface="DejaVu Sans"/>
                <a:ea typeface="ＭＳ Ｐゴシック"/>
              </a:rPr>
              <a:t>, D. Graham (1993) – Software </a:t>
            </a:r>
            <a:r>
              <a:rPr lang="de-DE" sz="1800" spc="-1" dirty="0" err="1">
                <a:solidFill>
                  <a:srgbClr val="000000"/>
                </a:solidFill>
                <a:latin typeface="DejaVu Sans"/>
                <a:ea typeface="ＭＳ Ｐゴシック"/>
              </a:rPr>
              <a:t>Inspection</a:t>
            </a:r>
            <a:r>
              <a:rPr lang="de-DE" sz="1800" spc="-1" dirty="0">
                <a:solidFill>
                  <a:srgbClr val="000000"/>
                </a:solidFill>
                <a:latin typeface="DejaVu Sans"/>
                <a:ea typeface="ＭＳ Ｐゴシック"/>
              </a:rPr>
              <a:t>.</a:t>
            </a:r>
            <a:endParaRPr lang="de-DE" sz="1800" spc="-1" dirty="0">
              <a:latin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Review of the requirements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uncover errors in requirements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Present requirements to stakeholders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Identify deviations between requirements and actual wishes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Quality of requirements is evaluated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Decision is made if quality is sufficient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Leads to approval of requirements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use predefined criteria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Quality Aspects of Requirements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major goals of validation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Are all relevant requirements elicited and documented?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Is the level of detail appropriate?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Is the documentation according to predefined guidelines and specifications?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 all stakeholders concur with the documented requirements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1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Quality Aspects – Content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Refers to the content of the document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requirements themselves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completeness of the requirements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Validates the documentation of the requirements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Flaws in the documentation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Violation of documentation guidelines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Project specific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Organization specific</a:t>
            </a:r>
            <a:endParaRPr lang="en-US" sz="16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Understandability of document formats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Structure of the documents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9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0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Impairment of development activities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Development activities may require certain document formats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consider the Rational Unified Process (RUP)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Later stages refine models created during the requirements engineering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If models have not been created, refinement is not possible</a:t>
            </a:r>
            <a:endParaRPr lang="en-US" sz="16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Misunderstandings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target audience may not understand or misinterpret requirements in certain document formats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may become unusable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1842</Words>
  <Application>Microsoft Office PowerPoint</Application>
  <PresentationFormat>Widescreen</PresentationFormat>
  <Paragraphs>403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</vt:lpstr>
      <vt:lpstr>Calibri</vt:lpstr>
      <vt:lpstr>DejaVu Sans</vt:lpstr>
      <vt:lpstr>DejaVu Serif</vt:lpstr>
      <vt:lpstr>OpenSymbol</vt:lpstr>
      <vt:lpstr>Roboto</vt:lpstr>
      <vt:lpstr>StarSymbol</vt:lpstr>
      <vt:lpstr>Symbol</vt:lpstr>
      <vt:lpstr>Wingdings</vt:lpstr>
      <vt:lpstr>Wingdings 2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Benjamin Leiding</cp:lastModifiedBy>
  <cp:revision>3263</cp:revision>
  <dcterms:created xsi:type="dcterms:W3CDTF">2013-05-21T09:22:36Z</dcterms:created>
  <dcterms:modified xsi:type="dcterms:W3CDTF">2022-02-17T21:55:43Z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25</vt:i4>
  </property>
  <property fmtid="{D5CDD505-2E9C-101B-9397-08002B2CF9AE}" pid="4" name="PresentationFormat">
    <vt:lpwstr>Breitbild</vt:lpwstr>
  </property>
  <property fmtid="{D5CDD505-2E9C-101B-9397-08002B2CF9AE}" pid="5" name="Slides">
    <vt:i4>44</vt:i4>
  </property>
</Properties>
</file>