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59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31T12:59:36" idx="1">
    <p:pos x="0" y="0"/>
    <p:text>Add these headings to the lecture slides where they will be placed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E2638207-7C68-4A2C-8C78-872A989CBB9B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E782AE2C-B817-41A8-91C5-7BF5A8281F40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F658EE1D-9429-4BC2-9E6A-D77BB29BEF18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EDEFF70F-AF80-475F-8720-953E9A78316B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vasys.tu-clausthal.de/evasys/online.php?p=H5VN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27400" y="1412640"/>
            <a:ext cx="10365120" cy="11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lang="en-US" sz="3200" b="0" strike="noStrike" spc="-1">
              <a:latin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27400" y="2852640"/>
            <a:ext cx="10365120" cy="23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7: Requirements Management</a:t>
            </a: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lang="en-US" sz="16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Anant Sujatanagarjuna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78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Information model – More complex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263520" y="6411600"/>
            <a:ext cx="1092024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lang="en-US" sz="900" b="0" strike="noStrike" spc="-1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lang="en-US" sz="900" b="0" strike="noStrike" spc="-1">
              <a:latin typeface="DejaVu Sans"/>
            </a:endParaRPr>
          </a:p>
        </p:txBody>
      </p:sp>
      <p:pic>
        <p:nvPicPr>
          <p:cNvPr id="180" name="Grafik 4"/>
          <p:cNvPicPr/>
          <p:nvPr/>
        </p:nvPicPr>
        <p:blipFill>
          <a:blip r:embed="rId2"/>
          <a:stretch/>
        </p:blipFill>
        <p:spPr>
          <a:xfrm>
            <a:off x="219600" y="2319840"/>
            <a:ext cx="11004480" cy="313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82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Standardized structures and templates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83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Volere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V-Modell XT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IEEE 29148-2018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lang="en-US" sz="2000" b="0" strike="noStrike" spc="-1">
              <a:latin typeface="DejaVu Sans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47760" y="6192000"/>
            <a:ext cx="11111760" cy="50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1. https://www.volere.org/</a:t>
            </a:r>
            <a:endParaRPr lang="en-US" sz="900" b="0" strike="noStrike" spc="-1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2. Der Beauftragte der Bundesregierung für Informationstechnik. V-Modell XT (o.J.), URL: https://cio.bund.de/Web/DE/Architekturen-und-Standards/V-Modell-XT/vmodell_xt_node.html</a:t>
            </a:r>
            <a:endParaRPr lang="en-US" sz="900" b="0" strike="noStrike" spc="-1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3. https://standards.ieee.org/ieee/29148/6937/</a:t>
            </a:r>
            <a:endParaRPr lang="en-US" sz="9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35520" y="4406760"/>
            <a:ext cx="10749600" cy="135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Change Management</a:t>
            </a:r>
            <a:endParaRPr lang="en-US" sz="3000" b="0" strike="noStrike" spc="-1">
              <a:latin typeface="DejaVu Sans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35520" y="2906640"/>
            <a:ext cx="10749600" cy="149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94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95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Various reasons for changes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Errors or incomplete requirements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Evolution of context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Changes are not a bad thing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Stakeholders may gain new knowledge at later project stages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Proofs interest/involvement of the stakeholders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Frequent changes are problematic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Makes development in agreement with all stakeholders very challenging and time-consuming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Indicator for bad process quality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98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99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Necessary to properly structure and process change requests for requirements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Structured process → Justifiable decisions if and how requests are approved</a:t>
            </a:r>
            <a:endParaRPr lang="en-US" sz="20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Changes may refer to: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Noto Serif Devanagari SemiCondensed SemiBold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Individual requirements, e.g., change/addition/removal of a feature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Noto Serif Devanagari SemiCondensed SemiBold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requirements document itself, e.g., updating terminology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2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Control Board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3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control board as entity responsible for change requests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Evaluation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Decision making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May delegate tasks to another party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drafting of actual changes to the requirements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Decisions have to be negotiated and agreed upon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Contractor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All involved stakeholders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6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Control Board – Tasks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7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effort estimation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Could be performed by third party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Evaluate change requests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effort/benefit ratio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Define requirements change and/or new requirements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Based on the changed request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Changes should be kept to a minimum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Decide about acceptance or rejection of change requests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Control Board – Tasks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1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Classify incoming changes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based on their criticality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Prioritize accepted change requests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 which order should accepted changes be implemented?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Assign accepted change requests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Who is responsible for implementing the changes?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4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Control Board – Members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5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following parties should be represented in the change control board: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manager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Contractor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Architect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Configuration manager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Customer representative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Product manager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Project manager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2449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Quality assurance representative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8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Control Board – Change Manager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9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Chairperson of the change control board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Mediates between parties in case of conflicts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Communicates and documents changes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Similar to the role of the requirements engineer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/>
          <p:nvPr/>
        </p:nvSpPr>
        <p:spPr bwMode="auto">
          <a:xfrm>
            <a:off x="335520" y="764640"/>
            <a:ext cx="10752840" cy="503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de-DE" sz="2400" b="1" spc="-1" dirty="0">
                <a:solidFill>
                  <a:srgbClr val="000000"/>
                </a:solidFill>
                <a:latin typeface="Arial Unicode MS"/>
              </a:rPr>
              <a:t>Course Evaluation – QR Code and Link</a:t>
            </a:r>
            <a:endParaRPr dirty="0"/>
          </a:p>
          <a:p>
            <a:pPr>
              <a:lnSpc>
                <a:spcPct val="100000"/>
              </a:lnSpc>
              <a:defRPr/>
            </a:pPr>
            <a:endParaRPr lang="en-GB" sz="2400" b="0" strike="noStrike" spc="-1" dirty="0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8" name="TextShape 2"/>
          <p:cNvSpPr/>
          <p:nvPr/>
        </p:nvSpPr>
        <p:spPr bwMode="auto">
          <a:xfrm>
            <a:off x="335520" y="1268640"/>
            <a:ext cx="5599916" cy="5040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defRPr/>
            </a:pPr>
            <a:endParaRPr lang="de-DE" sz="1800" b="0" strike="noStrike" spc="-1" dirty="0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9E744D12-D734-4B81-8FCE-A62721F908AA}"/>
              </a:ext>
            </a:extLst>
          </p:cNvPr>
          <p:cNvSpPr/>
          <p:nvPr/>
        </p:nvSpPr>
        <p:spPr bwMode="auto">
          <a:xfrm>
            <a:off x="487920" y="1421040"/>
            <a:ext cx="5599916" cy="5040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/>
              <a:buChar char=""/>
              <a:defRPr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Link: 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Click Me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	 </a:t>
            </a:r>
            <a:endParaRPr lang="de-DE" sz="1800" b="0" strike="noStrike" spc="-1" dirty="0">
              <a:solidFill>
                <a:srgbClr val="000000"/>
              </a:solidFill>
              <a:latin typeface="Arial Unicode M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79760DC-19EE-44C6-8BD5-AAF57AD9F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1869525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1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2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3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720000" anchor="ctr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Should contain the following information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Identifier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Unique identification of change request possible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Title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Summarizes key concern of the change request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Description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Documents change as precisely as possible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Also contains information on the expected effect of a change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Justification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Reasons why the change is necessary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Date filed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Date the change request was filed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Applicant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Name of the person who filed the change request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Priority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Importance of the change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6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7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Date filed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Date the change request was filed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Applicant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Name of the person who filed the change request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Priority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Importance of the change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0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1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The following information is helpful for the management of changes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validator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Person who is responsible to verify if a change was performed correctly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Impact analysis status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Flag that shows if an impact analysis has been performed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control board decision status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Flat of the status of the handling of the request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pending, rejected, accepted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4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5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control board priority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Priority of the change request assigned by the change control board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Responsible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Person in charge of performing the change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System release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Version of the system that implements the change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8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Requests – Classifications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9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0" anchor="ctr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types of change requests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Corrective requirement change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Failure in the system Reason for failure is an error in the requirements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fixes the error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Adaptive requirement change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System needs to be amended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change in the system context or stakeholder needs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Exceptional change (hotfix)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Must be immediately done at all costs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Can be either adaptive or corrective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Usually due to critical bugs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2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Handling Change Requests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3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6574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Impact analysis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Effort the change is estimated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Affected requirements are determined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Includes new requirements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Development artifacts that need to be change are determined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Effort for artifact change usually significantly higher than for requirement changes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Maintaining the requirements document is cheap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Still often neglected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Can be supported by traceability information</a:t>
            </a:r>
            <a:endParaRPr lang="en-US" sz="2000" b="0" strike="noStrike" spc="-1">
              <a:latin typeface="DejaVu Sans"/>
            </a:endParaRPr>
          </a:p>
        </p:txBody>
      </p:sp>
      <p:pic>
        <p:nvPicPr>
          <p:cNvPr id="245" name="Grafik 2"/>
          <p:cNvPicPr/>
          <p:nvPr/>
        </p:nvPicPr>
        <p:blipFill>
          <a:blip r:embed="rId2"/>
          <a:stretch/>
        </p:blipFill>
        <p:spPr>
          <a:xfrm>
            <a:off x="7476120" y="1766160"/>
            <a:ext cx="3778920" cy="478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7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Handling Change Requests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8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6574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evaluation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Costs and benefits are compared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Available resources are considered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Prioritizing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Importance of the change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Assigning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System release for implementing is decided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Rejection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If a change is rejected it is communicated</a:t>
            </a:r>
            <a:endParaRPr lang="en-US" sz="1800" b="0" strike="noStrike" spc="-1">
              <a:latin typeface="DejaVu Sans"/>
            </a:endParaRPr>
          </a:p>
        </p:txBody>
      </p:sp>
      <p:pic>
        <p:nvPicPr>
          <p:cNvPr id="250" name="Grafik 2"/>
          <p:cNvPicPr/>
          <p:nvPr/>
        </p:nvPicPr>
        <p:blipFill>
          <a:blip r:embed="rId2"/>
          <a:stretch/>
        </p:blipFill>
        <p:spPr>
          <a:xfrm>
            <a:off x="7476120" y="1766160"/>
            <a:ext cx="3778920" cy="478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35520" y="4406760"/>
            <a:ext cx="10749600" cy="135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lang="en-US" sz="3000" b="0" strike="noStrike" spc="-1">
              <a:latin typeface="DejaVu Sans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35520" y="2906640"/>
            <a:ext cx="10749600" cy="149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of complex projects need to be managed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can change throughout a project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Changes need to be structured and processed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 defines how change requests are handled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control board </a:t>
            </a:r>
            <a:r>
              <a:rPr lang="en-US" sz="2000" b="0" strike="noStrike" spc="-1">
                <a:solidFill>
                  <a:srgbClr val="000000"/>
                </a:solidFill>
                <a:latin typeface="Rockwell"/>
                <a:ea typeface="DejaVu Sans"/>
              </a:rPr>
              <a:t>= 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Evaluates and approves/rejects changes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Handling change requests requires a process on its own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35520" y="126864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lang="en-US" sz="4000" b="0" strike="noStrike" spc="-1">
              <a:latin typeface="DejaVu Sans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4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41" name="Rechteck 186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latin typeface="DejaVu Sans"/>
            </a:endParaRPr>
          </a:p>
        </p:txBody>
      </p:sp>
      <p:pic>
        <p:nvPicPr>
          <p:cNvPr id="142" name="Grafik 5"/>
          <p:cNvPicPr/>
          <p:nvPr/>
        </p:nvPicPr>
        <p:blipFill>
          <a:blip r:embed="rId2"/>
          <a:stretch/>
        </p:blipFill>
        <p:spPr>
          <a:xfrm>
            <a:off x="542880" y="2387520"/>
            <a:ext cx="10103040" cy="2080440"/>
          </a:xfrm>
          <a:prstGeom prst="rect">
            <a:avLst/>
          </a:prstGeom>
          <a:ln w="0">
            <a:noFill/>
          </a:ln>
        </p:spPr>
      </p:pic>
      <p:sp>
        <p:nvSpPr>
          <p:cNvPr id="143" name="Rahmen 6"/>
          <p:cNvSpPr/>
          <p:nvPr/>
        </p:nvSpPr>
        <p:spPr>
          <a:xfrm>
            <a:off x="7193160" y="2309760"/>
            <a:ext cx="1832760" cy="22593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4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7: Requirements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45" name="Rechteck 186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46" name="HSN-Hierarchy 2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numCol="1" spcCol="0" anchor="ctr">
            <a:noAutofit/>
          </a:bodyPr>
          <a:lstStyle/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lang="en-US" sz="1800" b="0" strike="noStrike" spc="-1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35520" y="4406760"/>
            <a:ext cx="10749600" cy="135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Manage Requirements</a:t>
            </a:r>
            <a:endParaRPr lang="en-US" sz="3000" b="0" strike="noStrike" spc="-1">
              <a:latin typeface="DejaVu Sans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35520" y="2906640"/>
            <a:ext cx="10749600" cy="149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50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Motivation – Why do you need to manage requirements?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51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Number/scope of requirements and further information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Expected product lifetime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Rate of changes to requirements and related docs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Number of stakeholders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Availability of stakeholders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Heterogeneity of stakeholder opinions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Future reusability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Number of expected releases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54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Motivation – What exactly needs to be managed?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55" name="Flussdiagramm: Karte 10"/>
          <p:cNvSpPr/>
          <p:nvPr/>
        </p:nvSpPr>
        <p:spPr>
          <a:xfrm>
            <a:off x="542880" y="2014200"/>
            <a:ext cx="1656000" cy="91944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156" name="Flussdiagramm: Karte 11"/>
          <p:cNvSpPr/>
          <p:nvPr/>
        </p:nvSpPr>
        <p:spPr>
          <a:xfrm>
            <a:off x="2394720" y="3192480"/>
            <a:ext cx="1656000" cy="91944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Epics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157" name="Flussdiagramm: Karte 12"/>
          <p:cNvSpPr/>
          <p:nvPr/>
        </p:nvSpPr>
        <p:spPr>
          <a:xfrm>
            <a:off x="2394720" y="2014200"/>
            <a:ext cx="1656000" cy="91944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158" name="Flussdiagramm: Karte 13"/>
          <p:cNvSpPr/>
          <p:nvPr/>
        </p:nvSpPr>
        <p:spPr>
          <a:xfrm>
            <a:off x="4246200" y="2014200"/>
            <a:ext cx="1656000" cy="91944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Goals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159" name="Flussdiagramm: Karte 14"/>
          <p:cNvSpPr/>
          <p:nvPr/>
        </p:nvSpPr>
        <p:spPr>
          <a:xfrm>
            <a:off x="7945560" y="1958040"/>
            <a:ext cx="1656000" cy="91944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Test Case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160" name="Flussdiagramm: Karte 16"/>
          <p:cNvSpPr/>
          <p:nvPr/>
        </p:nvSpPr>
        <p:spPr>
          <a:xfrm>
            <a:off x="6095880" y="2014200"/>
            <a:ext cx="1656000" cy="91944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Assumptions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161" name="Flussdiagramm: Karte 17"/>
          <p:cNvSpPr/>
          <p:nvPr/>
        </p:nvSpPr>
        <p:spPr>
          <a:xfrm>
            <a:off x="4246200" y="3182400"/>
            <a:ext cx="1656000" cy="91944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Use Case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162" name="Flussdiagramm: Karte 18"/>
          <p:cNvSpPr/>
          <p:nvPr/>
        </p:nvSpPr>
        <p:spPr>
          <a:xfrm>
            <a:off x="542160" y="3192480"/>
            <a:ext cx="1656000" cy="91944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User Story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163" name="Flussdiagramm: Karte 19"/>
          <p:cNvSpPr/>
          <p:nvPr/>
        </p:nvSpPr>
        <p:spPr>
          <a:xfrm>
            <a:off x="542160" y="5553360"/>
            <a:ext cx="1656000" cy="91944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Request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164" name="Flussdiagramm: Karte 20"/>
          <p:cNvSpPr/>
          <p:nvPr/>
        </p:nvSpPr>
        <p:spPr>
          <a:xfrm>
            <a:off x="2394720" y="5553000"/>
            <a:ext cx="1656000" cy="91944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Issues</a:t>
            </a:r>
            <a:endParaRPr lang="en-US" sz="1600" b="0" strike="noStrike" spc="-1">
              <a:latin typeface="DejaVu Sans"/>
            </a:endParaRPr>
          </a:p>
        </p:txBody>
      </p:sp>
      <p:sp>
        <p:nvSpPr>
          <p:cNvPr id="165" name="Flussdiagramm: Karte 21"/>
          <p:cNvSpPr/>
          <p:nvPr/>
        </p:nvSpPr>
        <p:spPr>
          <a:xfrm>
            <a:off x="542160" y="4375080"/>
            <a:ext cx="1656000" cy="91944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Architecture Description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67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Definition – Management in Requirements Engineering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68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588240" y="1769400"/>
            <a:ext cx="10609560" cy="463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10800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“The process of managing existing requirements and requirements related work products, including the storing, changing and tracing of requirements (traceability).”</a:t>
            </a:r>
            <a:endParaRPr lang="en-US" sz="2000" b="0" strike="noStrike" spc="-1">
              <a:latin typeface="DejaVu Sans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602640" y="3174480"/>
            <a:ext cx="10581120" cy="1880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71" name="CustomShape 5"/>
          <p:cNvSpPr/>
          <p:nvPr/>
        </p:nvSpPr>
        <p:spPr>
          <a:xfrm>
            <a:off x="263520" y="6411600"/>
            <a:ext cx="1092024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Martin Glinz (2020)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A Glossary of Requirements Engineering Terminology (Standard Glossary for the Certified Professional for Requirements Engineering (CPRE) Studies and Exam)</a:t>
            </a:r>
            <a:endParaRPr lang="en-US" sz="9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73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Information model - Simple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74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5" name="Grafik 2"/>
          <p:cNvPicPr/>
          <p:nvPr/>
        </p:nvPicPr>
        <p:blipFill>
          <a:blip r:embed="rId2"/>
          <a:stretch/>
        </p:blipFill>
        <p:spPr>
          <a:xfrm>
            <a:off x="672480" y="2766240"/>
            <a:ext cx="10098720" cy="1723320"/>
          </a:xfrm>
          <a:prstGeom prst="rect">
            <a:avLst/>
          </a:prstGeom>
          <a:ln w="0">
            <a:noFill/>
          </a:ln>
        </p:spPr>
      </p:pic>
      <p:sp>
        <p:nvSpPr>
          <p:cNvPr id="176" name="CustomShape 5"/>
          <p:cNvSpPr/>
          <p:nvPr/>
        </p:nvSpPr>
        <p:spPr>
          <a:xfrm>
            <a:off x="263520" y="6411600"/>
            <a:ext cx="1092024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lang="en-US" sz="900" b="0" strike="noStrike" spc="-1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lang="en-US" sz="9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1072</Words>
  <Application>Microsoft Office PowerPoint</Application>
  <PresentationFormat>Widescreen</PresentationFormat>
  <Paragraphs>220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Arial Unicode MS</vt:lpstr>
      <vt:lpstr>DejaVu Sans</vt:lpstr>
      <vt:lpstr>Noto Serif Devanagari SemiCondensed SemiBold</vt:lpstr>
      <vt:lpstr>OpenSymbol</vt:lpstr>
      <vt:lpstr>Roboto</vt:lpstr>
      <vt:lpstr>Rockwell</vt:lpstr>
      <vt:lpstr>StarSymbol</vt:lpstr>
      <vt:lpstr>Symbol</vt:lpstr>
      <vt:lpstr>Wingdings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Hooby</dc:creator>
  <dc:description/>
  <cp:lastModifiedBy>Benjamin Leiding</cp:lastModifiedBy>
  <cp:revision>3312</cp:revision>
  <dcterms:created xsi:type="dcterms:W3CDTF">2013-05-21T09:22:36Z</dcterms:created>
  <dcterms:modified xsi:type="dcterms:W3CDTF">2022-02-20T13:43:52Z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29</vt:i4>
  </property>
</Properties>
</file>