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5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6CC6802E-A42D-4A80-BEA8-00728B9AB4C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467E71BD-39EF-4988-970F-86B6AE1689D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4DCFBAB8-FA4A-4216-B8FD-16FC1D03CF0A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fld id="{83FAD6B0-45E8-416A-A92A-FFF7A9B131A9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latin typeface="DejaVu Sans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DejaVu Sans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DejaVu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DejaVu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DejaVu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DejaVu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DejaVu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vasys.tu-clausthal.de/evasys/online.php?p=H5VN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5120" cy="11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5120" cy="23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9: Tool Support</a:t>
            </a: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Anant Sujatanagarjuna</a:t>
            </a:r>
            <a:endParaRPr lang="en-US" sz="16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4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6" name="Rechteck 23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Visualization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7" name="HSN-Hierarchy 24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Mind mapping tools to support brainstorming sessions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Presentation tools can help guide through meetings and for describing rough analysis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GUI modeling tools for prototyping user interfaces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Flow charting tools to depict processes and work-flows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4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0" name="Rechteck 2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„Everyday”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1" name="HSN-Hierarchy 23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Mail clients, chat software, address books, online calendars vital for communication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management and controlling tools also required for managing the requirements engineering process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Help stakeholders with the coordination of tasks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4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Requirements Management Tools </a:t>
            </a:r>
            <a:endParaRPr lang="en-US" sz="30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3000" b="0" strike="noStrike" spc="-1">
              <a:latin typeface="DejaVu Sans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43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6" name="Rechteck 21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77" name="HSN-Hierarchy 22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different types of information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Natural language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Conceptual models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Sketches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plans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requests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 logical relationships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Allow unique identification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Unique Ids for every artifact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4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0" name="Rechteck 20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1" name="HSN-Hierarchy 21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Editors for managed information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Multi-user access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Access control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Configuration management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Version management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views on information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Developer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Tester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View on partial systems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39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4" name="Rechteck 1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5" name="HSN-Hierarchy 20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Organization of managed information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Grouping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Hierarchical structuring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Assigning attributes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Annotation with additional information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Generation of reports and summaries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Reports of change requests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Reports on state of the requirements implementation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Generation of appropriate outputs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document for a system release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3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8" name="Rechteck 18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Special Purpose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89" name="HSN-Hierarchy 19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Comprehensive list: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http://www.volere.co.uk/tools.htm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Enterprise Architect (Sparx Systems)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HP Quality Center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IBM Rational DOORS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3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2" name="Rechteck 17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3" name="HSN-Hierarchy 18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Word processors, spreadsheet calculators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Used in many projects due to multiple reasons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Advantages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Are already available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additional training required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Versatile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Well-suited for natural-language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Adapted for requirements management, e.g., by using templates and predefined document formats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Allow traceability to some degree through hyperlinks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33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6" name="Rechteck 1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97" name="HSN-Hierarchy 17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8C4F"/>
                </a:solidFill>
                <a:uFillTx/>
                <a:latin typeface="DejaVu Sans"/>
                <a:ea typeface="DejaVu Sans"/>
              </a:rPr>
              <a:t>Disadvantages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 offer version control on the level of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 directly support requirements engineering, e.g., traceability links often have to be maintained manually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Drawbacks can be worked around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Still, the efficiency is lower than with a dedicated tool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2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Introducing and Evaluating Tools</a:t>
            </a:r>
            <a:endParaRPr lang="en-US" sz="30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lang="en-US" sz="30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3000" b="0" strike="noStrike" spc="-1">
              <a:latin typeface="DejaVu Sans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/>
          <p:nvPr/>
        </p:nvSpPr>
        <p:spPr bwMode="auto">
          <a:xfrm>
            <a:off x="335520" y="764640"/>
            <a:ext cx="10752840" cy="503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de-DE" sz="2400" b="1" spc="-1" dirty="0">
                <a:solidFill>
                  <a:srgbClr val="000000"/>
                </a:solidFill>
                <a:latin typeface="Arial Unicode MS"/>
              </a:rPr>
              <a:t>Course Evaluation – QR Code and Link</a:t>
            </a:r>
            <a:endParaRPr dirty="0"/>
          </a:p>
          <a:p>
            <a:pPr>
              <a:lnSpc>
                <a:spcPct val="100000"/>
              </a:lnSpc>
              <a:defRPr/>
            </a:pPr>
            <a:endParaRPr lang="en-GB" sz="24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8" name="TextShape 2"/>
          <p:cNvSpPr/>
          <p:nvPr/>
        </p:nvSpPr>
        <p:spPr bwMode="auto">
          <a:xfrm>
            <a:off x="335520" y="1268640"/>
            <a:ext cx="5599916" cy="5040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defRPr/>
            </a:pPr>
            <a:endParaRPr lang="de-DE" sz="18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9E744D12-D734-4B81-8FCE-A62721F908AA}"/>
              </a:ext>
            </a:extLst>
          </p:cNvPr>
          <p:cNvSpPr/>
          <p:nvPr/>
        </p:nvSpPr>
        <p:spPr bwMode="auto">
          <a:xfrm>
            <a:off x="487920" y="1421040"/>
            <a:ext cx="5599916" cy="50403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anchor="ctr">
            <a:noAutofit/>
          </a:bodyPr>
          <a:lstStyle/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/>
              <a:buChar char=""/>
              <a:defRPr/>
            </a:pP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Link: 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Click Me</a:t>
            </a:r>
            <a:r>
              <a:rPr lang="de-DE" sz="1800" b="0" strike="noStrike" spc="-1" dirty="0">
                <a:solidFill>
                  <a:srgbClr val="000000"/>
                </a:solidFill>
                <a:latin typeface="Arial"/>
              </a:rPr>
              <a:t>	 </a:t>
            </a:r>
            <a:endParaRPr lang="de-DE" sz="1800" b="0" strike="noStrike" spc="-1" dirty="0">
              <a:solidFill>
                <a:srgbClr val="000000"/>
              </a:solidFill>
              <a:latin typeface="Arial Unicode M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9760DC-19EE-44C6-8BD5-AAF57AD9F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75" y="1869525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5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3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2" name="Rechteck 15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3" name="HSN-Hierarchy 1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Tools support existing processes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Process needs to be in place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Techniques must be known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People must be able to follow all this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„Automating chaos just gives faster chaos“ (Dorothy Graham)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29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6" name="Rechteck 1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07" name="HSN-Hierarchy 15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Choice and introduction of tool costs resources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Licensing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Training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Customization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Support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only current, but possible future efforts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Adaption of already existing artifacts may further increase the costs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2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0" name="Rechteck 13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1" name="HSN-Hierarchy 14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r>
              <a:rPr lang="en-US" sz="2000" b="0" u="sng" strike="noStrike" spc="-1">
                <a:solidFill>
                  <a:srgbClr val="FFFFFF"/>
                </a:solidFill>
                <a:uFillTx/>
                <a:latin typeface="DejaVu Sans"/>
                <a:ea typeface="DejaVu Sans"/>
              </a:rPr>
              <a:t>Instead → 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2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4" name="Rechteck 1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5" name="HSN-Hierarchy 13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42880" y="5303520"/>
            <a:ext cx="10581120" cy="909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19" name="Rechteck 11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0" name="HSN-Hierarchy 12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542880" y="5303520"/>
            <a:ext cx="10581120" cy="909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pilot project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4" name="Rechteck 10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Evaluation of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5" name="HSN-Hierarchy 11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perspectives matter for tools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User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Product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Process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Provider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Technical view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Economic view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be taken into account when evaluating tools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Criteria for all views should be defined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20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8" name="Rechteck 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RE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29" name="HSN-Hierarchy 10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lang="en-US" sz="900" b="0" strike="noStrike" spc="-1">
              <a:latin typeface="DejaVu Sans"/>
            </a:endParaRPr>
          </a:p>
        </p:txBody>
      </p:sp>
      <p:pic>
        <p:nvPicPr>
          <p:cNvPr id="231" name="Grafik 1"/>
          <p:cNvPicPr/>
          <p:nvPr/>
        </p:nvPicPr>
        <p:blipFill>
          <a:blip r:embed="rId2"/>
          <a:stretch/>
        </p:blipFill>
        <p:spPr>
          <a:xfrm>
            <a:off x="2883960" y="1812600"/>
            <a:ext cx="5675400" cy="437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8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3" name="Rechteck 8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Project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4" name="HSN-Hierarchy 9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Extent to which a tool can support a project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preparation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 of project-specific information types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Definition of project-specific document formats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planning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Scope of milestones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information managed by the tool pertains to milestones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execution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 control, e.g., completion of requirements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6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7" name="Rechteck 7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User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38" name="HSN-Hierarchy 8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requirements from the user‘s perspective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usage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Access to appropriate functions required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Mapping of roles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 mapped to roles through user management and access rights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Support of group work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 users should be able to work collaboratively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3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1" name="Rechteck 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Product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2" name="HSN-Hierarchy 7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Concerned with the functionalities possed by a tool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for different documentation types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Considerations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Supported document types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Views on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Reports that can be generated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latin typeface="DejaVu Sans"/>
            </a:endParaRPr>
          </a:p>
        </p:txBody>
      </p:sp>
      <p:pic>
        <p:nvPicPr>
          <p:cNvPr id="142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3040" cy="208044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453813" y="2309760"/>
            <a:ext cx="10281920" cy="22593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5" name="Rechteck 5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Process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6" name="HSN-Hierarchy 5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From the perspective of method support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does a tool support the application of a specific technique?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Ability to document activities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Method guidance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Strict and restrictive guidance (e.g., wizards)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Lenient guidance (e.g., suggestions and hints)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Project-specific process model definition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e.g, phases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9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49" name="Rechteck 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Provider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0" name="HSN-Hierarchy 4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Market position and services offered by the tool manufacturer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Brand awareness and reputation often important criteria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High costs and required long-term support require strong commitment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6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3" name="Rechteck 3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Technical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4" name="HSN-Hierarchy 3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Considers technical context</a:t>
            </a:r>
            <a:endParaRPr lang="en-US" sz="2000" b="0" strike="noStrike" spc="-1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Ability to integrate the tool with existing tools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 APIs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Performance of the tool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 how long importing/exporting data takes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Maximum number of users/objects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Hardware and software requirements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7" name="Rechteck 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Views on Tools: Economic View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58" name="HSN-Hierarchy 2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Considers costs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Due to acquisition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Integration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Operation costs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Method tailoring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7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lang="en-US" sz="30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lang="en-US" sz="3000" b="0" strike="noStrike" spc="-1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3000" b="0" strike="noStrike" spc="-1">
              <a:latin typeface="DejaVu Sans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263" name="Rechteck 1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HSN-Hierarchy 1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kinds of tools available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Special RE tools vs. general purpose tools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good process comes before a good tool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Whatever the tool, its use must be fitting for the process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New tools should be introduced in a pilot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Evaluating new tools is time consuming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4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US" sz="4000" b="0" strike="noStrike" spc="-1">
              <a:latin typeface="DejaVu Sans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9: Tool Support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Management Tools</a:t>
            </a:r>
            <a:endParaRPr lang="en-US" sz="1800" b="0" strike="noStrike" spc="-1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cap="all" spc="-1">
                <a:solidFill>
                  <a:srgbClr val="008C4F"/>
                </a:solidFill>
                <a:latin typeface="DejaVu Sans"/>
                <a:ea typeface="DejaVu Sans"/>
              </a:rPr>
              <a:t>Tool Support in General</a:t>
            </a:r>
            <a:endParaRPr lang="en-US" sz="3000" b="0" strike="noStrike" spc="-1">
              <a:latin typeface="DejaVu Sans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Motivation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Integrate and process already existing information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Information from requirements engineering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Natural language requirements, models, ...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Information that is the basis of requirements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Minutes, goal documents, stakeholder lists, ...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practice mostly support of requirements management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53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4" name="Rechteck 2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Traceability between Tools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5" name="HSN-Hierarchy 28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Usually, multiple tools are used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Interfaces for integration and traceability required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be either available or easy to create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allow tracing changes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allow managing the traces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Vital to know where changes are propagated to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5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8" name="Rechteck 25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Reuse of Tools from System Development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59" name="HSN-Hierarchy 27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Tools for development can often be used for requirements engineering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offer ability to manage requirements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lang="en-US" sz="18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 management tools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Bug tracking tools</a:t>
            </a:r>
            <a:endParaRPr lang="en-US" sz="1600" b="0" strike="noStrike" spc="-1">
              <a:latin typeface="DejaVu Sans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Configuration management tools</a:t>
            </a:r>
            <a:endParaRPr lang="en-US" sz="16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Advantage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automatically integrated with developed artifacts</a:t>
            </a:r>
            <a:endParaRPr lang="en-US" sz="18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Interface between requirements management tool and development tool not required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49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2" name="Rechteck 2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Wikis in Requirements Engineering</a:t>
            </a:r>
            <a:endParaRPr lang="en-US" sz="2200" b="0" strike="noStrike" spc="-1">
              <a:latin typeface="DejaVu Sans"/>
            </a:endParaRPr>
          </a:p>
        </p:txBody>
      </p:sp>
      <p:sp>
        <p:nvSpPr>
          <p:cNvPr id="163" name="HSN-Hierarchy 25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Wikis offer a simple to use and easy to access opportunity for collaboratively working on documents</a:t>
            </a:r>
            <a:endParaRPr lang="en-US" sz="20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Interesting for glossaries</a:t>
            </a:r>
            <a:endParaRPr lang="en-US" sz="2000" b="0" strike="noStrike" spc="-1">
              <a:latin typeface="DejaVu Sans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Each wiki page defines a glossary term</a:t>
            </a:r>
            <a:endParaRPr lang="en-US" sz="1800" b="0" strike="noStrike" spc="-1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Well suited if a lot of different stakeholders are involved</a:t>
            </a:r>
            <a:endParaRPr lang="en-US" sz="2000" b="0" strike="noStrike" spc="-1">
              <a:latin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1226</Words>
  <Application>Microsoft Office PowerPoint</Application>
  <PresentationFormat>Widescreen</PresentationFormat>
  <Paragraphs>269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Arial Unicode MS</vt:lpstr>
      <vt:lpstr>DejaVu Sans</vt:lpstr>
      <vt:lpstr>OpenSymbol</vt:lpstr>
      <vt:lpstr>Roboto</vt:lpstr>
      <vt:lpstr>StarSymbol</vt:lpstr>
      <vt:lpstr>Symbol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Benjamin Leiding</cp:lastModifiedBy>
  <cp:revision>3232</cp:revision>
  <dcterms:created xsi:type="dcterms:W3CDTF">2013-05-21T09:22:36Z</dcterms:created>
  <dcterms:modified xsi:type="dcterms:W3CDTF">2022-02-20T13:47:29Z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35</vt:i4>
  </property>
</Properties>
</file>