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_rels/presentation.xml.rels" ContentType="application/vnd.openxmlformats-package.relationships+xml"/>
  <Override PartName="/ppt/media/image12.png" ContentType="image/png"/>
  <Override PartName="/ppt/media/image10.png" ContentType="image/png"/>
  <Override PartName="/ppt/media/image6.jpeg" ContentType="image/jpeg"/>
  <Override PartName="/ppt/media/image1.png" ContentType="image/png"/>
  <Override PartName="/ppt/media/image17.png" ContentType="image/png"/>
  <Override PartName="/ppt/media/image15.png" ContentType="image/png"/>
  <Override PartName="/ppt/media/image3.jpeg" ContentType="image/jpeg"/>
  <Override PartName="/ppt/media/image14.png" ContentType="image/png"/>
  <Override PartName="/ppt/media/image5.png" ContentType="image/png"/>
  <Override PartName="/ppt/media/image8.jpeg" ContentType="image/jpeg"/>
  <Override PartName="/ppt/media/image9.png" ContentType="image/png"/>
  <Override PartName="/ppt/media/image13.png" ContentType="image/png"/>
  <Override PartName="/ppt/media/image4.png" ContentType="image/png"/>
  <Override PartName="/ppt/media/image16.png" ContentType="image/png"/>
  <Override PartName="/ppt/media/image7.png" ContentType="image/png"/>
  <Override PartName="/ppt/media/image2.png" ContentType="image/png"/>
  <Override PartName="/ppt/media/image11.png" ContentType="image/png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46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17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slide21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40.xml" ContentType="application/vnd.openxmlformats-officedocument.presentationml.slide+xml"/>
  <Override PartName="/ppt/slides/_rels/slide19.xml.rels" ContentType="application/vnd.openxmlformats-package.relationships+xml"/>
  <Override PartName="/ppt/slides/_rels/slide22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35.xml.rels" ContentType="application/vnd.openxmlformats-package.relationships+xml"/>
  <Override PartName="/ppt/slides/_rels/slide36.xml.rels" ContentType="application/vnd.openxmlformats-package.relationships+xml"/>
  <Override PartName="/ppt/slides/_rels/slide37.xml.rels" ContentType="application/vnd.openxmlformats-package.relationships+xml"/>
  <Override PartName="/ppt/slides/_rels/slide55.xml.rels" ContentType="application/vnd.openxmlformats-package.relationships+xml"/>
  <Override PartName="/ppt/slides/_rels/slide1.xml.rels" ContentType="application/vnd.openxmlformats-package.relationships+xml"/>
  <Override PartName="/ppt/slides/_rels/slide43.xml.rels" ContentType="application/vnd.openxmlformats-package.relationships+xml"/>
  <Override PartName="/ppt/slides/_rels/slide54.xml.rels" ContentType="application/vnd.openxmlformats-package.relationships+xml"/>
  <Override PartName="/ppt/slides/_rels/slide42.xml.rels" ContentType="application/vnd.openxmlformats-package.relationships+xml"/>
  <Override PartName="/ppt/slides/_rels/slide53.xml.rels" ContentType="application/vnd.openxmlformats-package.relationships+xml"/>
  <Override PartName="/ppt/slides/_rels/slide52.xml.rels" ContentType="application/vnd.openxmlformats-package.relationships+xml"/>
  <Override PartName="/ppt/slides/_rels/slide38.xml.rels" ContentType="application/vnd.openxmlformats-package.relationships+xml"/>
  <Override PartName="/ppt/slides/_rels/slide40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slides/_rels/slide10.xml.rels" ContentType="application/vnd.openxmlformats-package.relationships+xml"/>
  <Override PartName="/ppt/slides/_rels/slide45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4.xml.rels" ContentType="application/vnd.openxmlformats-package.relationships+xml"/>
  <Override PartName="/ppt/slides/_rels/slide12.xml.rels" ContentType="application/vnd.openxmlformats-package.relationships+xml"/>
  <Override PartName="/ppt/slides/_rels/slide49.xml.rels" ContentType="application/vnd.openxmlformats-package.relationships+xml"/>
  <Override PartName="/ppt/slides/_rels/slide51.xml.rels" ContentType="application/vnd.openxmlformats-package.relationships+xml"/>
  <Override PartName="/ppt/slides/_rels/slide15.xml.rels" ContentType="application/vnd.openxmlformats-package.relationships+xml"/>
  <Override PartName="/ppt/slides/_rels/slide27.xml.rels" ContentType="application/vnd.openxmlformats-package.relationships+xml"/>
  <Override PartName="/ppt/slides/_rels/slide16.xml.rels" ContentType="application/vnd.openxmlformats-package.relationships+xml"/>
  <Override PartName="/ppt/slides/_rels/slide28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29.xml.rels" ContentType="application/vnd.openxmlformats-package.relationships+xml"/>
  <Override PartName="/ppt/slides/_rels/slide11.xml.rels" ContentType="application/vnd.openxmlformats-package.relationships+xml"/>
  <Override PartName="/ppt/slides/_rels/slide48.xml.rels" ContentType="application/vnd.openxmlformats-package.relationships+xml"/>
  <Override PartName="/ppt/slides/_rels/slide50.xml.rels" ContentType="application/vnd.openxmlformats-package.relationships+xml"/>
  <Override PartName="/ppt/slides/_rels/slide13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9.xml.rels" ContentType="application/vnd.openxmlformats-package.relationships+xml"/>
  <Override PartName="/ppt/slides/_rels/slide41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44.xml.rels" ContentType="application/vnd.openxmlformats-package.relationships+xml"/>
  <Override PartName="/ppt/slides/slide38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42.xml" ContentType="application/vnd.openxmlformats-officedocument.presentationml.slide+xml"/>
  <Override PartName="/ppt/slides/slide54.xml" ContentType="application/vnd.openxmlformats-officedocument.presentationml.slide+xml"/>
  <Override PartName="/ppt/slides/slide43.xml" ContentType="application/vnd.openxmlformats-officedocument.presentationml.slide+xml"/>
  <Override PartName="/ppt/slides/slide55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charts/chart1.xml" ContentType="application/vnd.openxmlformats-officedocument.drawingml.char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2" r:id="rId40"/>
    <p:sldId id="283" r:id="rId41"/>
    <p:sldId id="284" r:id="rId42"/>
    <p:sldId id="285" r:id="rId43"/>
    <p:sldId id="286" r:id="rId44"/>
    <p:sldId id="287" r:id="rId45"/>
    <p:sldId id="288" r:id="rId46"/>
    <p:sldId id="289" r:id="rId47"/>
    <p:sldId id="290" r:id="rId48"/>
    <p:sldId id="291" r:id="rId49"/>
    <p:sldId id="292" r:id="rId50"/>
    <p:sldId id="293" r:id="rId51"/>
    <p:sldId id="294" r:id="rId52"/>
    <p:sldId id="295" r:id="rId53"/>
    <p:sldId id="296" r:id="rId54"/>
    <p:sldId id="297" r:id="rId55"/>
    <p:sldId id="298" r:id="rId56"/>
    <p:sldId id="299" r:id="rId57"/>
    <p:sldId id="300" r:id="rId58"/>
    <p:sldId id="301" r:id="rId59"/>
    <p:sldId id="302" r:id="rId60"/>
    <p:sldId id="303" r:id="rId61"/>
    <p:sldId id="304" r:id="rId62"/>
    <p:sldId id="305" r:id="rId63"/>
    <p:sldId id="306" r:id="rId64"/>
    <p:sldId id="307" r:id="rId65"/>
    <p:sldId id="308" r:id="rId66"/>
    <p:sldId id="309" r:id="rId67"/>
    <p:sldId id="310" r:id="rId6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slide" Target="slides/slide13.xml"/><Relationship Id="rId27" Type="http://schemas.openxmlformats.org/officeDocument/2006/relationships/slide" Target="slides/slide14.xml"/><Relationship Id="rId28" Type="http://schemas.openxmlformats.org/officeDocument/2006/relationships/slide" Target="slides/slide15.xml"/><Relationship Id="rId29" Type="http://schemas.openxmlformats.org/officeDocument/2006/relationships/slide" Target="slides/slide16.xml"/><Relationship Id="rId30" Type="http://schemas.openxmlformats.org/officeDocument/2006/relationships/slide" Target="slides/slide17.xml"/><Relationship Id="rId31" Type="http://schemas.openxmlformats.org/officeDocument/2006/relationships/slide" Target="slides/slide18.xml"/><Relationship Id="rId32" Type="http://schemas.openxmlformats.org/officeDocument/2006/relationships/slide" Target="slides/slide19.xml"/><Relationship Id="rId33" Type="http://schemas.openxmlformats.org/officeDocument/2006/relationships/slide" Target="slides/slide20.xml"/><Relationship Id="rId34" Type="http://schemas.openxmlformats.org/officeDocument/2006/relationships/slide" Target="slides/slide21.xml"/><Relationship Id="rId35" Type="http://schemas.openxmlformats.org/officeDocument/2006/relationships/slide" Target="slides/slide22.xml"/><Relationship Id="rId36" Type="http://schemas.openxmlformats.org/officeDocument/2006/relationships/slide" Target="slides/slide23.xml"/><Relationship Id="rId37" Type="http://schemas.openxmlformats.org/officeDocument/2006/relationships/slide" Target="slides/slide24.xml"/><Relationship Id="rId38" Type="http://schemas.openxmlformats.org/officeDocument/2006/relationships/slide" Target="slides/slide25.xml"/><Relationship Id="rId39" Type="http://schemas.openxmlformats.org/officeDocument/2006/relationships/slide" Target="slides/slide26.xml"/><Relationship Id="rId40" Type="http://schemas.openxmlformats.org/officeDocument/2006/relationships/slide" Target="slides/slide27.xml"/><Relationship Id="rId41" Type="http://schemas.openxmlformats.org/officeDocument/2006/relationships/slide" Target="slides/slide28.xml"/><Relationship Id="rId42" Type="http://schemas.openxmlformats.org/officeDocument/2006/relationships/slide" Target="slides/slide29.xml"/><Relationship Id="rId43" Type="http://schemas.openxmlformats.org/officeDocument/2006/relationships/slide" Target="slides/slide30.xml"/><Relationship Id="rId44" Type="http://schemas.openxmlformats.org/officeDocument/2006/relationships/slide" Target="slides/slide31.xml"/><Relationship Id="rId45" Type="http://schemas.openxmlformats.org/officeDocument/2006/relationships/slide" Target="slides/slide32.xml"/><Relationship Id="rId46" Type="http://schemas.openxmlformats.org/officeDocument/2006/relationships/slide" Target="slides/slide33.xml"/><Relationship Id="rId47" Type="http://schemas.openxmlformats.org/officeDocument/2006/relationships/slide" Target="slides/slide34.xml"/><Relationship Id="rId48" Type="http://schemas.openxmlformats.org/officeDocument/2006/relationships/slide" Target="slides/slide35.xml"/><Relationship Id="rId49" Type="http://schemas.openxmlformats.org/officeDocument/2006/relationships/slide" Target="slides/slide36.xml"/><Relationship Id="rId50" Type="http://schemas.openxmlformats.org/officeDocument/2006/relationships/slide" Target="slides/slide37.xml"/><Relationship Id="rId51" Type="http://schemas.openxmlformats.org/officeDocument/2006/relationships/slide" Target="slides/slide38.xml"/><Relationship Id="rId52" Type="http://schemas.openxmlformats.org/officeDocument/2006/relationships/slide" Target="slides/slide39.xml"/><Relationship Id="rId53" Type="http://schemas.openxmlformats.org/officeDocument/2006/relationships/slide" Target="slides/slide40.xml"/><Relationship Id="rId54" Type="http://schemas.openxmlformats.org/officeDocument/2006/relationships/slide" Target="slides/slide41.xml"/><Relationship Id="rId55" Type="http://schemas.openxmlformats.org/officeDocument/2006/relationships/slide" Target="slides/slide42.xml"/><Relationship Id="rId56" Type="http://schemas.openxmlformats.org/officeDocument/2006/relationships/slide" Target="slides/slide43.xml"/><Relationship Id="rId57" Type="http://schemas.openxmlformats.org/officeDocument/2006/relationships/slide" Target="slides/slide44.xml"/><Relationship Id="rId58" Type="http://schemas.openxmlformats.org/officeDocument/2006/relationships/slide" Target="slides/slide45.xml"/><Relationship Id="rId59" Type="http://schemas.openxmlformats.org/officeDocument/2006/relationships/slide" Target="slides/slide46.xml"/><Relationship Id="rId60" Type="http://schemas.openxmlformats.org/officeDocument/2006/relationships/slide" Target="slides/slide47.xml"/><Relationship Id="rId61" Type="http://schemas.openxmlformats.org/officeDocument/2006/relationships/slide" Target="slides/slide48.xml"/><Relationship Id="rId62" Type="http://schemas.openxmlformats.org/officeDocument/2006/relationships/slide" Target="slides/slide49.xml"/><Relationship Id="rId63" Type="http://schemas.openxmlformats.org/officeDocument/2006/relationships/slide" Target="slides/slide50.xml"/><Relationship Id="rId64" Type="http://schemas.openxmlformats.org/officeDocument/2006/relationships/slide" Target="slides/slide51.xml"/><Relationship Id="rId65" Type="http://schemas.openxmlformats.org/officeDocument/2006/relationships/slide" Target="slides/slide52.xml"/><Relationship Id="rId66" Type="http://schemas.openxmlformats.org/officeDocument/2006/relationships/slide" Target="slides/slide53.xml"/><Relationship Id="rId67" Type="http://schemas.openxmlformats.org/officeDocument/2006/relationships/slide" Target="slides/slide54.xml"/><Relationship Id="rId68" Type="http://schemas.openxmlformats.org/officeDocument/2006/relationships/slide" Target="slides/slide55.xml"/><Relationship Id="rId69" Type="http://schemas.openxmlformats.org/officeDocument/2006/relationships/presProps" Target="presProps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barChart>
        <c:barDir val="col"/>
        <c:grouping val="percentStack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Overshoot</c:v>
                </c:pt>
              </c:strCache>
            </c:strRef>
          </c:tx>
          <c:spPr>
            <a:solidFill>
              <a:srgbClr val="008c4f"/>
            </a:solidFill>
            <a:ln w="0">
              <a:noFill/>
            </a:ln>
          </c:spPr>
          <c:invertIfNegative val="0"/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DejaVu Sans"/>
                    <a:ea typeface="DejaVu Sans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53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  <c:pt idx="50">
                  <c:v>2020</c:v>
                </c:pt>
                <c:pt idx="51">
                  <c:v>2021</c:v>
                </c:pt>
                <c:pt idx="52">
                  <c:v>2022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53"/>
                <c:pt idx="0">
                  <c:v>11.9</c:v>
                </c:pt>
                <c:pt idx="1">
                  <c:v>11.6</c:v>
                </c:pt>
                <c:pt idx="2">
                  <c:v>11.4</c:v>
                </c:pt>
                <c:pt idx="3">
                  <c:v>10.8</c:v>
                </c:pt>
                <c:pt idx="4">
                  <c:v>10.9</c:v>
                </c:pt>
                <c:pt idx="5">
                  <c:v>11</c:v>
                </c:pt>
                <c:pt idx="6">
                  <c:v>10.5</c:v>
                </c:pt>
                <c:pt idx="7">
                  <c:v>10.3</c:v>
                </c:pt>
                <c:pt idx="8">
                  <c:v>10.2</c:v>
                </c:pt>
                <c:pt idx="9">
                  <c:v>9.9</c:v>
                </c:pt>
                <c:pt idx="10">
                  <c:v>10.1</c:v>
                </c:pt>
                <c:pt idx="11">
                  <c:v>10.25</c:v>
                </c:pt>
                <c:pt idx="12">
                  <c:v>10.5</c:v>
                </c:pt>
                <c:pt idx="13">
                  <c:v>10.4</c:v>
                </c:pt>
                <c:pt idx="14">
                  <c:v>10.2</c:v>
                </c:pt>
                <c:pt idx="15">
                  <c:v>10.1</c:v>
                </c:pt>
                <c:pt idx="16">
                  <c:v>9.9</c:v>
                </c:pt>
                <c:pt idx="17">
                  <c:v>9.7</c:v>
                </c:pt>
                <c:pt idx="18">
                  <c:v>9.45</c:v>
                </c:pt>
                <c:pt idx="19">
                  <c:v>9.3</c:v>
                </c:pt>
                <c:pt idx="20">
                  <c:v>9.25</c:v>
                </c:pt>
                <c:pt idx="21">
                  <c:v>9.2</c:v>
                </c:pt>
                <c:pt idx="22">
                  <c:v>9.32</c:v>
                </c:pt>
                <c:pt idx="23">
                  <c:v>9.3</c:v>
                </c:pt>
                <c:pt idx="24">
                  <c:v>9.25</c:v>
                </c:pt>
                <c:pt idx="25">
                  <c:v>9.05</c:v>
                </c:pt>
                <c:pt idx="26">
                  <c:v>9</c:v>
                </c:pt>
                <c:pt idx="27">
                  <c:v>8.9</c:v>
                </c:pt>
                <c:pt idx="28">
                  <c:v>8.9</c:v>
                </c:pt>
                <c:pt idx="29">
                  <c:v>8.9</c:v>
                </c:pt>
                <c:pt idx="30">
                  <c:v>8.7</c:v>
                </c:pt>
                <c:pt idx="31">
                  <c:v>8.6</c:v>
                </c:pt>
                <c:pt idx="32">
                  <c:v>8.5</c:v>
                </c:pt>
                <c:pt idx="33">
                  <c:v>8.2</c:v>
                </c:pt>
                <c:pt idx="34">
                  <c:v>7.95</c:v>
                </c:pt>
                <c:pt idx="35">
                  <c:v>7.7</c:v>
                </c:pt>
                <c:pt idx="36">
                  <c:v>7.5</c:v>
                </c:pt>
                <c:pt idx="37">
                  <c:v>7.2</c:v>
                </c:pt>
                <c:pt idx="38">
                  <c:v>7.25</c:v>
                </c:pt>
                <c:pt idx="39">
                  <c:v>7.4</c:v>
                </c:pt>
                <c:pt idx="40">
                  <c:v>7.1</c:v>
                </c:pt>
                <c:pt idx="41">
                  <c:v>7</c:v>
                </c:pt>
                <c:pt idx="42">
                  <c:v>7</c:v>
                </c:pt>
                <c:pt idx="43">
                  <c:v>6.95</c:v>
                </c:pt>
                <c:pt idx="44">
                  <c:v>6.95</c:v>
                </c:pt>
                <c:pt idx="45">
                  <c:v>7</c:v>
                </c:pt>
                <c:pt idx="46">
                  <c:v>7.05</c:v>
                </c:pt>
                <c:pt idx="47">
                  <c:v>6.9</c:v>
                </c:pt>
                <c:pt idx="48">
                  <c:v>6.7</c:v>
                </c:pt>
                <c:pt idx="49">
                  <c:v>6.71</c:v>
                </c:pt>
                <c:pt idx="50">
                  <c:v>7.7</c:v>
                </c:pt>
                <c:pt idx="51">
                  <c:v>6.9</c:v>
                </c:pt>
                <c:pt idx="52">
                  <c:v>6.8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Months Left</c:v>
                </c:pt>
              </c:strCache>
            </c:strRef>
          </c:tx>
          <c:spPr>
            <a:solidFill>
              <a:srgbClr val="ff420e"/>
            </a:solidFill>
            <a:ln w="0">
              <a:noFill/>
            </a:ln>
          </c:spPr>
          <c:invertIfNegative val="0"/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DejaVu Sans"/>
                    <a:ea typeface="DejaVu Sans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53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  <c:pt idx="50">
                  <c:v>2020</c:v>
                </c:pt>
                <c:pt idx="51">
                  <c:v>2021</c:v>
                </c:pt>
                <c:pt idx="52">
                  <c:v>2022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53"/>
                <c:pt idx="0">
                  <c:v>0.1</c:v>
                </c:pt>
                <c:pt idx="1">
                  <c:v>0.4</c:v>
                </c:pt>
                <c:pt idx="2">
                  <c:v>0.6</c:v>
                </c:pt>
                <c:pt idx="3">
                  <c:v>1.2</c:v>
                </c:pt>
                <c:pt idx="4">
                  <c:v>1.1</c:v>
                </c:pt>
                <c:pt idx="5">
                  <c:v>1</c:v>
                </c:pt>
                <c:pt idx="6">
                  <c:v>1.5</c:v>
                </c:pt>
                <c:pt idx="7">
                  <c:v>1.7</c:v>
                </c:pt>
                <c:pt idx="8">
                  <c:v>1.8</c:v>
                </c:pt>
                <c:pt idx="9">
                  <c:v>2.1</c:v>
                </c:pt>
                <c:pt idx="10">
                  <c:v>1.9</c:v>
                </c:pt>
                <c:pt idx="11">
                  <c:v>1.75</c:v>
                </c:pt>
                <c:pt idx="12">
                  <c:v>1.5</c:v>
                </c:pt>
                <c:pt idx="13">
                  <c:v>1.6</c:v>
                </c:pt>
                <c:pt idx="14">
                  <c:v>1.8</c:v>
                </c:pt>
                <c:pt idx="15">
                  <c:v>1.9</c:v>
                </c:pt>
                <c:pt idx="16">
                  <c:v>2.1</c:v>
                </c:pt>
                <c:pt idx="17">
                  <c:v>2.3</c:v>
                </c:pt>
                <c:pt idx="18">
                  <c:v>2.55</c:v>
                </c:pt>
                <c:pt idx="19">
                  <c:v>2.7</c:v>
                </c:pt>
                <c:pt idx="20">
                  <c:v>2.75</c:v>
                </c:pt>
                <c:pt idx="21">
                  <c:v>2.8</c:v>
                </c:pt>
                <c:pt idx="22">
                  <c:v>2.68</c:v>
                </c:pt>
                <c:pt idx="23">
                  <c:v>2.7</c:v>
                </c:pt>
                <c:pt idx="24">
                  <c:v>2.75</c:v>
                </c:pt>
                <c:pt idx="25">
                  <c:v>2.95</c:v>
                </c:pt>
                <c:pt idx="26">
                  <c:v>3</c:v>
                </c:pt>
                <c:pt idx="27">
                  <c:v>3.1</c:v>
                </c:pt>
                <c:pt idx="28">
                  <c:v>3.1</c:v>
                </c:pt>
                <c:pt idx="29">
                  <c:v>3.1</c:v>
                </c:pt>
                <c:pt idx="30">
                  <c:v>3.3</c:v>
                </c:pt>
                <c:pt idx="31">
                  <c:v>3.4</c:v>
                </c:pt>
                <c:pt idx="32">
                  <c:v>3.5</c:v>
                </c:pt>
                <c:pt idx="33">
                  <c:v>3.8</c:v>
                </c:pt>
                <c:pt idx="34">
                  <c:v>4.05</c:v>
                </c:pt>
                <c:pt idx="35">
                  <c:v>4.3</c:v>
                </c:pt>
                <c:pt idx="36">
                  <c:v>4.5</c:v>
                </c:pt>
                <c:pt idx="37">
                  <c:v>4.8</c:v>
                </c:pt>
                <c:pt idx="38">
                  <c:v>4.75</c:v>
                </c:pt>
                <c:pt idx="39">
                  <c:v>4.6</c:v>
                </c:pt>
                <c:pt idx="40">
                  <c:v>4.9</c:v>
                </c:pt>
                <c:pt idx="41">
                  <c:v>5</c:v>
                </c:pt>
                <c:pt idx="42">
                  <c:v>5</c:v>
                </c:pt>
                <c:pt idx="43">
                  <c:v>5.05</c:v>
                </c:pt>
                <c:pt idx="44">
                  <c:v>5.05</c:v>
                </c:pt>
                <c:pt idx="45">
                  <c:v>5</c:v>
                </c:pt>
                <c:pt idx="46">
                  <c:v>4.95</c:v>
                </c:pt>
                <c:pt idx="47">
                  <c:v>5.1</c:v>
                </c:pt>
                <c:pt idx="48">
                  <c:v>5.3</c:v>
                </c:pt>
                <c:pt idx="49">
                  <c:v>5.29</c:v>
                </c:pt>
                <c:pt idx="50">
                  <c:v>4.3</c:v>
                </c:pt>
                <c:pt idx="51">
                  <c:v>5.1</c:v>
                </c:pt>
                <c:pt idx="52">
                  <c:v>5.2</c:v>
                </c:pt>
              </c:numCache>
            </c:numRef>
          </c:val>
        </c:ser>
        <c:gapWidth val="100"/>
        <c:overlap val="100"/>
        <c:axId val="1164339"/>
        <c:axId val="36191697"/>
      </c:barChart>
      <c:catAx>
        <c:axId val="1164339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b="0" lang="en-US" sz="900" spc="-1" strike="noStrike">
                    <a:solidFill>
                      <a:srgbClr val="000000"/>
                    </a:solidFill>
                    <a:latin typeface="DejaVu Sans"/>
                    <a:ea typeface="DejaVu Sans"/>
                  </a:defRPr>
                </a:pPr>
                <a:r>
                  <a:rPr b="0" lang="en-US" sz="900" spc="-1" strike="noStrike">
                    <a:solidFill>
                      <a:srgbClr val="000000"/>
                    </a:solidFill>
                    <a:latin typeface="DejaVu Sans"/>
                    <a:ea typeface="DejaVu Sans"/>
                  </a:rPr>
                  <a:t>(Planet's Biocapacity / Humanity's Ecological Footprint) x 365 = Earth Overshoot Day</a:t>
                </a:r>
              </a:p>
            </c:rich>
          </c:tx>
          <c:overlay val="0"/>
          <c:spPr>
            <a:noFill/>
            <a:ln w="0"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DejaVu Sans"/>
                <a:ea typeface="DejaVu Sans"/>
              </a:defRPr>
            </a:pPr>
          </a:p>
        </c:txPr>
        <c:crossAx val="36191697"/>
        <c:crosses val="autoZero"/>
        <c:auto val="1"/>
        <c:lblAlgn val="ctr"/>
        <c:lblOffset val="100"/>
        <c:noMultiLvlLbl val="0"/>
      </c:catAx>
      <c:valAx>
        <c:axId val="36191697"/>
        <c:scaling>
          <c:orientation val="minMax"/>
          <c:max val="1"/>
          <c:min val="0"/>
        </c:scaling>
        <c:delete val="1"/>
        <c:axPos val="l"/>
        <c:numFmt formatCode="[$-809]0%" sourceLinked="1"/>
        <c:majorTickMark val="out"/>
        <c:minorTickMark val="none"/>
        <c:tickLblPos val="nextTo"/>
        <c:spPr>
          <a:ln w="6480">
            <a:solidFill>
              <a:srgbClr val="878787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1164339"/>
        <c:crossBetween val="between"/>
      </c:valAx>
      <c:spPr>
        <a:noFill/>
        <a:ln w="0">
          <a:solidFill>
            <a:srgbClr val="b3b3b3"/>
          </a:solidFill>
        </a:ln>
      </c:spPr>
    </c:plotArea>
    <c:plotVisOnly val="1"/>
    <c:dispBlanksAs val="gap"/>
  </c:chart>
  <c:spPr>
    <a:noFill/>
    <a:ln w="9360"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26840" cy="68356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11438640" y="6453360"/>
            <a:ext cx="743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32150F6A-29EC-43C7-B935-95D561E1CBEE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16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193680" cy="34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7680" cy="54756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83520" cy="49968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193680" cy="34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11444760" y="0"/>
            <a:ext cx="726840" cy="68356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" name="CustomShape 6"/>
          <p:cNvSpPr/>
          <p:nvPr/>
        </p:nvSpPr>
        <p:spPr>
          <a:xfrm>
            <a:off x="0" y="6642720"/>
            <a:ext cx="121698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1444760" y="0"/>
            <a:ext cx="726840" cy="68356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11438640" y="6453360"/>
            <a:ext cx="743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FD6C02A0-3EEB-4913-88AD-F09D90B9D219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16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912240" y="1268280"/>
            <a:ext cx="9193680" cy="34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2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7680" cy="547560"/>
          </a:xfrm>
          <a:prstGeom prst="rect">
            <a:avLst/>
          </a:prstGeom>
          <a:ln w="0">
            <a:noFill/>
          </a:ln>
        </p:spPr>
      </p:pic>
      <p:pic>
        <p:nvPicPr>
          <p:cNvPr id="12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83520" cy="499680"/>
          </a:xfrm>
          <a:prstGeom prst="rect">
            <a:avLst/>
          </a:prstGeom>
          <a:ln w="0">
            <a:noFill/>
          </a:ln>
        </p:spPr>
      </p:pic>
      <p:sp>
        <p:nvSpPr>
          <p:cNvPr id="127" name="CustomShape 4"/>
          <p:cNvSpPr/>
          <p:nvPr/>
        </p:nvSpPr>
        <p:spPr>
          <a:xfrm>
            <a:off x="912240" y="1268280"/>
            <a:ext cx="9193680" cy="34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8" name="CustomShape 5"/>
          <p:cNvSpPr/>
          <p:nvPr/>
        </p:nvSpPr>
        <p:spPr>
          <a:xfrm>
            <a:off x="11444760" y="0"/>
            <a:ext cx="726840" cy="68356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9" name="CustomShape 6"/>
          <p:cNvSpPr/>
          <p:nvPr/>
        </p:nvSpPr>
        <p:spPr>
          <a:xfrm>
            <a:off x="0" y="6642720"/>
            <a:ext cx="121698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1444760" y="0"/>
            <a:ext cx="726840" cy="68356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1438640" y="6453360"/>
            <a:ext cx="743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BFDC2245-B07A-4347-ADBF-26C0473F7B8C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16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912240" y="1268280"/>
            <a:ext cx="9193680" cy="34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3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7680" cy="547560"/>
          </a:xfrm>
          <a:prstGeom prst="rect">
            <a:avLst/>
          </a:prstGeom>
          <a:ln w="0">
            <a:noFill/>
          </a:ln>
        </p:spPr>
      </p:pic>
      <p:pic>
        <p:nvPicPr>
          <p:cNvPr id="14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83520" cy="499680"/>
          </a:xfrm>
          <a:prstGeom prst="rect">
            <a:avLst/>
          </a:prstGeom>
          <a:ln w="0">
            <a:noFill/>
          </a:ln>
        </p:spPr>
      </p:pic>
      <p:sp>
        <p:nvSpPr>
          <p:cNvPr id="141" name="CustomShape 4"/>
          <p:cNvSpPr/>
          <p:nvPr/>
        </p:nvSpPr>
        <p:spPr>
          <a:xfrm>
            <a:off x="912240" y="1268280"/>
            <a:ext cx="9193680" cy="34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2" name="CustomShape 5"/>
          <p:cNvSpPr/>
          <p:nvPr/>
        </p:nvSpPr>
        <p:spPr>
          <a:xfrm>
            <a:off x="11444760" y="0"/>
            <a:ext cx="726840" cy="68356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3" name="CustomShape 6"/>
          <p:cNvSpPr/>
          <p:nvPr/>
        </p:nvSpPr>
        <p:spPr>
          <a:xfrm>
            <a:off x="0" y="6642720"/>
            <a:ext cx="121698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1444760" y="0"/>
            <a:ext cx="726840" cy="68356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11438640" y="6453360"/>
            <a:ext cx="743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6675B74C-FC9D-4EE6-A371-7576BC6B3E69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16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912240" y="1268280"/>
            <a:ext cx="9193680" cy="34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4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7680" cy="547560"/>
          </a:xfrm>
          <a:prstGeom prst="rect">
            <a:avLst/>
          </a:prstGeom>
          <a:ln w="0">
            <a:noFill/>
          </a:ln>
        </p:spPr>
      </p:pic>
      <p:pic>
        <p:nvPicPr>
          <p:cNvPr id="15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83520" cy="499680"/>
          </a:xfrm>
          <a:prstGeom prst="rect">
            <a:avLst/>
          </a:prstGeom>
          <a:ln w="0">
            <a:noFill/>
          </a:ln>
        </p:spPr>
      </p:pic>
      <p:sp>
        <p:nvSpPr>
          <p:cNvPr id="151" name="CustomShape 4"/>
          <p:cNvSpPr/>
          <p:nvPr/>
        </p:nvSpPr>
        <p:spPr>
          <a:xfrm>
            <a:off x="912240" y="1268280"/>
            <a:ext cx="9193680" cy="34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2" name="CustomShape 5"/>
          <p:cNvSpPr/>
          <p:nvPr/>
        </p:nvSpPr>
        <p:spPr>
          <a:xfrm>
            <a:off x="11444760" y="0"/>
            <a:ext cx="726840" cy="68356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3" name="CustomShape 6"/>
          <p:cNvSpPr/>
          <p:nvPr/>
        </p:nvSpPr>
        <p:spPr>
          <a:xfrm>
            <a:off x="0" y="6642720"/>
            <a:ext cx="121698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stomShape 1"/>
          <p:cNvSpPr/>
          <p:nvPr/>
        </p:nvSpPr>
        <p:spPr>
          <a:xfrm>
            <a:off x="11444760" y="0"/>
            <a:ext cx="726840" cy="68356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" name="CustomShape 2"/>
          <p:cNvSpPr/>
          <p:nvPr/>
        </p:nvSpPr>
        <p:spPr>
          <a:xfrm>
            <a:off x="11438640" y="6453360"/>
            <a:ext cx="743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AAF7BAFF-F93D-4174-9F21-70573BB463F2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16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CustomShape 3"/>
          <p:cNvSpPr/>
          <p:nvPr/>
        </p:nvSpPr>
        <p:spPr>
          <a:xfrm>
            <a:off x="912240" y="1268280"/>
            <a:ext cx="9193680" cy="34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7680" cy="547560"/>
          </a:xfrm>
          <a:prstGeom prst="rect">
            <a:avLst/>
          </a:prstGeom>
          <a:ln w="0">
            <a:noFill/>
          </a:ln>
        </p:spPr>
      </p:pic>
      <p:pic>
        <p:nvPicPr>
          <p:cNvPr id="2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83520" cy="499680"/>
          </a:xfrm>
          <a:prstGeom prst="rect">
            <a:avLst/>
          </a:prstGeom>
          <a:ln w="0">
            <a:noFill/>
          </a:ln>
        </p:spPr>
      </p:pic>
      <p:sp>
        <p:nvSpPr>
          <p:cNvPr id="21" name="CustomShape 4"/>
          <p:cNvSpPr/>
          <p:nvPr/>
        </p:nvSpPr>
        <p:spPr>
          <a:xfrm>
            <a:off x="912240" y="1268280"/>
            <a:ext cx="9193680" cy="34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" name="CustomShape 5"/>
          <p:cNvSpPr/>
          <p:nvPr/>
        </p:nvSpPr>
        <p:spPr>
          <a:xfrm>
            <a:off x="11444760" y="0"/>
            <a:ext cx="726840" cy="68356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3" name="CustomShape 6"/>
          <p:cNvSpPr/>
          <p:nvPr/>
        </p:nvSpPr>
        <p:spPr>
          <a:xfrm>
            <a:off x="0" y="6642720"/>
            <a:ext cx="121698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ustomShape 1"/>
          <p:cNvSpPr/>
          <p:nvPr/>
        </p:nvSpPr>
        <p:spPr>
          <a:xfrm>
            <a:off x="11444760" y="0"/>
            <a:ext cx="726840" cy="68356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3" name="CustomShape 2"/>
          <p:cNvSpPr/>
          <p:nvPr/>
        </p:nvSpPr>
        <p:spPr>
          <a:xfrm>
            <a:off x="11438640" y="6453360"/>
            <a:ext cx="743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738B611F-EDEB-423C-9F2F-845CF5616194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16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CustomShape 3"/>
          <p:cNvSpPr/>
          <p:nvPr/>
        </p:nvSpPr>
        <p:spPr>
          <a:xfrm>
            <a:off x="912240" y="1268280"/>
            <a:ext cx="9193680" cy="34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7680" cy="547560"/>
          </a:xfrm>
          <a:prstGeom prst="rect">
            <a:avLst/>
          </a:prstGeom>
          <a:ln w="0">
            <a:noFill/>
          </a:ln>
        </p:spPr>
      </p:pic>
      <p:pic>
        <p:nvPicPr>
          <p:cNvPr id="3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83520" cy="499680"/>
          </a:xfrm>
          <a:prstGeom prst="rect">
            <a:avLst/>
          </a:prstGeom>
          <a:ln w="0">
            <a:noFill/>
          </a:ln>
        </p:spPr>
      </p:pic>
      <p:sp>
        <p:nvSpPr>
          <p:cNvPr id="37" name="CustomShape 4"/>
          <p:cNvSpPr/>
          <p:nvPr/>
        </p:nvSpPr>
        <p:spPr>
          <a:xfrm>
            <a:off x="912240" y="1268280"/>
            <a:ext cx="9193680" cy="34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" name="CustomShape 5"/>
          <p:cNvSpPr/>
          <p:nvPr/>
        </p:nvSpPr>
        <p:spPr>
          <a:xfrm>
            <a:off x="11444760" y="0"/>
            <a:ext cx="726840" cy="68356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9" name="CustomShape 6"/>
          <p:cNvSpPr/>
          <p:nvPr/>
        </p:nvSpPr>
        <p:spPr>
          <a:xfrm>
            <a:off x="0" y="6642720"/>
            <a:ext cx="121698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1444760" y="0"/>
            <a:ext cx="726840" cy="68356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11438640" y="6453360"/>
            <a:ext cx="743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346B020F-2C1A-44FD-9B9F-58C040E70DE2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16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912240" y="1268280"/>
            <a:ext cx="9193680" cy="34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51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7680" cy="547560"/>
          </a:xfrm>
          <a:prstGeom prst="rect">
            <a:avLst/>
          </a:prstGeom>
          <a:ln w="0">
            <a:noFill/>
          </a:ln>
        </p:spPr>
      </p:pic>
      <p:pic>
        <p:nvPicPr>
          <p:cNvPr id="52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83520" cy="499680"/>
          </a:xfrm>
          <a:prstGeom prst="rect">
            <a:avLst/>
          </a:prstGeom>
          <a:ln w="0">
            <a:noFill/>
          </a:ln>
        </p:spPr>
      </p:pic>
      <p:sp>
        <p:nvSpPr>
          <p:cNvPr id="53" name="CustomShape 4"/>
          <p:cNvSpPr/>
          <p:nvPr/>
        </p:nvSpPr>
        <p:spPr>
          <a:xfrm>
            <a:off x="912240" y="1268280"/>
            <a:ext cx="9193680" cy="34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4" name="CustomShape 5"/>
          <p:cNvSpPr/>
          <p:nvPr/>
        </p:nvSpPr>
        <p:spPr>
          <a:xfrm>
            <a:off x="11444760" y="0"/>
            <a:ext cx="726840" cy="68356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5" name="CustomShape 6"/>
          <p:cNvSpPr/>
          <p:nvPr/>
        </p:nvSpPr>
        <p:spPr>
          <a:xfrm>
            <a:off x="0" y="6642720"/>
            <a:ext cx="121698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11444760" y="0"/>
            <a:ext cx="726840" cy="68356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11438640" y="6453360"/>
            <a:ext cx="743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856B4F71-997E-4A9C-8008-96461D489A39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16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CustomShape 3"/>
          <p:cNvSpPr/>
          <p:nvPr/>
        </p:nvSpPr>
        <p:spPr>
          <a:xfrm>
            <a:off x="912240" y="1268280"/>
            <a:ext cx="9193680" cy="34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6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7680" cy="547560"/>
          </a:xfrm>
          <a:prstGeom prst="rect">
            <a:avLst/>
          </a:prstGeom>
          <a:ln w="0">
            <a:noFill/>
          </a:ln>
        </p:spPr>
      </p:pic>
      <p:pic>
        <p:nvPicPr>
          <p:cNvPr id="6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83520" cy="499680"/>
          </a:xfrm>
          <a:prstGeom prst="rect">
            <a:avLst/>
          </a:prstGeom>
          <a:ln w="0">
            <a:noFill/>
          </a:ln>
        </p:spPr>
      </p:pic>
      <p:sp>
        <p:nvSpPr>
          <p:cNvPr id="67" name="CustomShape 4"/>
          <p:cNvSpPr/>
          <p:nvPr/>
        </p:nvSpPr>
        <p:spPr>
          <a:xfrm>
            <a:off x="912240" y="1268280"/>
            <a:ext cx="9193680" cy="34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8" name="CustomShape 5"/>
          <p:cNvSpPr/>
          <p:nvPr/>
        </p:nvSpPr>
        <p:spPr>
          <a:xfrm>
            <a:off x="11444760" y="0"/>
            <a:ext cx="726840" cy="68356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9" name="CustomShape 6"/>
          <p:cNvSpPr/>
          <p:nvPr/>
        </p:nvSpPr>
        <p:spPr>
          <a:xfrm>
            <a:off x="0" y="6642720"/>
            <a:ext cx="121698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1444760" y="0"/>
            <a:ext cx="726840" cy="68356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1438640" y="6453360"/>
            <a:ext cx="743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63DB1EE7-D804-47C4-9B7D-4BCE32098781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16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912240" y="1268280"/>
            <a:ext cx="9193680" cy="34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8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7680" cy="547560"/>
          </a:xfrm>
          <a:prstGeom prst="rect">
            <a:avLst/>
          </a:prstGeom>
          <a:ln w="0">
            <a:noFill/>
          </a:ln>
        </p:spPr>
      </p:pic>
      <p:pic>
        <p:nvPicPr>
          <p:cNvPr id="8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83520" cy="499680"/>
          </a:xfrm>
          <a:prstGeom prst="rect">
            <a:avLst/>
          </a:prstGeom>
          <a:ln w="0">
            <a:noFill/>
          </a:ln>
        </p:spPr>
      </p:pic>
      <p:sp>
        <p:nvSpPr>
          <p:cNvPr id="85" name="CustomShape 4"/>
          <p:cNvSpPr/>
          <p:nvPr/>
        </p:nvSpPr>
        <p:spPr>
          <a:xfrm>
            <a:off x="912240" y="1268280"/>
            <a:ext cx="9193680" cy="34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6" name="CustomShape 5"/>
          <p:cNvSpPr/>
          <p:nvPr/>
        </p:nvSpPr>
        <p:spPr>
          <a:xfrm>
            <a:off x="11444760" y="0"/>
            <a:ext cx="726840" cy="68356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7" name="CustomShape 6"/>
          <p:cNvSpPr/>
          <p:nvPr/>
        </p:nvSpPr>
        <p:spPr>
          <a:xfrm>
            <a:off x="0" y="6642720"/>
            <a:ext cx="121698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1444760" y="0"/>
            <a:ext cx="726840" cy="68356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11438640" y="6453360"/>
            <a:ext cx="743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281FAC29-2C32-4546-BC77-CB7D16F4C46F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16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912240" y="1268280"/>
            <a:ext cx="9193680" cy="34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91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7680" cy="547560"/>
          </a:xfrm>
          <a:prstGeom prst="rect">
            <a:avLst/>
          </a:prstGeom>
          <a:ln w="0">
            <a:noFill/>
          </a:ln>
        </p:spPr>
      </p:pic>
      <p:pic>
        <p:nvPicPr>
          <p:cNvPr id="92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83520" cy="499680"/>
          </a:xfrm>
          <a:prstGeom prst="rect">
            <a:avLst/>
          </a:prstGeom>
          <a:ln w="0">
            <a:noFill/>
          </a:ln>
        </p:spPr>
      </p:pic>
      <p:sp>
        <p:nvSpPr>
          <p:cNvPr id="93" name="CustomShape 4"/>
          <p:cNvSpPr/>
          <p:nvPr/>
        </p:nvSpPr>
        <p:spPr>
          <a:xfrm>
            <a:off x="912240" y="1268280"/>
            <a:ext cx="9193680" cy="34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4" name="CustomShape 5"/>
          <p:cNvSpPr/>
          <p:nvPr/>
        </p:nvSpPr>
        <p:spPr>
          <a:xfrm>
            <a:off x="11444760" y="0"/>
            <a:ext cx="726840" cy="68356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5" name="CustomShape 6"/>
          <p:cNvSpPr/>
          <p:nvPr/>
        </p:nvSpPr>
        <p:spPr>
          <a:xfrm>
            <a:off x="0" y="6642720"/>
            <a:ext cx="121698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1444760" y="0"/>
            <a:ext cx="726840" cy="68356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11438640" y="6453360"/>
            <a:ext cx="743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6D5C91A8-713B-4E81-9B8D-2753F3B6BD5C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16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912240" y="1268280"/>
            <a:ext cx="9193680" cy="34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01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7680" cy="547560"/>
          </a:xfrm>
          <a:prstGeom prst="rect">
            <a:avLst/>
          </a:prstGeom>
          <a:ln w="0">
            <a:noFill/>
          </a:ln>
        </p:spPr>
      </p:pic>
      <p:pic>
        <p:nvPicPr>
          <p:cNvPr id="102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83520" cy="499680"/>
          </a:xfrm>
          <a:prstGeom prst="rect">
            <a:avLst/>
          </a:prstGeom>
          <a:ln w="0">
            <a:noFill/>
          </a:ln>
        </p:spPr>
      </p:pic>
      <p:sp>
        <p:nvSpPr>
          <p:cNvPr id="103" name="CustomShape 4"/>
          <p:cNvSpPr/>
          <p:nvPr/>
        </p:nvSpPr>
        <p:spPr>
          <a:xfrm>
            <a:off x="912240" y="1268280"/>
            <a:ext cx="9193680" cy="34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11444760" y="0"/>
            <a:ext cx="726840" cy="68356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0" y="6642720"/>
            <a:ext cx="121698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1444760" y="0"/>
            <a:ext cx="726840" cy="68356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11438640" y="6453360"/>
            <a:ext cx="743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C6FE71E6-7B62-45D3-86B7-420051F89737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16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12240" y="1268280"/>
            <a:ext cx="9193680" cy="34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1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7680" cy="547560"/>
          </a:xfrm>
          <a:prstGeom prst="rect">
            <a:avLst/>
          </a:prstGeom>
          <a:ln w="0">
            <a:noFill/>
          </a:ln>
        </p:spPr>
      </p:pic>
      <p:pic>
        <p:nvPicPr>
          <p:cNvPr id="11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83520" cy="499680"/>
          </a:xfrm>
          <a:prstGeom prst="rect">
            <a:avLst/>
          </a:prstGeom>
          <a:ln w="0">
            <a:noFill/>
          </a:ln>
        </p:spPr>
      </p:pic>
      <p:sp>
        <p:nvSpPr>
          <p:cNvPr id="115" name="CustomShape 4"/>
          <p:cNvSpPr/>
          <p:nvPr/>
        </p:nvSpPr>
        <p:spPr>
          <a:xfrm>
            <a:off x="912240" y="1268280"/>
            <a:ext cx="9193680" cy="34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6" name="CustomShape 5"/>
          <p:cNvSpPr/>
          <p:nvPr/>
        </p:nvSpPr>
        <p:spPr>
          <a:xfrm>
            <a:off x="11444760" y="0"/>
            <a:ext cx="726840" cy="68356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7" name="CustomShape 6"/>
          <p:cNvSpPr/>
          <p:nvPr/>
        </p:nvSpPr>
        <p:spPr>
          <a:xfrm>
            <a:off x="0" y="6642720"/>
            <a:ext cx="121698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hyperlink" Target="https://creativecommons.org/licenses/by-sa/4.0/" TargetMode="External"/><Relationship Id="rId3" Type="http://schemas.openxmlformats.org/officeDocument/2006/relationships/slideLayout" Target="../slideLayouts/slideLayout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insightmaker.com/insight/1954/The-World3-Model-Classic-World-Simulation" TargetMode="External"/><Relationship Id="rId2" Type="http://schemas.openxmlformats.org/officeDocument/2006/relationships/hyperlink" Target="http://bit-player.org/extras/limits/ltg.html" TargetMode="External"/><Relationship Id="rId3" Type="http://schemas.openxmlformats.org/officeDocument/2006/relationships/slideLayout" Target="../slideLayouts/slideLayout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creativecommons.org/licenses/by-sa/4.0/" TargetMode="External"/><Relationship Id="rId2" Type="http://schemas.openxmlformats.org/officeDocument/2006/relationships/hyperlink" Target="https://github.com/ETCE-LAB/teaching-material/tree/master/The-Limits-to-Growth" TargetMode="External"/><Relationship Id="rId3" Type="http://schemas.openxmlformats.org/officeDocument/2006/relationships/slideLayout" Target="../slideLayouts/slideLayout7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s://www.slideserve.com/yauvani/continuous-system-modeling" TargetMode="External"/><Relationship Id="rId2" Type="http://schemas.openxmlformats.org/officeDocument/2006/relationships/slideLayout" Target="../slideLayouts/slideLayout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s://www.slideserve.com/yauvani/continuous-system-modeling" TargetMode="External"/><Relationship Id="rId2" Type="http://schemas.openxmlformats.org/officeDocument/2006/relationships/slideLayout" Target="../slideLayouts/slideLayout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s://www.slideserve.com/yauvani/continuous-system-modeling" TargetMode="External"/><Relationship Id="rId2" Type="http://schemas.openxmlformats.org/officeDocument/2006/relationships/slideLayout" Target="../slideLayouts/slideLayout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://bit-player.org/wp-content/extras/ltg-talk-Harvard/deck.js/limits-to-growth-Harvard-2012-03-30/ltg-talk.html#title-slide" TargetMode="External"/><Relationship Id="rId2" Type="http://schemas.openxmlformats.org/officeDocument/2006/relationships/slideLayout" Target="../slideLayouts/slideLayout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hyperlink" Target="https://www.americanscientist.org/article/computation-and-the-human-predicament" TargetMode="External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hyperlink" Target="http://bit-player.org/wp-content/extras/ltg-talk-Harvard/deck.js/limits-to-growth-Harvard-2012-03-30/ltg-talk.html#Forrester-dilemma" TargetMode="External"/><Relationship Id="rId3" Type="http://schemas.openxmlformats.org/officeDocument/2006/relationships/slideLayout" Target="../slideLayouts/slideLayout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hyperlink" Target="https://onlinelibrary.wiley.com/doi/epdf/10.1111/jiec.13084" TargetMode="External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7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hyperlink" Target="https://onlinelibrary.wiley.com/doi/epdf/10.1111/jiec.13084" TargetMode="External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7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hyperlink" Target="https://onlinelibrary.wiley.com/doi/epdf/10.1111/jiec.13084" TargetMode="External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7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hyperlink" Target="https://onlinelibrary.wiley.com/doi/epdf/10.1111/jiec.13084" TargetMode="External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hyperlink" Target="https://onlinelibrary.wiley.com/doi/epdf/10.1111/jiec.13084" TargetMode="External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creativecommons.org/licenses/by-sa/4.0/" TargetMode="Externa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7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hyperlink" Target="https://onlinelibrary.wiley.com/doi/epdf/10.1111/jiec.13084" TargetMode="External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7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hyperlink" Target="https://onlinelibrary.wiley.com/doi/epdf/10.1111/jiec.13084" TargetMode="External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7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hyperlink" Target="https://onlinelibrary.wiley.com/doi/epdf/10.1111/jiec.13084" TargetMode="External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7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hyperlink" Target="https://www.slideserve.com/yauvani/continuous-system-modeling" TargetMode="External"/><Relationship Id="rId2" Type="http://schemas.openxmlformats.org/officeDocument/2006/relationships/slideLayout" Target="../slideLayouts/slideLayout7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hyperlink" Target="http://bit-player.org/wp-content/extras/ltg-talk-Harvard/deck.js/limits-to-growth-Harvard-2012-03-30/ltg-talk.html#title-slide" TargetMode="External"/><Relationship Id="rId2" Type="http://schemas.openxmlformats.org/officeDocument/2006/relationships/slideLayout" Target="../slideLayouts/slideLayout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www.overshootday.org/newsroom/past-earth-overshoot-days/" TargetMode="External"/><Relationship Id="rId2" Type="http://schemas.openxmlformats.org/officeDocument/2006/relationships/chart" Target="../charts/chart1.xml"/><Relationship Id="rId3" Type="http://schemas.openxmlformats.org/officeDocument/2006/relationships/image" Target="../media/image4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7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hyperlink" Target="https://github.com/ETCE-LAB/teaching-material/blob/master/The-Limits-to-Growth/Exercises/E04-World3.pdf" TargetMode="External"/><Relationship Id="rId2" Type="http://schemas.openxmlformats.org/officeDocument/2006/relationships/slideLayout" Target="../slideLayouts/slideLayout7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hyperlink" Target="https://www.stockholmresilience.org/research/planetary-boundaries.html" TargetMode="External"/><Relationship Id="rId2" Type="http://schemas.openxmlformats.org/officeDocument/2006/relationships/hyperlink" Target="https://video.seas.harvard.edu/media/12_03_30+Brian+Hayes/1_yv0vgydr/15996101" TargetMode="External"/><Relationship Id="rId3" Type="http://schemas.openxmlformats.org/officeDocument/2006/relationships/slideLayout" Target="../slideLayouts/slideLayout7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creativecommons.org/licenses/by-sa/3.0/" TargetMode="Externa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527400" y="1412640"/>
            <a:ext cx="10346760" cy="113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The Limits to Growth: Sustainability and the Circular Economy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527400" y="2852640"/>
            <a:ext cx="10346760" cy="235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5: Limits to Growth and Planetary Boundaries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Anant Sujatanagarjuna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Nelly Nicaise Nyeck Mbialeu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335520" y="764640"/>
            <a:ext cx="10738800" cy="48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335520" y="1267560"/>
            <a:ext cx="10738800" cy="502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2" name="Inhaltsplatzhalter 5_1" descr=""/>
          <p:cNvPicPr/>
          <p:nvPr/>
        </p:nvPicPr>
        <p:blipFill>
          <a:blip r:embed="rId1"/>
          <a:stretch/>
        </p:blipFill>
        <p:spPr>
          <a:xfrm>
            <a:off x="3885480" y="1632960"/>
            <a:ext cx="4406040" cy="4489920"/>
          </a:xfrm>
          <a:prstGeom prst="rect">
            <a:avLst/>
          </a:prstGeom>
          <a:ln w="0">
            <a:noFill/>
          </a:ln>
          <a:effectLst>
            <a:outerShdw algn="ctr" blurRad="50760" dir="5400000" dist="50760" rotWithShape="0">
              <a:schemeClr val="bg2"/>
            </a:outerShdw>
          </a:effectLst>
        </p:spPr>
      </p:pic>
      <p:sp>
        <p:nvSpPr>
          <p:cNvPr id="203" name="CustomShape 3"/>
          <p:cNvSpPr/>
          <p:nvPr/>
        </p:nvSpPr>
        <p:spPr>
          <a:xfrm>
            <a:off x="263520" y="6411600"/>
            <a:ext cx="10241280" cy="38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Reconstruction by YaguraStation of Figure 35. page 124 of The Limits to Growth (1972) is licensed with CC BY-SA 4.0. To view a copy of this license, visit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2"/>
              </a:rPr>
              <a:t>https://creativecommons.org/licenses/by-sa/4.0/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 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CustomShape 4"/>
          <p:cNvSpPr/>
          <p:nvPr/>
        </p:nvSpPr>
        <p:spPr>
          <a:xfrm>
            <a:off x="432720" y="1148040"/>
            <a:ext cx="10339560" cy="48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The Limits to Growth – World3 Standard Run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335520" y="764640"/>
            <a:ext cx="10738800" cy="48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335520" y="1268640"/>
            <a:ext cx="10738800" cy="502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7" name="Grafik 4_0" descr=""/>
          <p:cNvPicPr/>
          <p:nvPr/>
        </p:nvPicPr>
        <p:blipFill>
          <a:blip r:embed="rId1"/>
          <a:stretch/>
        </p:blipFill>
        <p:spPr>
          <a:xfrm>
            <a:off x="1128960" y="1847520"/>
            <a:ext cx="4952520" cy="3560040"/>
          </a:xfrm>
          <a:prstGeom prst="rect">
            <a:avLst/>
          </a:prstGeom>
          <a:ln w="0">
            <a:noFill/>
          </a:ln>
        </p:spPr>
      </p:pic>
      <p:pic>
        <p:nvPicPr>
          <p:cNvPr id="208" name="Grafik 4_3" descr=""/>
          <p:cNvPicPr/>
          <p:nvPr/>
        </p:nvPicPr>
        <p:blipFill>
          <a:blip r:embed="rId2"/>
          <a:stretch/>
        </p:blipFill>
        <p:spPr>
          <a:xfrm>
            <a:off x="6732360" y="1434960"/>
            <a:ext cx="3461040" cy="4398480"/>
          </a:xfrm>
          <a:prstGeom prst="rect">
            <a:avLst/>
          </a:prstGeom>
          <a:ln w="0">
            <a:noFill/>
          </a:ln>
        </p:spPr>
      </p:pic>
      <p:sp>
        <p:nvSpPr>
          <p:cNvPr id="209" name="CustomShape 3"/>
          <p:cNvSpPr/>
          <p:nvPr/>
        </p:nvSpPr>
        <p:spPr>
          <a:xfrm>
            <a:off x="432720" y="1148040"/>
            <a:ext cx="10339560" cy="48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The Limits to Growth – 1972 / 2004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335520" y="764640"/>
            <a:ext cx="10738800" cy="48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335520" y="1268640"/>
            <a:ext cx="10738800" cy="502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3719880" y="2853000"/>
            <a:ext cx="3959640" cy="172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Click Me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CustomShape 4"/>
          <p:cNvSpPr/>
          <p:nvPr/>
        </p:nvSpPr>
        <p:spPr>
          <a:xfrm>
            <a:off x="432720" y="1148040"/>
            <a:ext cx="10339560" cy="48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The Limits to Growth – World3 Model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CustomShape 5"/>
          <p:cNvSpPr/>
          <p:nvPr/>
        </p:nvSpPr>
        <p:spPr>
          <a:xfrm>
            <a:off x="3749040" y="3574440"/>
            <a:ext cx="3959640" cy="172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Click Me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335520" y="4406760"/>
            <a:ext cx="10729440" cy="133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Planetary Boundaries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335520" y="2906640"/>
            <a:ext cx="10729440" cy="14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335520" y="764640"/>
            <a:ext cx="10734120" cy="4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Planetary Boundaries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35520" y="1268280"/>
            <a:ext cx="10734120" cy="502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1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First proposed by researchers led by Johan Rockström from the Stockholm Resilience Centre in 2009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1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Quantitative planetary boundaries within which future generations can continue to exist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1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Based on nine indicators that are of high importance for the stability and resilience of the Earth system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4320"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Crossing these boundaries increases uncertainties about humanity's future and the risk of severe or irreversible environmental changes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432720" y="1148040"/>
            <a:ext cx="10339560" cy="48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Concept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335520" y="764640"/>
            <a:ext cx="10734120" cy="4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Planetary Boundaries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335520" y="1268280"/>
            <a:ext cx="10734120" cy="502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1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First proposed by researchers led by Johan Rockström from the Stockholm Resilience Centre in 2009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1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Quantitative planetary boundaries within which future generations can continue to exist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1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Based on nine indicators that are of high importance for the stability and resilience of the Earth system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1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Crossing these boundaries increases uncertainties about humanity's future and the risk of severe or irreversible environmental changes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432720" y="1148040"/>
            <a:ext cx="10339560" cy="48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Concept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rafik 4" descr=""/>
          <p:cNvPicPr/>
          <p:nvPr/>
        </p:nvPicPr>
        <p:blipFill>
          <a:blip r:embed="rId1"/>
          <a:srcRect l="8053" t="6057" r="2284" b="0"/>
          <a:stretch/>
        </p:blipFill>
        <p:spPr>
          <a:xfrm>
            <a:off x="1800000" y="1260000"/>
            <a:ext cx="9179280" cy="5407920"/>
          </a:xfrm>
          <a:prstGeom prst="rect">
            <a:avLst/>
          </a:prstGeom>
          <a:ln w="0">
            <a:noFill/>
          </a:ln>
        </p:spPr>
      </p:pic>
      <p:sp>
        <p:nvSpPr>
          <p:cNvPr id="224" name="CustomShape 1"/>
          <p:cNvSpPr/>
          <p:nvPr/>
        </p:nvSpPr>
        <p:spPr>
          <a:xfrm>
            <a:off x="335520" y="764640"/>
            <a:ext cx="10734120" cy="4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Planetary Boundaries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432720" y="1148040"/>
            <a:ext cx="10339560" cy="48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Concept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335520" y="764640"/>
            <a:ext cx="10734120" cy="4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Planetary Boundaries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7" name="" descr=""/>
          <p:cNvPicPr/>
          <p:nvPr/>
        </p:nvPicPr>
        <p:blipFill>
          <a:blip r:embed="rId1"/>
          <a:stretch/>
        </p:blipFill>
        <p:spPr>
          <a:xfrm>
            <a:off x="0" y="1260000"/>
            <a:ext cx="11748600" cy="5039640"/>
          </a:xfrm>
          <a:prstGeom prst="rect">
            <a:avLst/>
          </a:prstGeom>
          <a:ln w="0">
            <a:noFill/>
          </a:ln>
        </p:spPr>
      </p:pic>
      <p:sp>
        <p:nvSpPr>
          <p:cNvPr id="228" name="CustomShape 19"/>
          <p:cNvSpPr/>
          <p:nvPr/>
        </p:nvSpPr>
        <p:spPr>
          <a:xfrm>
            <a:off x="263520" y="6300000"/>
            <a:ext cx="106095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The evolution of the planetary boundaries framework. Licenced under CC BY-NC-ND 3.0 (Credit: Azote for Stockholm Resilience Centre, Stockholm University. Based on Richardson et al. 2023, Steffen et al. 2015, and Rockström et al. 2009) 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20"/>
          <p:cNvSpPr/>
          <p:nvPr/>
        </p:nvSpPr>
        <p:spPr>
          <a:xfrm>
            <a:off x="335520" y="764640"/>
            <a:ext cx="10734120" cy="4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Planetary Boundaries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CustomShape 21"/>
          <p:cNvSpPr/>
          <p:nvPr/>
        </p:nvSpPr>
        <p:spPr>
          <a:xfrm>
            <a:off x="263520" y="6300000"/>
            <a:ext cx="1060956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Azote for Stockholm Resilience Centre, based on analysis in Richardson et al 2023 – CC BY-NC-ND 3.0.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1" name="" descr=""/>
          <p:cNvPicPr/>
          <p:nvPr/>
        </p:nvPicPr>
        <p:blipFill>
          <a:blip r:embed="rId1"/>
          <a:stretch/>
        </p:blipFill>
        <p:spPr>
          <a:xfrm>
            <a:off x="4319280" y="369000"/>
            <a:ext cx="6660360" cy="6290640"/>
          </a:xfrm>
          <a:prstGeom prst="rect">
            <a:avLst/>
          </a:prstGeom>
          <a:ln w="0">
            <a:noFill/>
          </a:ln>
        </p:spPr>
      </p:pic>
      <p:sp>
        <p:nvSpPr>
          <p:cNvPr id="232" name="CustomShape 22"/>
          <p:cNvSpPr/>
          <p:nvPr/>
        </p:nvSpPr>
        <p:spPr>
          <a:xfrm>
            <a:off x="432720" y="1148040"/>
            <a:ext cx="10339560" cy="48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2023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CustomShape 23"/>
          <p:cNvSpPr/>
          <p:nvPr/>
        </p:nvSpPr>
        <p:spPr>
          <a:xfrm>
            <a:off x="335520" y="1268280"/>
            <a:ext cx="4164120" cy="502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1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All boundaries are finally assessed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1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Six boundaries are now transgressed and pressure is increasing on all boundary processes → only exeption is the ozone depletion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335520" y="4406760"/>
            <a:ext cx="10729440" cy="133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World3 Model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335520" y="2906640"/>
            <a:ext cx="10729440" cy="14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335520" y="764640"/>
            <a:ext cx="10730880" cy="48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License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335520" y="1268280"/>
            <a:ext cx="10730880" cy="501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0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work is licensed under a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Creative Commons Attribution-ShareAlike 4.0 International License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 To view a copy of this license, please refer to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https://creativecommons.org/licenses/by-sa/4.0/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0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Updated versions of these slides will be available in our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Github repository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335520" y="764640"/>
            <a:ext cx="10734120" cy="4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335520" y="1268280"/>
            <a:ext cx="10734120" cy="502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1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Developed in the 1960s at MIT by Jay Forrester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1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Methodology and mathematical modeling technique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1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Used to understand the nonlinear behaviour of complex systems over time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e.g., Forrester created a model called World2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432720" y="1148040"/>
            <a:ext cx="10339560" cy="48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History – System Dynamics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335520" y="764640"/>
            <a:ext cx="10734120" cy="4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432720" y="1148040"/>
            <a:ext cx="10339560" cy="48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History – System Dynamics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274320" y="6447960"/>
            <a:ext cx="1114776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F. E. Cellier (2008) – World3 in Modelica: Creating System Dynamics Models in the Modelica Framework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CustomShape 4"/>
          <p:cNvSpPr/>
          <p:nvPr/>
        </p:nvSpPr>
        <p:spPr>
          <a:xfrm>
            <a:off x="335520" y="1268280"/>
            <a:ext cx="10734120" cy="502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Dynamics modeling starts with defining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levels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(stocks) and their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rates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(flows)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Laundry lists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” specify the set of influencing factors for each of the rate variables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Levels: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Population (Inflows: Birth rate | Outflows: Death rate)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Money (Inflows: Income | Outflows: Expenses)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Laundry list for “Birth rate”: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Population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Standard of living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Food Quality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Food Quantity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Education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Contraceptives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335520" y="764640"/>
            <a:ext cx="10734120" cy="4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432720" y="1148040"/>
            <a:ext cx="10339560" cy="48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History – System Dynamics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274320" y="6447960"/>
            <a:ext cx="1114776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F. E. Cellier (2008) – World3 in Modelica: Creating System Dynamics Models in the Modelica Framework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CustomShape 4"/>
          <p:cNvSpPr/>
          <p:nvPr/>
        </p:nvSpPr>
        <p:spPr>
          <a:xfrm>
            <a:off x="335520" y="1268280"/>
            <a:ext cx="10734120" cy="502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Dynamics modeling starts with defining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levels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(stocks) and their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rates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(flows)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Laundry lists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” specify the set of influencing factors for each of the rate variables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Levels: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Population (Inflows: Birth rate | Outflows: Death rate)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Money (Inflows: Income | Outflows: Expenses)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Laundry list for “Birth rate”: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Population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Standard of living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Food Quality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Food Quantity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Education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Contraceptives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335520" y="764640"/>
            <a:ext cx="10734120" cy="4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432720" y="1148040"/>
            <a:ext cx="10339560" cy="48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History – System Dynamics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274320" y="6447960"/>
            <a:ext cx="1114776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F. E. Cellier (2008) – World3 in Modelica: Creating System Dynamics Models in the Modelica Framework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CustomShape 4"/>
          <p:cNvSpPr/>
          <p:nvPr/>
        </p:nvSpPr>
        <p:spPr>
          <a:xfrm>
            <a:off x="335520" y="1268280"/>
            <a:ext cx="10734120" cy="502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Dynamics modeling starts with defining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levels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(stocks) and their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rates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(flows)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Laundry lists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” specify the set of influencing factors for each of the rate variables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Levels: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Population (Inflows: Birth rate | Outflows: Death rate)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Money (Inflows: Income | Outflows: Expenses)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Laundry list for “Birth rate”: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Population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Standard of living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Food Quality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Food Quantity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Education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Contraceptives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335520" y="764640"/>
            <a:ext cx="10734120" cy="4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335520" y="1268280"/>
            <a:ext cx="10734120" cy="502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Club of Rome (non-governmental organization – NGO) invites Forrester to apply his ideas to the global economy and ecosystem → declines and proceeds with the project without the Club of Rome.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Dennis Meadows (colleague and former student of Forrester) organizes the project for The Club of Rome.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17 researchers spend a year refining and enlarging the Forrester World2 model →  World3.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 is considerably more complex and more powerful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432720" y="1148040"/>
            <a:ext cx="10339560" cy="48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History – World2 to World3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CustomShape 4"/>
          <p:cNvSpPr/>
          <p:nvPr/>
        </p:nvSpPr>
        <p:spPr>
          <a:xfrm>
            <a:off x="263520" y="6492240"/>
            <a:ext cx="1060956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Brian Hayes (2012) – Computation and the Human Condition (Harvard SEAS) 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335520" y="764640"/>
            <a:ext cx="10734120" cy="4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432720" y="1148040"/>
            <a:ext cx="10339560" cy="48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Model Components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CustomShape 3"/>
          <p:cNvSpPr/>
          <p:nvPr/>
        </p:nvSpPr>
        <p:spPr>
          <a:xfrm>
            <a:off x="274320" y="6447960"/>
            <a:ext cx="1114776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Image recreated from: Brian Hayes (2012) – Computation and the Human Predicament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8" name="Grafik 301" descr=""/>
          <p:cNvPicPr/>
          <p:nvPr/>
        </p:nvPicPr>
        <p:blipFill>
          <a:blip r:embed="rId2"/>
          <a:stretch/>
        </p:blipFill>
        <p:spPr>
          <a:xfrm>
            <a:off x="879120" y="2670480"/>
            <a:ext cx="9639360" cy="2720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335520" y="764640"/>
            <a:ext cx="10734120" cy="4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335520" y="1268280"/>
            <a:ext cx="10734120" cy="502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ca. 150 equations that govern the model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5 main sectors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Population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Agriculture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Industry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Resources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Pollution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Covers the period from 1900 to 2100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Written in a language called DYNAMO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432720" y="1148040"/>
            <a:ext cx="10339560" cy="48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335520" y="764640"/>
            <a:ext cx="10734120" cy="4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335520" y="1268280"/>
            <a:ext cx="10734120" cy="502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People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Control mechanisms: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Birth rates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Death rates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Maturation  → carrying people from one age category to the next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432720" y="1148040"/>
            <a:ext cx="10339560" cy="48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Population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335520" y="764640"/>
            <a:ext cx="10734120" cy="4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335520" y="1268280"/>
            <a:ext cx="10734120" cy="502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Arable land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Control mechanisms: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Cultivation of new land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Farmland lost due to, e.g., erosion and urban development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432720" y="1148040"/>
            <a:ext cx="10339560" cy="48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Agriculture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335520" y="764640"/>
            <a:ext cx="10734120" cy="4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335520" y="1268280"/>
            <a:ext cx="10734120" cy="502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Capital (in USD) representing factories or other productive facilities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Control mechanisms: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Investment input / inflow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Investment outflow / deprecation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CustomShape 3"/>
          <p:cNvSpPr/>
          <p:nvPr/>
        </p:nvSpPr>
        <p:spPr>
          <a:xfrm>
            <a:off x="432720" y="1148040"/>
            <a:ext cx="10339560" cy="48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Industry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0"/>
          <p:cNvSpPr/>
          <p:nvPr/>
        </p:nvSpPr>
        <p:spPr>
          <a:xfrm>
            <a:off x="335520" y="4406760"/>
            <a:ext cx="10729440" cy="133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Introduction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CustomShape 11"/>
          <p:cNvSpPr/>
          <p:nvPr/>
        </p:nvSpPr>
        <p:spPr>
          <a:xfrm>
            <a:off x="335520" y="2906640"/>
            <a:ext cx="10729440" cy="14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335520" y="764640"/>
            <a:ext cx="10734120" cy="4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432720" y="1148040"/>
            <a:ext cx="10339560" cy="48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Forrester’s Dilemma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3" name="Grafik 316" descr=""/>
          <p:cNvPicPr/>
          <p:nvPr/>
        </p:nvPicPr>
        <p:blipFill>
          <a:blip r:embed="rId1"/>
          <a:stretch/>
        </p:blipFill>
        <p:spPr>
          <a:xfrm>
            <a:off x="3200760" y="1737360"/>
            <a:ext cx="5391000" cy="3311280"/>
          </a:xfrm>
          <a:prstGeom prst="rect">
            <a:avLst/>
          </a:prstGeom>
          <a:ln w="0">
            <a:noFill/>
          </a:ln>
        </p:spPr>
      </p:pic>
      <p:sp>
        <p:nvSpPr>
          <p:cNvPr id="274" name="CustomShape 3"/>
          <p:cNvSpPr/>
          <p:nvPr/>
        </p:nvSpPr>
        <p:spPr>
          <a:xfrm>
            <a:off x="263520" y="6492240"/>
            <a:ext cx="1060956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Image recreated from: Brian Hayes (2012) – Computation and the Human Condition (Harvard SEAS) 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2"/>
              </a:rPr>
              <a:t>Link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CustomShape 4"/>
          <p:cNvSpPr/>
          <p:nvPr/>
        </p:nvSpPr>
        <p:spPr>
          <a:xfrm>
            <a:off x="263520" y="5486400"/>
            <a:ext cx="10597680" cy="10022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6" name="TextShape 5"/>
          <p:cNvSpPr/>
          <p:nvPr/>
        </p:nvSpPr>
        <p:spPr>
          <a:xfrm>
            <a:off x="457200" y="5669280"/>
            <a:ext cx="10329120" cy="6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One can forecast future conditions in the region where action is not effective, and one can have influence in the region where forecasting is not reliable.” – Forrester, 2007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335520" y="764640"/>
            <a:ext cx="10734120" cy="4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335520" y="1268280"/>
            <a:ext cx="10734120" cy="502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Various scenarios based on different assumptions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4 popular scenarios: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Business-as-usual (BAU)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Business-as-usual2 (BAU2) → double the natural resources of BAU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Comprehensive Technology (CT) → BAU2 + exceptionally high technological development and adoption rates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Stabilized Wolrd (SW) → CT + changes in societal values and priorities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432720" y="1148040"/>
            <a:ext cx="10339560" cy="48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Simulation Results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335520" y="764640"/>
            <a:ext cx="10734120" cy="4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335520" y="1268280"/>
            <a:ext cx="10734120" cy="502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Various scenarios based on different assumptions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4 popular scenarios: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Business-as-usual (BAU)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Business-as-usual2 (BAU2) → double the natural resources of BAU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Comprehensive Technology (CT) → BAU2 + exceptionally high technological development and adoption rates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Stabilized Wolrd (SW) → CT + changes in societal values and priorities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432720" y="1148040"/>
            <a:ext cx="10339560" cy="48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Simulation Results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335520" y="764640"/>
            <a:ext cx="10734120" cy="4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432720" y="1148040"/>
            <a:ext cx="10339560" cy="48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Standard Run – Business-as-Usual (BAU)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CustomShape 3"/>
          <p:cNvSpPr/>
          <p:nvPr/>
        </p:nvSpPr>
        <p:spPr>
          <a:xfrm>
            <a:off x="274320" y="6447960"/>
            <a:ext cx="1114776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Image recreated from: Gaya Herrington (2020) – Update to limits to growth: Comparing the World3 model with empirical data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6" name="Grafik 329" descr=""/>
          <p:cNvPicPr/>
          <p:nvPr/>
        </p:nvPicPr>
        <p:blipFill>
          <a:blip r:embed="rId2"/>
          <a:stretch/>
        </p:blipFill>
        <p:spPr>
          <a:xfrm>
            <a:off x="1719000" y="1755000"/>
            <a:ext cx="7253280" cy="4147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335520" y="764640"/>
            <a:ext cx="10734120" cy="4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432720" y="1148040"/>
            <a:ext cx="10339560" cy="48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Standard Run – Business-as-Usual (BAU)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CustomShape 3"/>
          <p:cNvSpPr/>
          <p:nvPr/>
        </p:nvSpPr>
        <p:spPr>
          <a:xfrm>
            <a:off x="274320" y="6447960"/>
            <a:ext cx="1114776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Image recreated from: Gaya Herrington (2020) – Update to limits to growth: Comparing the World3 model with empirical data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CustomShape 4"/>
          <p:cNvSpPr/>
          <p:nvPr/>
        </p:nvSpPr>
        <p:spPr>
          <a:xfrm>
            <a:off x="-720000" y="5982480"/>
            <a:ext cx="11425680" cy="61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Collapse due to natural resource depletion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1" name="Grafik 334" descr=""/>
          <p:cNvPicPr/>
          <p:nvPr/>
        </p:nvPicPr>
        <p:blipFill>
          <a:blip r:embed="rId2"/>
          <a:stretch/>
        </p:blipFill>
        <p:spPr>
          <a:xfrm>
            <a:off x="1719360" y="1755360"/>
            <a:ext cx="7247160" cy="4147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335520" y="764640"/>
            <a:ext cx="10734120" cy="4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335520" y="1268280"/>
            <a:ext cx="10734120" cy="502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Various scenarios based on different assumptions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4 popular scenarios: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Business-as-usual (BAU)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Business-as-usual2 (BAU2) → double the natural resources of BAU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Comprehensive Technology (CT) → BAU2 + exceptionally high technological development and adoption rates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Stabilized Wolrd (SW) → CT + changes in societal values and priorities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432720" y="1148040"/>
            <a:ext cx="10339560" cy="48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Simulation Results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335520" y="764640"/>
            <a:ext cx="10734120" cy="4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432720" y="1148040"/>
            <a:ext cx="10339560" cy="48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Standard Run – Business-as-Usual2 (BAU2)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CustomShape 3"/>
          <p:cNvSpPr/>
          <p:nvPr/>
        </p:nvSpPr>
        <p:spPr>
          <a:xfrm>
            <a:off x="274320" y="6447960"/>
            <a:ext cx="1114776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Image recreated from: Gaya Herrington (2020) – Update to limits to growth: Comparing the World3 model with empirical data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8" name="Grafik 341" descr=""/>
          <p:cNvPicPr/>
          <p:nvPr/>
        </p:nvPicPr>
        <p:blipFill>
          <a:blip r:embed="rId2"/>
          <a:stretch/>
        </p:blipFill>
        <p:spPr>
          <a:xfrm>
            <a:off x="1719000" y="1755720"/>
            <a:ext cx="7192440" cy="4150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6"/>
          <p:cNvSpPr/>
          <p:nvPr/>
        </p:nvSpPr>
        <p:spPr>
          <a:xfrm>
            <a:off x="335520" y="764640"/>
            <a:ext cx="10734120" cy="4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CustomShape 7"/>
          <p:cNvSpPr/>
          <p:nvPr/>
        </p:nvSpPr>
        <p:spPr>
          <a:xfrm>
            <a:off x="432720" y="1148040"/>
            <a:ext cx="10339560" cy="48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Standard Run – Business-as-Usual2 (BAU2)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CustomShape 8"/>
          <p:cNvSpPr/>
          <p:nvPr/>
        </p:nvSpPr>
        <p:spPr>
          <a:xfrm>
            <a:off x="274320" y="6447960"/>
            <a:ext cx="1114776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Image recreated from: Gaya Herrington (2020) – Update to limits to growth: Comparing the World3 model with empirical data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CustomShape 9"/>
          <p:cNvSpPr/>
          <p:nvPr/>
        </p:nvSpPr>
        <p:spPr>
          <a:xfrm>
            <a:off x="1503000" y="5971320"/>
            <a:ext cx="7878240" cy="61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Collapse due to pollution (climate change equivalent)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3" name="Grafik 346" descr=""/>
          <p:cNvPicPr/>
          <p:nvPr/>
        </p:nvPicPr>
        <p:blipFill>
          <a:blip r:embed="rId2"/>
          <a:stretch/>
        </p:blipFill>
        <p:spPr>
          <a:xfrm>
            <a:off x="1719000" y="1755720"/>
            <a:ext cx="7192440" cy="4150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335520" y="764640"/>
            <a:ext cx="10734120" cy="4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335520" y="1268280"/>
            <a:ext cx="10734120" cy="502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Various scenarios based on different assumptions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4 popular scenarios: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Business-as-usual (BAU)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Business-as-usual2 (BAU2) → double the natural resources of BAU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Comprehensive Technology (CT) → BAU2 + exceptionally high technological development and adoption rates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Stabilized Wolrd (SW) → CT + changes in societal values and priorities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432720" y="1148040"/>
            <a:ext cx="10339560" cy="48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Simulation Results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335520" y="764640"/>
            <a:ext cx="10734120" cy="4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CustomShape 2"/>
          <p:cNvSpPr/>
          <p:nvPr/>
        </p:nvSpPr>
        <p:spPr>
          <a:xfrm>
            <a:off x="432720" y="1148040"/>
            <a:ext cx="10339560" cy="48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Comprehensive Technology (CT)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CustomShape 3"/>
          <p:cNvSpPr/>
          <p:nvPr/>
        </p:nvSpPr>
        <p:spPr>
          <a:xfrm>
            <a:off x="274320" y="6447960"/>
            <a:ext cx="1114776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Image recreated from: Gaya Herrington (2020) – Update to limits to growth: Comparing the World3 model with empirical data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0" name="Grafik 353" descr=""/>
          <p:cNvPicPr/>
          <p:nvPr/>
        </p:nvPicPr>
        <p:blipFill>
          <a:blip r:embed="rId2"/>
          <a:stretch/>
        </p:blipFill>
        <p:spPr>
          <a:xfrm>
            <a:off x="1600200" y="1828800"/>
            <a:ext cx="7238160" cy="4174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2"/>
          <p:cNvSpPr/>
          <p:nvPr/>
        </p:nvSpPr>
        <p:spPr>
          <a:xfrm>
            <a:off x="335520" y="764640"/>
            <a:ext cx="10734120" cy="4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CustomShape 13"/>
          <p:cNvSpPr/>
          <p:nvPr/>
        </p:nvSpPr>
        <p:spPr>
          <a:xfrm>
            <a:off x="432720" y="1148040"/>
            <a:ext cx="10339560" cy="48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Finite Systems – Sandbox / Playground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CustomShape 14"/>
          <p:cNvSpPr/>
          <p:nvPr/>
        </p:nvSpPr>
        <p:spPr>
          <a:xfrm>
            <a:off x="263520" y="6492240"/>
            <a:ext cx="1060956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Al Silonov – https://commons.wikimedia.org/wiki/File:Sandbox-2013.jpg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CC BY-SA 4.0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.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3" name="Grafik 1" descr=""/>
          <p:cNvPicPr/>
          <p:nvPr/>
        </p:nvPicPr>
        <p:blipFill>
          <a:blip r:embed="rId2"/>
          <a:stretch/>
        </p:blipFill>
        <p:spPr>
          <a:xfrm>
            <a:off x="2103120" y="2216880"/>
            <a:ext cx="7437240" cy="3813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335520" y="764640"/>
            <a:ext cx="10734120" cy="4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CustomShape 2"/>
          <p:cNvSpPr/>
          <p:nvPr/>
        </p:nvSpPr>
        <p:spPr>
          <a:xfrm>
            <a:off x="432720" y="1148040"/>
            <a:ext cx="10339560" cy="48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Comprehensive Technology (CT)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CustomShape 3"/>
          <p:cNvSpPr/>
          <p:nvPr/>
        </p:nvSpPr>
        <p:spPr>
          <a:xfrm>
            <a:off x="274320" y="6447960"/>
            <a:ext cx="1114776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Image recreated from: Gaya Herrington (2020) – Update to limits to growth: Comparing the World3 model with empirical data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CustomShape 4"/>
          <p:cNvSpPr/>
          <p:nvPr/>
        </p:nvSpPr>
        <p:spPr>
          <a:xfrm>
            <a:off x="0" y="6091200"/>
            <a:ext cx="11425680" cy="61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Rising costs for technology eventually causes declines, but no collapse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5" name="Grafik 358" descr=""/>
          <p:cNvPicPr/>
          <p:nvPr/>
        </p:nvPicPr>
        <p:blipFill>
          <a:blip r:embed="rId2"/>
          <a:stretch/>
        </p:blipFill>
        <p:spPr>
          <a:xfrm>
            <a:off x="1600560" y="1828800"/>
            <a:ext cx="7238160" cy="4174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335520" y="764640"/>
            <a:ext cx="10734120" cy="4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CustomShape 2"/>
          <p:cNvSpPr/>
          <p:nvPr/>
        </p:nvSpPr>
        <p:spPr>
          <a:xfrm>
            <a:off x="335520" y="1268280"/>
            <a:ext cx="10734120" cy="502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Various scenarios based on different assumptions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4 popular scenarios: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Business-as-usual (BAU)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Business-as-usual2 (BAU2) → double the natural resources of BAU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Comprehensive Technology (CT) → BAU2 + exceptionally high technological development and adoption rates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Stabilized World (SW) → CT + changes in societal values and priorities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CustomShape 3"/>
          <p:cNvSpPr/>
          <p:nvPr/>
        </p:nvSpPr>
        <p:spPr>
          <a:xfrm>
            <a:off x="432720" y="1148040"/>
            <a:ext cx="10339560" cy="48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Simulation Results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335520" y="764640"/>
            <a:ext cx="10734120" cy="4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CustomShape 2"/>
          <p:cNvSpPr/>
          <p:nvPr/>
        </p:nvSpPr>
        <p:spPr>
          <a:xfrm>
            <a:off x="432720" y="1148040"/>
            <a:ext cx="10339560" cy="48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Stabilized World (SW)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CustomShape 3"/>
          <p:cNvSpPr/>
          <p:nvPr/>
        </p:nvSpPr>
        <p:spPr>
          <a:xfrm>
            <a:off x="274320" y="6447960"/>
            <a:ext cx="1114776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Image recreated from: Gaya Herrington (2020) – Update to limits to growth: Comparing the World3 model with empirical data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2" name="Grafik 365" descr=""/>
          <p:cNvPicPr/>
          <p:nvPr/>
        </p:nvPicPr>
        <p:blipFill>
          <a:blip r:embed="rId2"/>
          <a:stretch/>
        </p:blipFill>
        <p:spPr>
          <a:xfrm>
            <a:off x="1600200" y="1813320"/>
            <a:ext cx="7238160" cy="4174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335520" y="764640"/>
            <a:ext cx="10734120" cy="4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CustomShape 2"/>
          <p:cNvSpPr/>
          <p:nvPr/>
        </p:nvSpPr>
        <p:spPr>
          <a:xfrm>
            <a:off x="432720" y="1148040"/>
            <a:ext cx="10339560" cy="48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Stabilized World (SW)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CustomShape 3"/>
          <p:cNvSpPr/>
          <p:nvPr/>
        </p:nvSpPr>
        <p:spPr>
          <a:xfrm>
            <a:off x="274320" y="6447960"/>
            <a:ext cx="1114776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Image recreated from: Gaya Herrington (2020) – Update to limits to growth: Comparing the World3 model with empirical data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CustomShape 4"/>
          <p:cNvSpPr/>
          <p:nvPr/>
        </p:nvSpPr>
        <p:spPr>
          <a:xfrm>
            <a:off x="0" y="6055560"/>
            <a:ext cx="11425680" cy="61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Population stabilizes in the twenty-first century, as does human welfare on a high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7" name="Grafik 370" descr=""/>
          <p:cNvPicPr/>
          <p:nvPr/>
        </p:nvPicPr>
        <p:blipFill>
          <a:blip r:embed="rId2"/>
          <a:stretch/>
        </p:blipFill>
        <p:spPr>
          <a:xfrm>
            <a:off x="1600560" y="1813320"/>
            <a:ext cx="7238160" cy="4174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335520" y="764640"/>
            <a:ext cx="10734120" cy="4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335520" y="1268280"/>
            <a:ext cx="10734120" cy="502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Various scenarios based on different assumptions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4 popular scenarios: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Business-as-usual (BAU)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Business-as-usual2 (BAU2) → double the natural resources of BAU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Comprehensive Technology (CT) → BAU2 + exceptionally high technological development and adoption rates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Stabilized Wolrd (SW) → CT + changes in societal values and priorities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CustomShape 3"/>
          <p:cNvSpPr/>
          <p:nvPr/>
        </p:nvSpPr>
        <p:spPr>
          <a:xfrm>
            <a:off x="432720" y="1148040"/>
            <a:ext cx="10339560" cy="48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Simulation Results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335520" y="764640"/>
            <a:ext cx="10734120" cy="4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CustomShape 2"/>
          <p:cNvSpPr/>
          <p:nvPr/>
        </p:nvSpPr>
        <p:spPr>
          <a:xfrm>
            <a:off x="432720" y="1148040"/>
            <a:ext cx="10339560" cy="48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Sustainability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CustomShape 3"/>
          <p:cNvSpPr/>
          <p:nvPr/>
        </p:nvSpPr>
        <p:spPr>
          <a:xfrm>
            <a:off x="274320" y="6447960"/>
            <a:ext cx="1114776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F. E. Cellier (2008) – World3 in Modelica: Creating System Dynamics Models in the Modelica Framework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CustomShape 4"/>
          <p:cNvSpPr/>
          <p:nvPr/>
        </p:nvSpPr>
        <p:spPr>
          <a:xfrm>
            <a:off x="335520" y="1268280"/>
            <a:ext cx="10734120" cy="502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 indicates that we are already consuming resources at a faster pace than the planet is able to re-grow/generate them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Standard of living is not sustainable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Relieving limiting factors is not a solutions → Instead, it is an accelerator towards disaster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Preventing the worst-case scenario by reducing consumption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335520" y="764640"/>
            <a:ext cx="10734120" cy="4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CustomShape 2"/>
          <p:cNvSpPr/>
          <p:nvPr/>
        </p:nvSpPr>
        <p:spPr>
          <a:xfrm>
            <a:off x="335520" y="1268280"/>
            <a:ext cx="10734120" cy="502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So which of the 4 scenarios is closest to our current situation?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a) BAU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b) BAU2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c) CT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d) SW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CustomShape 3"/>
          <p:cNvSpPr/>
          <p:nvPr/>
        </p:nvSpPr>
        <p:spPr>
          <a:xfrm>
            <a:off x="432720" y="1148040"/>
            <a:ext cx="10339560" cy="48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Where are we now?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335520" y="4406760"/>
            <a:ext cx="10729440" cy="133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Criticism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CustomShape 2"/>
          <p:cNvSpPr/>
          <p:nvPr/>
        </p:nvSpPr>
        <p:spPr>
          <a:xfrm>
            <a:off x="335520" y="2906640"/>
            <a:ext cx="10729440" cy="14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335520" y="764640"/>
            <a:ext cx="10729800" cy="48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Criticism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CustomShape 2"/>
          <p:cNvSpPr/>
          <p:nvPr/>
        </p:nvSpPr>
        <p:spPr>
          <a:xfrm>
            <a:off x="335520" y="1268640"/>
            <a:ext cx="10729800" cy="50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 criticized by its creators and others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There is even a complete book dedicated to criticize the model →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of Doom: A Critique of the Limits to Growth.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Fun fact: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of Doom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is longer than the book it criticizes (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Limits to Growth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1972 book did not contain the equations governing the World3 model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Subsequently released in a further book in 1974 → Dynamics of Growth in a Finite World 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335520" y="764640"/>
            <a:ext cx="10729800" cy="48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Criticism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335520" y="1268640"/>
            <a:ext cx="10729800" cy="50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Heavily criticized by economists → The model questions the fairytale of eternal economic growth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Aggregated variables → one resource, one food, one pollutant, one population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geographic structure, no social distinctions. "Average food per capita."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Lack of statistical analysis – no error bars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Accused of being too complex and oversimplification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CustomShape 3"/>
          <p:cNvSpPr/>
          <p:nvPr/>
        </p:nvSpPr>
        <p:spPr>
          <a:xfrm>
            <a:off x="263520" y="6492240"/>
            <a:ext cx="1060956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Brian Hayes (2012) – Computation and the Human Condition (Harvard SEAS) 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5"/>
          <p:cNvSpPr/>
          <p:nvPr/>
        </p:nvSpPr>
        <p:spPr>
          <a:xfrm>
            <a:off x="263520" y="6411600"/>
            <a:ext cx="646920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Figure adapted from </a:t>
            </a:r>
            <a:r>
              <a:rPr b="0" lang="de-DE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https://www.overshootday.org/newsroom/past-earth-overshoot-days/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65" name="Diagramm 2"/>
          <p:cNvGraphicFramePr/>
          <p:nvPr/>
        </p:nvGraphicFramePr>
        <p:xfrm>
          <a:off x="611640" y="2185200"/>
          <a:ext cx="10216800" cy="4395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6" name="CustomShape 16"/>
          <p:cNvSpPr/>
          <p:nvPr/>
        </p:nvSpPr>
        <p:spPr>
          <a:xfrm>
            <a:off x="268560" y="2234880"/>
            <a:ext cx="677880" cy="1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 defTabSz="914400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DejaVu Sans"/>
                <a:ea typeface="DejaVu Sans"/>
              </a:rPr>
              <a:t>December</a:t>
            </a:r>
            <a:endParaRPr b="0" lang="en-GB" sz="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CustomShape 17"/>
          <p:cNvSpPr/>
          <p:nvPr/>
        </p:nvSpPr>
        <p:spPr>
          <a:xfrm>
            <a:off x="268920" y="2487240"/>
            <a:ext cx="677880" cy="1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 defTabSz="914400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DejaVu Sans"/>
                <a:ea typeface="DejaVu Sans"/>
              </a:rPr>
              <a:t>November</a:t>
            </a:r>
            <a:endParaRPr b="0" lang="en-GB" sz="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CustomShape 18"/>
          <p:cNvSpPr/>
          <p:nvPr/>
        </p:nvSpPr>
        <p:spPr>
          <a:xfrm>
            <a:off x="269280" y="5367600"/>
            <a:ext cx="677880" cy="1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 defTabSz="914400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DejaVu Sans"/>
                <a:ea typeface="DejaVu Sans"/>
              </a:rPr>
              <a:t>January</a:t>
            </a:r>
            <a:endParaRPr b="0" lang="en-GB" sz="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CustomShape 36"/>
          <p:cNvSpPr/>
          <p:nvPr/>
        </p:nvSpPr>
        <p:spPr>
          <a:xfrm>
            <a:off x="269640" y="5079960"/>
            <a:ext cx="677880" cy="1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 defTabSz="914400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DejaVu Sans"/>
                <a:ea typeface="DejaVu Sans"/>
              </a:rPr>
              <a:t>February</a:t>
            </a:r>
            <a:endParaRPr b="0" lang="en-GB" sz="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CustomShape 37"/>
          <p:cNvSpPr/>
          <p:nvPr/>
        </p:nvSpPr>
        <p:spPr>
          <a:xfrm>
            <a:off x="270000" y="4792320"/>
            <a:ext cx="677880" cy="1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 defTabSz="914400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DejaVu Sans"/>
                <a:ea typeface="DejaVu Sans"/>
              </a:rPr>
              <a:t>March</a:t>
            </a:r>
            <a:endParaRPr b="0" lang="en-GB" sz="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CustomShape 38"/>
          <p:cNvSpPr/>
          <p:nvPr/>
        </p:nvSpPr>
        <p:spPr>
          <a:xfrm>
            <a:off x="268560" y="4484880"/>
            <a:ext cx="677880" cy="1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 defTabSz="914400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DejaVu Sans"/>
                <a:ea typeface="DejaVu Sans"/>
              </a:rPr>
              <a:t>April</a:t>
            </a:r>
            <a:endParaRPr b="0" lang="en-GB" sz="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CustomShape 39"/>
          <p:cNvSpPr/>
          <p:nvPr/>
        </p:nvSpPr>
        <p:spPr>
          <a:xfrm>
            <a:off x="268560" y="4206600"/>
            <a:ext cx="677880" cy="1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 defTabSz="914400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DejaVu Sans"/>
                <a:ea typeface="DejaVu Sans"/>
              </a:rPr>
              <a:t>May</a:t>
            </a:r>
            <a:endParaRPr b="0" lang="en-GB" sz="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CustomShape 40"/>
          <p:cNvSpPr/>
          <p:nvPr/>
        </p:nvSpPr>
        <p:spPr>
          <a:xfrm>
            <a:off x="268560" y="3907080"/>
            <a:ext cx="677880" cy="1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 defTabSz="914400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DejaVu Sans"/>
                <a:ea typeface="DejaVu Sans"/>
              </a:rPr>
              <a:t>June</a:t>
            </a:r>
            <a:endParaRPr b="0" lang="en-GB" sz="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CustomShape 41"/>
          <p:cNvSpPr/>
          <p:nvPr/>
        </p:nvSpPr>
        <p:spPr>
          <a:xfrm>
            <a:off x="271440" y="3605760"/>
            <a:ext cx="677880" cy="1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 defTabSz="914400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DejaVu Sans"/>
                <a:ea typeface="DejaVu Sans"/>
              </a:rPr>
              <a:t>July</a:t>
            </a:r>
            <a:endParaRPr b="0" lang="en-GB" sz="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CustomShape 42"/>
          <p:cNvSpPr/>
          <p:nvPr/>
        </p:nvSpPr>
        <p:spPr>
          <a:xfrm>
            <a:off x="271800" y="3318120"/>
            <a:ext cx="677880" cy="1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 defTabSz="914400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DejaVu Sans"/>
                <a:ea typeface="DejaVu Sans"/>
              </a:rPr>
              <a:t>August</a:t>
            </a:r>
            <a:endParaRPr b="0" lang="en-GB" sz="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CustomShape 43"/>
          <p:cNvSpPr/>
          <p:nvPr/>
        </p:nvSpPr>
        <p:spPr>
          <a:xfrm>
            <a:off x="272160" y="3030480"/>
            <a:ext cx="677880" cy="1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 defTabSz="914400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DejaVu Sans"/>
                <a:ea typeface="DejaVu Sans"/>
              </a:rPr>
              <a:t>September</a:t>
            </a:r>
            <a:endParaRPr b="0" lang="en-GB" sz="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CustomShape 44"/>
          <p:cNvSpPr/>
          <p:nvPr/>
        </p:nvSpPr>
        <p:spPr>
          <a:xfrm>
            <a:off x="272520" y="2742840"/>
            <a:ext cx="677880" cy="1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 defTabSz="914400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DejaVu Sans"/>
                <a:ea typeface="DejaVu Sans"/>
              </a:rPr>
              <a:t>October</a:t>
            </a:r>
            <a:endParaRPr b="0" lang="en-GB" sz="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8" name="Grafik 3" descr=""/>
          <p:cNvPicPr/>
          <p:nvPr/>
        </p:nvPicPr>
        <p:blipFill>
          <a:blip r:embed="rId3"/>
          <a:stretch/>
        </p:blipFill>
        <p:spPr>
          <a:xfrm>
            <a:off x="9896760" y="1638000"/>
            <a:ext cx="810720" cy="492840"/>
          </a:xfrm>
          <a:prstGeom prst="rect">
            <a:avLst/>
          </a:prstGeom>
          <a:ln w="0">
            <a:noFill/>
          </a:ln>
        </p:spPr>
      </p:pic>
      <p:pic>
        <p:nvPicPr>
          <p:cNvPr id="179" name="Grafik 6" descr=""/>
          <p:cNvPicPr/>
          <p:nvPr/>
        </p:nvPicPr>
        <p:blipFill>
          <a:blip r:embed="rId4"/>
          <a:srcRect l="0" t="0" r="44147" b="0"/>
          <a:stretch/>
        </p:blipFill>
        <p:spPr>
          <a:xfrm>
            <a:off x="990360" y="1585440"/>
            <a:ext cx="448920" cy="492840"/>
          </a:xfrm>
          <a:prstGeom prst="rect">
            <a:avLst/>
          </a:prstGeom>
          <a:ln w="0">
            <a:noFill/>
          </a:ln>
        </p:spPr>
      </p:pic>
      <p:sp>
        <p:nvSpPr>
          <p:cNvPr id="180" name="CustomShape 45"/>
          <p:cNvSpPr/>
          <p:nvPr/>
        </p:nvSpPr>
        <p:spPr>
          <a:xfrm>
            <a:off x="918360" y="2005200"/>
            <a:ext cx="751320" cy="21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DejaVu Sans"/>
                <a:ea typeface="DejaVu Sans"/>
              </a:rPr>
              <a:t>1 Earth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CustomShape 46"/>
          <p:cNvSpPr/>
          <p:nvPr/>
        </p:nvSpPr>
        <p:spPr>
          <a:xfrm>
            <a:off x="9918360" y="2034720"/>
            <a:ext cx="109008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DejaVu Sans"/>
                <a:ea typeface="DejaVu Sans"/>
              </a:rPr>
              <a:t>1.75 Earths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CustomShape 47"/>
          <p:cNvSpPr/>
          <p:nvPr/>
        </p:nvSpPr>
        <p:spPr>
          <a:xfrm>
            <a:off x="182880" y="1697040"/>
            <a:ext cx="10741680" cy="49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Earth Overshoot Day 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1970-2022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CustomShape 48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CustomShape 49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Earth Overshoot Day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1"/>
          <p:cNvSpPr/>
          <p:nvPr/>
        </p:nvSpPr>
        <p:spPr>
          <a:xfrm>
            <a:off x="335520" y="4406760"/>
            <a:ext cx="10729440" cy="133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Conclusion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CustomShape 2"/>
          <p:cNvSpPr/>
          <p:nvPr/>
        </p:nvSpPr>
        <p:spPr>
          <a:xfrm>
            <a:off x="335520" y="2906640"/>
            <a:ext cx="10729440" cy="14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335520" y="764640"/>
            <a:ext cx="10729800" cy="48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Conclusion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CustomShape 2"/>
          <p:cNvSpPr/>
          <p:nvPr/>
        </p:nvSpPr>
        <p:spPr>
          <a:xfrm>
            <a:off x="335520" y="1268640"/>
            <a:ext cx="10729800" cy="50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Planetary Boundaries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 (1972)→ Modeling the world using System Dynamics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4 commonly used scenarios → BAU, BAU2, CT and SW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SW → Goal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Widespread criticism but the overall message of the World3 model still holds → unsustainable behavior of humans will lead to a collapse of society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1"/>
          <p:cNvSpPr/>
          <p:nvPr/>
        </p:nvSpPr>
        <p:spPr>
          <a:xfrm>
            <a:off x="335520" y="4406760"/>
            <a:ext cx="10729440" cy="133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Exercise E04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CustomShape 2"/>
          <p:cNvSpPr/>
          <p:nvPr/>
        </p:nvSpPr>
        <p:spPr>
          <a:xfrm>
            <a:off x="335520" y="2906640"/>
            <a:ext cx="10729440" cy="14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"/>
          <p:cNvSpPr/>
          <p:nvPr/>
        </p:nvSpPr>
        <p:spPr>
          <a:xfrm>
            <a:off x="335520" y="764640"/>
            <a:ext cx="10729800" cy="48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 E04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CustomShape 2"/>
          <p:cNvSpPr/>
          <p:nvPr/>
        </p:nvSpPr>
        <p:spPr>
          <a:xfrm>
            <a:off x="335520" y="1268280"/>
            <a:ext cx="10729800" cy="50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Have a look at the 4 World3 scenarios that we discussed in the lecture (BAU, BAU2, CT, SW) → Note: Have a look at the links to World3 web version and play around with the model and learn about it in more detail.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What actions (which policies) could we (humans/politicians) act upon to move the simulation results of the World3 model towards the SW scenario.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Identify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3 proposals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and describe each of them in 3 or more sentences.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Submit the exercise according to the instructions in the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exercise sheet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CustomShape 3"/>
          <p:cNvSpPr/>
          <p:nvPr/>
        </p:nvSpPr>
        <p:spPr>
          <a:xfrm>
            <a:off x="432720" y="1148040"/>
            <a:ext cx="10338840" cy="47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World3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CustomShape 1"/>
          <p:cNvSpPr/>
          <p:nvPr/>
        </p:nvSpPr>
        <p:spPr>
          <a:xfrm>
            <a:off x="335520" y="764640"/>
            <a:ext cx="10734120" cy="4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Additional Resources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CustomShape 2"/>
          <p:cNvSpPr/>
          <p:nvPr/>
        </p:nvSpPr>
        <p:spPr>
          <a:xfrm>
            <a:off x="335520" y="1268640"/>
            <a:ext cx="10734120" cy="502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0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Meadows (1972) –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Limits to Growth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0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Meadows, Randers and Meadows (2004) –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Limits to Growth – The 30-Year Update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0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D. L. Meadows, W. W. Behrens (1974) –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Dynamics of Growth in a Finite World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0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H. S. D. Cole, Christopher Freeman (1973).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of Doom: A Critique of the Limits to Growth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0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Planetary Boundaries – Stockholm Resilience Center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0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Brian Hayes (2012) – Computation and the Human Condition (Harvard SEAS)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ustomShape 1"/>
          <p:cNvSpPr/>
          <p:nvPr/>
        </p:nvSpPr>
        <p:spPr>
          <a:xfrm>
            <a:off x="335520" y="1268640"/>
            <a:ext cx="10730880" cy="501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CustomShape 2"/>
          <p:cNvSpPr/>
          <p:nvPr/>
        </p:nvSpPr>
        <p:spPr>
          <a:xfrm>
            <a:off x="335520" y="764640"/>
            <a:ext cx="10730880" cy="48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335520" y="764640"/>
            <a:ext cx="10734120" cy="4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432720" y="1148040"/>
            <a:ext cx="10339560" cy="48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Lotka–Volterra Equations (Predator–Prey Equations)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335520" y="764640"/>
            <a:ext cx="10734120" cy="4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432720" y="1148040"/>
            <a:ext cx="10339560" cy="48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Lotka–Volterra Equations (Predator–Prey Equations)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263520" y="6492240"/>
            <a:ext cx="1060956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Gisling – https://commons.wikimedia.org/wiki/File:Lotka_Volterra_equation_Maple_plot.png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CC BY-SA 3.0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.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0" name="Grafik 252" descr=""/>
          <p:cNvPicPr/>
          <p:nvPr/>
        </p:nvPicPr>
        <p:blipFill>
          <a:blip r:embed="rId2"/>
          <a:stretch/>
        </p:blipFill>
        <p:spPr>
          <a:xfrm>
            <a:off x="914400" y="2468880"/>
            <a:ext cx="9505080" cy="3326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335520" y="764640"/>
            <a:ext cx="10738800" cy="48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335520" y="1268640"/>
            <a:ext cx="10738800" cy="502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3" name="Grafik 4_1" descr=""/>
          <p:cNvPicPr/>
          <p:nvPr/>
        </p:nvPicPr>
        <p:blipFill>
          <a:blip r:embed="rId1"/>
          <a:stretch/>
        </p:blipFill>
        <p:spPr>
          <a:xfrm>
            <a:off x="2560320" y="1645920"/>
            <a:ext cx="7009920" cy="4729680"/>
          </a:xfrm>
          <a:prstGeom prst="rect">
            <a:avLst/>
          </a:prstGeom>
          <a:ln w="0">
            <a:noFill/>
          </a:ln>
        </p:spPr>
      </p:pic>
      <p:sp>
        <p:nvSpPr>
          <p:cNvPr id="194" name="CustomShape 3"/>
          <p:cNvSpPr/>
          <p:nvPr/>
        </p:nvSpPr>
        <p:spPr>
          <a:xfrm>
            <a:off x="432720" y="1148040"/>
            <a:ext cx="10339560" cy="48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The Limits to Growth – 1972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335520" y="764640"/>
            <a:ext cx="10737360" cy="48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342360" y="1268640"/>
            <a:ext cx="10627920" cy="502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If the present growth trends in world population, industrialization, pollution, food production, and resource depletion continue unchanged, </a:t>
            </a:r>
            <a:r>
              <a:rPr b="1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limits to growth on this planet will be reached sometime within the next one hundred years.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most probable result will be a rather </a:t>
            </a:r>
            <a:r>
              <a:rPr b="1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sudden and uncontrollable decline in both population and industrial capacity.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”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372600" y="2834640"/>
            <a:ext cx="10597680" cy="191556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8" name="CustomShape 4"/>
          <p:cNvSpPr/>
          <p:nvPr/>
        </p:nvSpPr>
        <p:spPr>
          <a:xfrm>
            <a:off x="263520" y="6492240"/>
            <a:ext cx="1060956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Meadows (1972) – The Limits to Growth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CustomShape 5"/>
          <p:cNvSpPr/>
          <p:nvPr/>
        </p:nvSpPr>
        <p:spPr>
          <a:xfrm>
            <a:off x="432720" y="1148040"/>
            <a:ext cx="10339560" cy="48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The Limits to Growth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</TotalTime>
  <Application>LibreOffice/24.2.6.2$Linux_X86_64 LibreOffice_project/420$Build-2</Application>
  <AppVersion>15.0000</AppVersion>
  <Words>2250</Words>
  <Paragraphs>287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>Benjamin Leiding</cp:lastModifiedBy>
  <dcterms:modified xsi:type="dcterms:W3CDTF">2024-10-30T09:12:22Z</dcterms:modified>
  <cp:revision>4044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5</vt:i4>
  </property>
  <property fmtid="{D5CDD505-2E9C-101B-9397-08002B2CF9AE}" pid="7" name="PresentationFormat">
    <vt:lpwstr>Breitbild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54</vt:i4>
  </property>
</Properties>
</file>