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slideLayouts/slideLayout2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slide" Target="slides/slide5.xml"/><Relationship Id="rId43" Type="http://schemas.openxmlformats.org/officeDocument/2006/relationships/slide" Target="slides/slide6.xml"/><Relationship Id="rId44" Type="http://schemas.openxmlformats.org/officeDocument/2006/relationships/slide" Target="slides/slide7.xml"/><Relationship Id="rId45" Type="http://schemas.openxmlformats.org/officeDocument/2006/relationships/slide" Target="slides/slide8.xml"/><Relationship Id="rId46" Type="http://schemas.openxmlformats.org/officeDocument/2006/relationships/slide" Target="slides/slide9.xml"/><Relationship Id="rId47" Type="http://schemas.openxmlformats.org/officeDocument/2006/relationships/slide" Target="slides/slide10.xml"/><Relationship Id="rId48" Type="http://schemas.openxmlformats.org/officeDocument/2006/relationships/slide" Target="slides/slide11.xml"/><Relationship Id="rId49" Type="http://schemas.openxmlformats.org/officeDocument/2006/relationships/slide" Target="slides/slide12.xml"/><Relationship Id="rId50" Type="http://schemas.openxmlformats.org/officeDocument/2006/relationships/slide" Target="slides/slide13.xml"/><Relationship Id="rId51" Type="http://schemas.openxmlformats.org/officeDocument/2006/relationships/slide" Target="slides/slide14.xml"/><Relationship Id="rId52" Type="http://schemas.openxmlformats.org/officeDocument/2006/relationships/slide" Target="slides/slide15.xml"/><Relationship Id="rId53" Type="http://schemas.openxmlformats.org/officeDocument/2006/relationships/slide" Target="slides/slide16.xml"/><Relationship Id="rId54" Type="http://schemas.openxmlformats.org/officeDocument/2006/relationships/slide" Target="slides/slide17.xml"/><Relationship Id="rId55" Type="http://schemas.openxmlformats.org/officeDocument/2006/relationships/slide" Target="slides/slide18.xml"/><Relationship Id="rId56" Type="http://schemas.openxmlformats.org/officeDocument/2006/relationships/slide" Target="slides/slide19.xml"/><Relationship Id="rId57" Type="http://schemas.openxmlformats.org/officeDocument/2006/relationships/slide" Target="slides/slide20.xml"/><Relationship Id="rId58" Type="http://schemas.openxmlformats.org/officeDocument/2006/relationships/slide" Target="slides/slide21.xml"/><Relationship Id="rId59" Type="http://schemas.openxmlformats.org/officeDocument/2006/relationships/slide" Target="slides/slide22.xml"/><Relationship Id="rId60" Type="http://schemas.openxmlformats.org/officeDocument/2006/relationships/slide" Target="slides/slide23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0E9C748-9DE0-4049-A880-C5EE4AFF1FD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05C1706-9A92-4C12-BB52-95B2C200BD2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3D1C8DF-135D-4AB4-91B9-58D7577D28E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D49E998-0B2B-417C-86F7-6797308C691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023D607-471F-4B14-893A-ADC9BDAAF69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6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C669ECC-D43D-4591-8547-D9801F69B5E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45FD01-12F9-4CDE-9F02-A7A1AD947C7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E47FDBF-D209-4B63-AE74-EBCA6FDED7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3E63A60-428C-47D2-B772-FDDFAD431D7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ED5507E-6CDA-46E2-B13B-338658D505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C38440D-DEE3-4231-B57B-6FB676E264F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53DD557-47D8-4F22-922B-97C2E8DB772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4F8C0BF-AD54-432D-87B2-B09B617CACE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6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D17F783-F5AD-4806-8488-5A83D50403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DC6E294-7D37-4907-9A9F-E7ACCEC45D7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369865C-7FCE-4B49-9BDA-C9B74681EBE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9837844-5B34-4E79-B3DB-9EF8A943C9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CA37B8-5852-4B7B-9090-5DB0259988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2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2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7C89A59-8DD3-4885-8A3A-F1345426314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03EF6A1-431C-45E1-B759-E27D6D1BD6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5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7AA256D-8BBD-4111-A790-4D5567561C9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7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7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F9CD653-C159-4D03-B77D-5EBA21401CC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8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8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8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CDC7B3E-B2B3-4D74-9EF7-C6F44096A3B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E1D468E-CF6B-4F51-86E2-F0011A3B5D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0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6430A61-7A7D-4BFA-A931-BAF33C312C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1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2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FCE7F0F-E863-41D8-A06F-3F09B687EDB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2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3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17AC4FB-9F7C-4FF3-A552-115A88491A5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4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98EBCE9-3320-45AE-8891-BE44F8FD6A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5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5B9349B-7065-40E0-BD19-8B0FC9C86CF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6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25C325B-B1E6-4137-AD8E-A664813D9C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47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47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1579008-D1F1-40B7-8449-BB60BB4A23D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00A5560-E745-4114-8F7B-B810C709A46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D6C56C9-4F1F-41E6-A9E7-C3C5875097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634545F-D848-4651-BDC1-25BE60BFB74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9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ABE6ED0-B26E-4ADE-A343-1EB91877EE5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0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1E8FD81-5895-40CD-BEB0-9D40D2789B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527400" y="1412640"/>
            <a:ext cx="10348200" cy="11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2"/>
          <p:cNvSpPr/>
          <p:nvPr/>
        </p:nvSpPr>
        <p:spPr>
          <a:xfrm>
            <a:off x="527400" y="2852640"/>
            <a:ext cx="10348200" cy="23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 – Bonus: 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Nelly Nicaise Nyeck Mbialeu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42360" y="1268640"/>
            <a:ext cx="1062936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society has collapsed when it displays a rapid, significant loss of an established level of sociopolitical complexity”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72600" y="2834640"/>
            <a:ext cx="10599120" cy="191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Joseph Tainter (1988) – The Collapse of Complex Societies. Cambridge University Press.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5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Collapse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5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ustomShape 16"/>
          <p:cNvSpPr/>
          <p:nvPr/>
        </p:nvSpPr>
        <p:spPr>
          <a:xfrm>
            <a:off x="342360" y="1268640"/>
            <a:ext cx="1062936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among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waste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production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form the basis for 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model of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which production fails to meet maintenance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for existing capital.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Societies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facing such crises after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having depleted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essential resources risk catabolic 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 self-reinforcing cycle of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converting most capital to waste.”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17"/>
          <p:cNvSpPr/>
          <p:nvPr/>
        </p:nvSpPr>
        <p:spPr>
          <a:xfrm>
            <a:off x="372600" y="2834640"/>
            <a:ext cx="10599120" cy="191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CustomShape 18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19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28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29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 (R)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Naturally occurring exploitable factors in the environment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(yet) extracted/incorporated into the society’s flows of energy and material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not yet mined minerals, soil fertility, human resources (not yet working),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factors from whatever source that have been incorporated into the society’s flows of energy and material but are capable of further use.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food, tools, buildings, human capital (labourers), etc.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ustomShape 30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Resources and Capital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ustomShape 34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3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32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Waste (W)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Energy and material that have been incorporated into society but are now exploited to the point that they are incapable of further use.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pollution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Production (P)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the process by which existing capital and resources are combined to create new capital and waste.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3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Waste and Production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35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36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37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38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39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60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ustomShape 61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CustomShape 6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63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56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57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58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59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52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53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ustomShape 54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CustomShape 55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68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69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r(R)  → replenishment rate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→ depletion rate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/ r(R) &gt; 1 → resources become depleted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Liebig’s law of the minimum: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Essential resource with the highest value for d(R)/r(R) may be used as a working value of d(R)/r(R) for resources as a whole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70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Replenishment vs. Depletion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CustomShape 71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64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ustomShape 65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r(R)  → replenishment rate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→ depletion rate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/ r(R) &gt; 1 → resources become depleted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Liebig’s law of the minimum: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Essential resource with the highest value for d(R)/r(R) may be used as a working value of d(R)/r(R) for resources as a whole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ustomShape 66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Replenishment vs. Depletion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CustomShape 67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5520" y="764640"/>
            <a:ext cx="107323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335520" y="1268280"/>
            <a:ext cx="10732320" cy="501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44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ustomShape 45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&lt; M(p) → contraction, but also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crisis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/ r(R) &gt; 1 → contraction, but also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depletion crisis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CustomShape 46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CustomShape 47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72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CustomShape 73"/>
          <p:cNvSpPr/>
          <p:nvPr/>
        </p:nvSpPr>
        <p:spPr>
          <a:xfrm>
            <a:off x="342360" y="1268640"/>
            <a:ext cx="1062936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self-reinforcing process in which C(p) stays below M(p) while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decline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Catabolic cycles may occur in maintenance crises if the gap between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and M(p) is large enough, but tend to be self-limiting in such cases.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depletion crises, by contrast, catabolic cycles can proceed to catabolic 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in which C(p) approaches zero and most of a society’s capital is converted to waste.”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74"/>
          <p:cNvSpPr/>
          <p:nvPr/>
        </p:nvSpPr>
        <p:spPr>
          <a:xfrm>
            <a:off x="372600" y="2834640"/>
            <a:ext cx="10599120" cy="1917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CustomShape 75"/>
          <p:cNvSpPr/>
          <p:nvPr/>
        </p:nvSpPr>
        <p:spPr>
          <a:xfrm>
            <a:off x="263520" y="6492240"/>
            <a:ext cx="106110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76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Catabolic Cycle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40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Task 2 – Lessons Learned? (5 min)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ustomShape 41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48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49"/>
          <p:cNvSpPr/>
          <p:nvPr/>
        </p:nvSpPr>
        <p:spPr>
          <a:xfrm>
            <a:off x="335520" y="1268280"/>
            <a:ext cx="10735560" cy="50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 is gonna safe us” vs. maintenance cost/crisis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use of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Sufficiency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Consume less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complex societies → The earlier we adapt, the better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else?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50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Lessons Learned / Implications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0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11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2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1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14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8680" cy="38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3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6520" cy="33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6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7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 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ustomShape 8"/>
          <p:cNvSpPr/>
          <p:nvPr/>
        </p:nvSpPr>
        <p:spPr>
          <a:xfrm>
            <a:off x="274320" y="6447960"/>
            <a:ext cx="1114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CustomShape 9"/>
          <p:cNvSpPr/>
          <p:nvPr/>
        </p:nvSpPr>
        <p:spPr>
          <a:xfrm>
            <a:off x="1503000" y="5971320"/>
            <a:ext cx="787968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3880" cy="41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20"/>
          <p:cNvSpPr/>
          <p:nvPr/>
        </p:nvSpPr>
        <p:spPr>
          <a:xfrm>
            <a:off x="335520" y="764640"/>
            <a:ext cx="1073556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21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Grafik 2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2440" cy="3312720"/>
          </a:xfrm>
          <a:prstGeom prst="rect">
            <a:avLst/>
          </a:prstGeom>
          <a:ln w="0">
            <a:noFill/>
          </a:ln>
        </p:spPr>
      </p:pic>
      <p:sp>
        <p:nvSpPr>
          <p:cNvPr id="502" name="CustomShape 22"/>
          <p:cNvSpPr/>
          <p:nvPr/>
        </p:nvSpPr>
        <p:spPr>
          <a:xfrm>
            <a:off x="263520" y="6492240"/>
            <a:ext cx="1061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GB" sz="900" spc="-1" strike="noStrike" u="sng">
                <a:solidFill>
                  <a:srgbClr val="0000ee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23"/>
          <p:cNvSpPr/>
          <p:nvPr/>
        </p:nvSpPr>
        <p:spPr>
          <a:xfrm>
            <a:off x="263520" y="5486400"/>
            <a:ext cx="10599120" cy="100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TextShape 2"/>
          <p:cNvSpPr/>
          <p:nvPr/>
        </p:nvSpPr>
        <p:spPr>
          <a:xfrm>
            <a:off x="457200" y="5669280"/>
            <a:ext cx="1033056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24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Task 1 – what is Collapse gonna Look Like?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(10min)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25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26"/>
          <p:cNvSpPr/>
          <p:nvPr/>
        </p:nvSpPr>
        <p:spPr>
          <a:xfrm>
            <a:off x="335520" y="4406760"/>
            <a:ext cx="1073088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Catabolic Collapse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27"/>
          <p:cNvSpPr/>
          <p:nvPr/>
        </p:nvSpPr>
        <p:spPr>
          <a:xfrm>
            <a:off x="335520" y="2906640"/>
            <a:ext cx="1073088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Application>LibreOffice/24.2.6.2$Linux_X86_64 LibreOffice_project/420$Build-2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2024-10-30T09:10:53Z</cp:lastPrinted>
  <dcterms:modified xsi:type="dcterms:W3CDTF">2024-10-30T09:11:00Z</dcterms:modified>
  <cp:revision>4096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