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48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7.xml" ContentType="application/vnd.openxmlformats-officedocument.theme+xml"/>
  <Override PartName="/ppt/theme/theme10.xml" ContentType="application/vnd.openxmlformats-officedocument.theme+xml"/>
  <Override PartName="/ppt/theme/theme36.xml" ContentType="application/vnd.openxmlformats-officedocument.theme+xml"/>
  <Override PartName="/ppt/theme/theme9.xml" ContentType="application/vnd.openxmlformats-officedocument.theme+xml"/>
  <Override PartName="/ppt/theme/theme46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slideLayout2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</p:sldMasterIdLst>
  <p:sldIdLst>
    <p:sldId id="256" r:id="rId50"/>
    <p:sldId id="257" r:id="rId51"/>
    <p:sldId id="258" r:id="rId52"/>
    <p:sldId id="259" r:id="rId53"/>
    <p:sldId id="260" r:id="rId54"/>
    <p:sldId id="261" r:id="rId55"/>
    <p:sldId id="262" r:id="rId56"/>
    <p:sldId id="263" r:id="rId57"/>
    <p:sldId id="264" r:id="rId58"/>
    <p:sldId id="265" r:id="rId59"/>
    <p:sldId id="266" r:id="rId60"/>
    <p:sldId id="267" r:id="rId61"/>
    <p:sldId id="268" r:id="rId62"/>
    <p:sldId id="269" r:id="rId63"/>
    <p:sldId id="270" r:id="rId64"/>
    <p:sldId id="271" r:id="rId65"/>
    <p:sldId id="272" r:id="rId66"/>
    <p:sldId id="273" r:id="rId67"/>
    <p:sldId id="274" r:id="rId68"/>
    <p:sldId id="275" r:id="rId69"/>
    <p:sldId id="276" r:id="rId70"/>
    <p:sldId id="277" r:id="rId71"/>
    <p:sldId id="278" r:id="rId72"/>
    <p:sldId id="279" r:id="rId73"/>
    <p:sldId id="280" r:id="rId7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" Target="slides/slide1.xml"/><Relationship Id="rId51" Type="http://schemas.openxmlformats.org/officeDocument/2006/relationships/slide" Target="slides/slide2.xml"/><Relationship Id="rId52" Type="http://schemas.openxmlformats.org/officeDocument/2006/relationships/slide" Target="slides/slide3.xml"/><Relationship Id="rId53" Type="http://schemas.openxmlformats.org/officeDocument/2006/relationships/slide" Target="slides/slide4.xml"/><Relationship Id="rId54" Type="http://schemas.openxmlformats.org/officeDocument/2006/relationships/slide" Target="slides/slide5.xml"/><Relationship Id="rId55" Type="http://schemas.openxmlformats.org/officeDocument/2006/relationships/slide" Target="slides/slide6.xml"/><Relationship Id="rId56" Type="http://schemas.openxmlformats.org/officeDocument/2006/relationships/slide" Target="slides/slide7.xml"/><Relationship Id="rId57" Type="http://schemas.openxmlformats.org/officeDocument/2006/relationships/slide" Target="slides/slide8.xml"/><Relationship Id="rId58" Type="http://schemas.openxmlformats.org/officeDocument/2006/relationships/slide" Target="slides/slide9.xml"/><Relationship Id="rId59" Type="http://schemas.openxmlformats.org/officeDocument/2006/relationships/slide" Target="slides/slide10.xml"/><Relationship Id="rId60" Type="http://schemas.openxmlformats.org/officeDocument/2006/relationships/slide" Target="slides/slide11.xml"/><Relationship Id="rId61" Type="http://schemas.openxmlformats.org/officeDocument/2006/relationships/slide" Target="slides/slide12.xml"/><Relationship Id="rId62" Type="http://schemas.openxmlformats.org/officeDocument/2006/relationships/slide" Target="slides/slide13.xml"/><Relationship Id="rId63" Type="http://schemas.openxmlformats.org/officeDocument/2006/relationships/slide" Target="slides/slide14.xml"/><Relationship Id="rId64" Type="http://schemas.openxmlformats.org/officeDocument/2006/relationships/slide" Target="slides/slide15.xml"/><Relationship Id="rId65" Type="http://schemas.openxmlformats.org/officeDocument/2006/relationships/slide" Target="slides/slide16.xml"/><Relationship Id="rId66" Type="http://schemas.openxmlformats.org/officeDocument/2006/relationships/slide" Target="slides/slide17.xml"/><Relationship Id="rId67" Type="http://schemas.openxmlformats.org/officeDocument/2006/relationships/slide" Target="slides/slide18.xml"/><Relationship Id="rId68" Type="http://schemas.openxmlformats.org/officeDocument/2006/relationships/slide" Target="slides/slide19.xml"/><Relationship Id="rId69" Type="http://schemas.openxmlformats.org/officeDocument/2006/relationships/slide" Target="slides/slide20.xml"/><Relationship Id="rId70" Type="http://schemas.openxmlformats.org/officeDocument/2006/relationships/slide" Target="slides/slide21.xml"/><Relationship Id="rId71" Type="http://schemas.openxmlformats.org/officeDocument/2006/relationships/slide" Target="slides/slide22.xml"/><Relationship Id="rId72" Type="http://schemas.openxmlformats.org/officeDocument/2006/relationships/slide" Target="slides/slide23.xml"/><Relationship Id="rId73" Type="http://schemas.openxmlformats.org/officeDocument/2006/relationships/slide" Target="slides/slide24.xml"/><Relationship Id="rId74" Type="http://schemas.openxmlformats.org/officeDocument/2006/relationships/slide" Target="slides/slide25.xml"/><Relationship Id="rId7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B159EE2-DC25-408D-A25C-5C00C716402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018DBAC-B528-44D9-BF54-451264A6E97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13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EAAF5F3-2147-4B60-BC10-C20ABACDB39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14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B2D40C4-FD91-4070-93B0-144FA154E48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15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02D66C7-BF31-4FDB-9122-9C2004AE781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6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16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165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A799986-DC36-40F5-931D-56E18E7D0F0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12F235D-EB44-492C-8FF4-D37E4B35926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1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181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2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F9CA61F-34F3-4E67-A170-E579855F08C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056642F-F1A6-4455-96F8-B41486DDCBF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1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197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8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FFD053C-40D7-4193-87FC-4871DF8F48F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9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A0CC2A0-815D-487B-902A-BA08D6E5F91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21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213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4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A8F076A-B76C-45E3-8200-D6B126DB431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CC5D3EF-6218-41CA-9F48-D1998A58510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2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22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227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8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49C7934-B36D-4A51-8144-2D06DB7661D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9310C3D-FB50-4C58-BCC5-FA4A635EEDD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24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245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6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73CB9DA-49E9-425A-A9AD-35C0A7A4B5D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B720501-4364-449C-964E-BE1B842ABEB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25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260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1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B57A92C-828E-48EA-829F-95EEC35CC2A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2807814-F061-4A3C-8EB6-B1964C57B82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5C1A000-D7CF-4E07-8BA6-4D167F1B1E8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26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270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1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E940E1F-3165-4DDD-AC80-2B46CF7879B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191C3CF-311E-4591-A9FF-BF63E24FAD7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2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38BE72B-C643-4115-8751-3EEF216ACE2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9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6BA131C-C1FA-45B4-80F4-52A5ACE31C2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29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293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2772B2D-20FC-4CDF-98DD-630492D1834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4C35E3D-038C-4CFC-9EA7-653A861DC67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30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307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8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0662D42-502C-4283-99D9-FB268187831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3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9ED063E-90B8-48F5-A482-025D4040C8D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1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31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317" name="CustomShape 4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8" name="CustomShape 5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D43997C-0CD5-4C7C-9ED4-6CFD9247815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D9FF929-E33E-4C55-B6E8-41EAEB7E9C5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3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37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5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F00D009-5116-4503-874C-162D43EF815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3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389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0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1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4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44EAEF8-300F-4FFB-8661-47D5AE663C9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0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40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405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7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4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7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2C9D9F7-408B-4AB9-95EA-0DC0A7AB242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4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421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2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3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BB01928-DE02-4758-BC90-96F3521A941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5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3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AD30DC6-4F64-46DE-AF80-911BF43D822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3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43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437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9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4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7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4353436-EE66-40CF-9045-EF9616E6757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4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451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2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3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4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5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CF53A76-6A32-46F0-8BFC-02CFC418BDF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6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46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469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0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1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4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0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CB89EF8-D8E5-4B31-93A7-C1E3E91F944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82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483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484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6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4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0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911E469-BC4D-4A2E-A1CF-620A537311E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2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493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494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95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6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4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1C30003-A06B-4F47-BC16-4EE86367290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0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50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505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6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07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4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13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876FDE7-AFCC-423A-9835-12AB2755164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51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517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8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19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4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1202FF1-6A2B-45A4-A847-C5D75E3E0BC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2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53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531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2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3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4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7" name="CustomShape 2"/>
          <p:cNvSpPr/>
          <p:nvPr/>
        </p:nvSpPr>
        <p:spPr>
          <a:xfrm>
            <a:off x="11438640" y="6453360"/>
            <a:ext cx="738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C9F2CA2-5C89-416E-98C2-40DE67744AB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ustomShape 3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3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1920" cy="541800"/>
          </a:xfrm>
          <a:prstGeom prst="rect">
            <a:avLst/>
          </a:prstGeom>
          <a:ln w="0">
            <a:noFill/>
          </a:ln>
        </p:spPr>
      </p:pic>
      <p:pic>
        <p:nvPicPr>
          <p:cNvPr id="54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7760" cy="493920"/>
          </a:xfrm>
          <a:prstGeom prst="rect">
            <a:avLst/>
          </a:prstGeom>
          <a:ln w="0">
            <a:noFill/>
          </a:ln>
        </p:spPr>
      </p:pic>
      <p:sp>
        <p:nvSpPr>
          <p:cNvPr id="541" name="CustomShape 4"/>
          <p:cNvSpPr/>
          <p:nvPr/>
        </p:nvSpPr>
        <p:spPr>
          <a:xfrm>
            <a:off x="912240" y="1268280"/>
            <a:ext cx="9187920" cy="34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2" name="CustomShape 5"/>
          <p:cNvSpPr/>
          <p:nvPr/>
        </p:nvSpPr>
        <p:spPr>
          <a:xfrm>
            <a:off x="11444760" y="0"/>
            <a:ext cx="721080" cy="68299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43" name="CustomShape 6"/>
          <p:cNvSpPr/>
          <p:nvPr/>
        </p:nvSpPr>
        <p:spPr>
          <a:xfrm>
            <a:off x="0" y="6642720"/>
            <a:ext cx="121640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2E60619-71E2-41C8-9711-DD9A022B96E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6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B26D1C8-39DE-4D48-B1CD-68AAC81CE49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8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A0F05C0-F6B1-4AB2-9714-9153E817E9B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9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8C892CA-1563-424D-BF4B-C420D3C1588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10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438640" y="6453360"/>
            <a:ext cx="74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7F0B767-F080-4B37-8413-BEB12556AFB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16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4080" cy="543960"/>
          </a:xfrm>
          <a:prstGeom prst="rect">
            <a:avLst/>
          </a:prstGeom>
          <a:ln w="0">
            <a:noFill/>
          </a:ln>
        </p:spPr>
      </p:pic>
      <p:pic>
        <p:nvPicPr>
          <p:cNvPr id="1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79920" cy="49608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912240" y="1268280"/>
            <a:ext cx="9190080" cy="34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11444760" y="0"/>
            <a:ext cx="723240" cy="6832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0" y="6642720"/>
            <a:ext cx="12166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921344920302354?via%3Dihub" TargetMode="External"/><Relationship Id="rId2" Type="http://schemas.openxmlformats.org/officeDocument/2006/relationships/slideLayout" Target="../slideLayouts/slideLayout1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/4.0/" TargetMode="External"/><Relationship Id="rId2" Type="http://schemas.openxmlformats.org/officeDocument/2006/relationships/hyperlink" Target="https://www.sciencedirect.com/science/article/pii/S0921344920302354?via%3Dihub" TargetMode="External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921344920302354?via%3Dihub" TargetMode="External"/><Relationship Id="rId2" Type="http://schemas.openxmlformats.org/officeDocument/2006/relationships/slideLayout" Target="../slideLayouts/slideLayout1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921344920302354?via%3Dihub" TargetMode="External"/><Relationship Id="rId2" Type="http://schemas.openxmlformats.org/officeDocument/2006/relationships/slideLayout" Target="../slideLayouts/slideLayout1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921344920302354?via%3Dihub" TargetMode="External"/><Relationship Id="rId2" Type="http://schemas.openxmlformats.org/officeDocument/2006/relationships/slideLayout" Target="../slideLayouts/slideLayout1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921344920302354?via%3Dihub" TargetMode="Externa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9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The-Limits-to-Growth/Exercises" TargetMode="External"/><Relationship Id="rId2" Type="http://schemas.openxmlformats.org/officeDocument/2006/relationships/slideLayout" Target="../slideLayouts/slideLayout4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hyperlink" Target="https://www.atlasofplaces.com/essays/on-the-phenomenon-of-bullshit-jobs/" TargetMode="External"/><Relationship Id="rId3" Type="http://schemas.openxmlformats.org/officeDocument/2006/relationships/slideLayout" Target="../slideLayouts/slideLayout19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ublication/334520611_Kreislaufwirtschaft_-_Ein_Ausweg_aus_der_sozial-okologischen_Krise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ublication/334520611_Kreislaufwirtschaft_-_Ein_Ausweg_aus_der_sozial-okologischen_Krise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media.ccc.de/v/bub2018-207-circular_society/related" TargetMode="External"/><Relationship Id="rId2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CustomShape 1"/>
          <p:cNvSpPr/>
          <p:nvPr/>
        </p:nvSpPr>
        <p:spPr>
          <a:xfrm>
            <a:off x="527400" y="1412640"/>
            <a:ext cx="10343160" cy="112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CustomShape 2"/>
          <p:cNvSpPr/>
          <p:nvPr/>
        </p:nvSpPr>
        <p:spPr>
          <a:xfrm>
            <a:off x="527400" y="2852640"/>
            <a:ext cx="10343160" cy="235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9: Circular Societies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Nelly Nicaise Nyeck Mbialeu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CustomShape 2"/>
          <p:cNvSpPr/>
          <p:nvPr/>
        </p:nvSpPr>
        <p:spPr>
          <a:xfrm>
            <a:off x="335520" y="1268280"/>
            <a:ext cx="10730160" cy="50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 → 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of the CS: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just “CE + social”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Socio-political transformation and reorganization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intransparent and inequity-based value chains of the LE with democratic, transparent and cooperatively organized value chains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Also → preserve the environment/ressources for present and future generations and enable social participation and quality of life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All-encompassing  change necessary if the CE is to be the subject of a socio-ecological transformation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Democratisation of value creation processes and strategies for the activation and emancipation of different stakeholder groups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CustomShape 3"/>
          <p:cNvSpPr/>
          <p:nvPr/>
        </p:nvSpPr>
        <p:spPr>
          <a:xfrm>
            <a:off x="432720" y="1148040"/>
            <a:ext cx="103356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CustomShape 4"/>
          <p:cNvSpPr/>
          <p:nvPr/>
        </p:nvSpPr>
        <p:spPr>
          <a:xfrm>
            <a:off x="263520" y="6411600"/>
            <a:ext cx="978840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CustomShape 2"/>
          <p:cNvSpPr/>
          <p:nvPr/>
        </p:nvSpPr>
        <p:spPr>
          <a:xfrm>
            <a:off x="335520" y="1268280"/>
            <a:ext cx="10730160" cy="50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 → 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of the CS: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just “CE + social”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Socio-political transformation and reorganization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intransparent and inequity-based value chains of the LE with democratic, transparent and cooperatively organized value chains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→ preserve the environment/resources for present and future generations and enable social participation and quality of life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All-encompassing  change necessary if the CE is to be the subject of a socio-ecological transformation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Democratisation of value creation processes and strategies for the activation and emancipation of different stakeholder groups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CustomShape 3"/>
          <p:cNvSpPr/>
          <p:nvPr/>
        </p:nvSpPr>
        <p:spPr>
          <a:xfrm>
            <a:off x="432720" y="1148040"/>
            <a:ext cx="103356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CustomShape 4"/>
          <p:cNvSpPr/>
          <p:nvPr/>
        </p:nvSpPr>
        <p:spPr>
          <a:xfrm>
            <a:off x="263520" y="6411600"/>
            <a:ext cx="978840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4" name="CustomShape 2"/>
          <p:cNvSpPr/>
          <p:nvPr/>
        </p:nvSpPr>
        <p:spPr>
          <a:xfrm>
            <a:off x="335520" y="1268280"/>
            <a:ext cx="10730160" cy="50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 → 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of the CS: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just “CE + social”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Socio-political transformation and reorganization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intransparent and inequity-based value chains of the LE with democratic, transparent and cooperatively organized value chains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→ preserve the environment/resources for present and future generations and enable social participation and quality of life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All-encompassing  change necessary if the CE is to be the subject of a socio-ecological transformation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Democratization of value creation processes and strategies for the activation and emancipation of different stakeholder groups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CustomShape 3"/>
          <p:cNvSpPr/>
          <p:nvPr/>
        </p:nvSpPr>
        <p:spPr>
          <a:xfrm>
            <a:off x="432720" y="1148040"/>
            <a:ext cx="103356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6" name="CustomShape 4"/>
          <p:cNvSpPr/>
          <p:nvPr/>
        </p:nvSpPr>
        <p:spPr>
          <a:xfrm>
            <a:off x="263520" y="6411600"/>
            <a:ext cx="978840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335520" y="764640"/>
            <a:ext cx="1073196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CustomShape 2"/>
          <p:cNvSpPr/>
          <p:nvPr/>
        </p:nvSpPr>
        <p:spPr>
          <a:xfrm>
            <a:off x="335520" y="1268280"/>
            <a:ext cx="10731960" cy="50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„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circular society defines discourses with a vision of circularity where not only resources are circulated in sustainable loops, but also wealth, knowledge, technology and power 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circulated and redistributed throughout society”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CustomShape 4"/>
          <p:cNvSpPr/>
          <p:nvPr/>
        </p:nvSpPr>
        <p:spPr>
          <a:xfrm>
            <a:off x="368640" y="2019600"/>
            <a:ext cx="10780920" cy="1357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1" name="CustomShape 5"/>
          <p:cNvSpPr/>
          <p:nvPr/>
        </p:nvSpPr>
        <p:spPr>
          <a:xfrm>
            <a:off x="263520" y="6492240"/>
            <a:ext cx="10786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CustomShape 1"/>
          <p:cNvSpPr/>
          <p:nvPr/>
        </p:nvSpPr>
        <p:spPr>
          <a:xfrm>
            <a:off x="335520" y="764640"/>
            <a:ext cx="1073196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CustomShape 2"/>
          <p:cNvSpPr/>
          <p:nvPr/>
        </p:nvSpPr>
        <p:spPr>
          <a:xfrm>
            <a:off x="335520" y="1268280"/>
            <a:ext cx="10731960" cy="50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„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circular society defines discourses with a vision of circularity where not only resources are circulated in sustainable loops, but also wealth, knowledge, technology and power is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circulated and redistributed throughout society”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CustomShape 4"/>
          <p:cNvSpPr/>
          <p:nvPr/>
        </p:nvSpPr>
        <p:spPr>
          <a:xfrm>
            <a:off x="368640" y="2019600"/>
            <a:ext cx="10780920" cy="13575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6" name="CustomShape 5"/>
          <p:cNvSpPr/>
          <p:nvPr/>
        </p:nvSpPr>
        <p:spPr>
          <a:xfrm>
            <a:off x="263520" y="6420240"/>
            <a:ext cx="10786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Image licensed under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CC BY-SA 4.0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, sourced from 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2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7" name="Grafik 283" descr=""/>
          <p:cNvPicPr/>
          <p:nvPr/>
        </p:nvPicPr>
        <p:blipFill>
          <a:blip r:embed="rId3"/>
          <a:stretch/>
        </p:blipFill>
        <p:spPr>
          <a:xfrm>
            <a:off x="2570040" y="3462840"/>
            <a:ext cx="5889240" cy="294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335520" y="764640"/>
            <a:ext cx="1073196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335520" y="1268280"/>
            <a:ext cx="10731960" cy="501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 = market-based solutions and economic considerations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CS = Circularity as a holistic social transformation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vs. 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CustomShape 4"/>
          <p:cNvSpPr/>
          <p:nvPr/>
        </p:nvSpPr>
        <p:spPr>
          <a:xfrm>
            <a:off x="263520" y="6420240"/>
            <a:ext cx="10786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CustomShape 1"/>
          <p:cNvSpPr/>
          <p:nvPr/>
        </p:nvSpPr>
        <p:spPr>
          <a:xfrm>
            <a:off x="335520" y="764640"/>
            <a:ext cx="1073196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vs. 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04" name="Table 3"/>
          <p:cNvGraphicFramePr/>
          <p:nvPr/>
        </p:nvGraphicFramePr>
        <p:xfrm>
          <a:off x="378000" y="1690560"/>
          <a:ext cx="11051640" cy="4436280"/>
        </p:xfrm>
        <a:graphic>
          <a:graphicData uri="http://schemas.openxmlformats.org/drawingml/2006/table">
            <a:tbl>
              <a:tblPr/>
              <a:tblGrid>
                <a:gridCol w="971280"/>
                <a:gridCol w="1000080"/>
                <a:gridCol w="888840"/>
                <a:gridCol w="1397160"/>
                <a:gridCol w="1793880"/>
                <a:gridCol w="1174680"/>
                <a:gridCol w="1508040"/>
                <a:gridCol w="2318040"/>
              </a:tblGrid>
              <a:tr h="824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05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Circularity vision</a:t>
                      </a:r>
                      <a:endParaRPr b="0" lang="en-GB" sz="105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Temporal scale</a:t>
                      </a:r>
                      <a:endParaRPr b="0" lang="en-GB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Spatial scale</a:t>
                      </a:r>
                      <a:endParaRPr b="0" lang="en-GB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Sustainability factors included</a:t>
                      </a:r>
                      <a:endParaRPr b="0" lang="en-GB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 on the resource nexus</a:t>
                      </a:r>
                      <a:endParaRPr b="0" lang="en-GB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Views on capitalism and decoupling</a:t>
                      </a:r>
                      <a:endParaRPr b="0" lang="en-GB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 goal/objective</a:t>
                      </a:r>
                      <a:endParaRPr b="0" lang="en-GB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Narrative</a:t>
                      </a:r>
                      <a:endParaRPr b="0" lang="en-GB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</a:tr>
              <a:tr h="1735920">
                <a:tc rowSpan="2"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Circular Society</a:t>
                      </a:r>
                      <a:endParaRPr b="0" lang="en-GB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Very long term: multiple generations (beyond 50 years)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Macro-scale: planet Earth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People, Planet, Prosperity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Changing consumption and production patterns to keep energy, biodiversity and aterial resources within safe planetary limits.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Sceptical regarding the possiblity of decoupling and the sustainability of capitalism.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Maintaining socio-ecological health and wellbield for present and future generations of human and non-human life.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earth is borrowed from future generations of living beingd, humans must preserve, respect, restore and share it in a fair maner, even if that entails changing lifestyles and consumption patterns.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</a:tr>
              <a:tr h="155376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Long term: 1 to 2 generations (20-50 years)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Macro-scale: planet Earth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People, Planet, Prosperity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Balancing trade-offs and synergies to keep energy, biodiversity and material resources within safe planetary limits.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Believe in the possibility of decoupling and the sustainability of capitalism.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Preserving social well-being and the biophysical health of the Earch system in line with the SDGs.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Humans must ensure justice, fairness and participation in the sustainable stewardship of the Earth, even if that entails redistributing and changing consumption patterns.</a:t>
                      </a:r>
                      <a:endParaRPr b="0" lang="en-GB" sz="13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</a:tr>
            </a:tbl>
          </a:graphicData>
        </a:graphic>
      </p:graphicFrame>
      <p:sp>
        <p:nvSpPr>
          <p:cNvPr id="605" name="CustomShape 4"/>
          <p:cNvSpPr/>
          <p:nvPr/>
        </p:nvSpPr>
        <p:spPr>
          <a:xfrm>
            <a:off x="263520" y="6384240"/>
            <a:ext cx="10786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Table adapted from 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CustomShape 175"/>
          <p:cNvSpPr/>
          <p:nvPr/>
        </p:nvSpPr>
        <p:spPr>
          <a:xfrm>
            <a:off x="10228680" y="750240"/>
            <a:ext cx="509400" cy="489240"/>
          </a:xfrm>
          <a:prstGeom prst="star5">
            <a:avLst>
              <a:gd name="adj" fmla="val 20243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CustomShape 1"/>
          <p:cNvSpPr/>
          <p:nvPr/>
        </p:nvSpPr>
        <p:spPr>
          <a:xfrm>
            <a:off x="335520" y="764640"/>
            <a:ext cx="1073196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vs. 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CustomShape 3"/>
          <p:cNvSpPr/>
          <p:nvPr/>
        </p:nvSpPr>
        <p:spPr>
          <a:xfrm>
            <a:off x="263520" y="6384240"/>
            <a:ext cx="10786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Table adapted from 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10" name="Table 4"/>
          <p:cNvGraphicFramePr/>
          <p:nvPr/>
        </p:nvGraphicFramePr>
        <p:xfrm>
          <a:off x="378000" y="1690560"/>
          <a:ext cx="11051640" cy="4225680"/>
        </p:xfrm>
        <a:graphic>
          <a:graphicData uri="http://schemas.openxmlformats.org/drawingml/2006/table">
            <a:tbl>
              <a:tblPr/>
              <a:tblGrid>
                <a:gridCol w="923760"/>
                <a:gridCol w="986400"/>
                <a:gridCol w="824040"/>
                <a:gridCol w="1348560"/>
                <a:gridCol w="1492200"/>
                <a:gridCol w="1555920"/>
                <a:gridCol w="1460520"/>
                <a:gridCol w="2460600"/>
              </a:tblGrid>
              <a:tr h="594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Circularity vision</a:t>
                      </a:r>
                      <a:endParaRPr b="0" lang="en-GB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Temporal scale</a:t>
                      </a:r>
                      <a:endParaRPr b="0" lang="en-GB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Spatial scale</a:t>
                      </a:r>
                      <a:endParaRPr b="0" lang="en-GB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Sustainability factors included</a:t>
                      </a:r>
                      <a:endParaRPr b="0" lang="en-GB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 on the resource nexus</a:t>
                      </a:r>
                      <a:endParaRPr b="0" lang="en-GB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Views on capitalism and decoupling</a:t>
                      </a:r>
                      <a:endParaRPr b="0" lang="en-GB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 goal/objective</a:t>
                      </a:r>
                      <a:endParaRPr b="0" lang="en-GB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Narrative</a:t>
                      </a:r>
                      <a:endParaRPr b="0" lang="en-GB" sz="11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</a:tr>
              <a:tr h="1263600">
                <a:tc rowSpan="3"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0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Circular Economy</a:t>
                      </a:r>
                      <a:endParaRPr b="0" lang="en-GB" sz="10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008c4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Long term: one generation (19-25 years)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Macro-scale: planet Earth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Planet, Prosperity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Balancing trade-offs and synergies to keep energy, biodiversity and material resources within safe planetary limits.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Believe in the possibility of decoupling and the sustainability of capitalism.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Maintaining the biophysical health of the Earth system.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Reducing humanity’s overall ecological footprint and balancing resource limits and constraints is key to ensure the stability  of the biosphere and long-term economic prosperity.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</a:tr>
              <a:tr h="12636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Mid-term: 1 to 2 government planning cycles (5-10 years)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Meso-scale (country, region, industrial park, city)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Planet, Prosperity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Optimizing and securing material, natural and energy resources, especially for critical raw materials.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Believe in the possibility of decoupling and the sustainability of capitalism.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Securing and preserving critical resources and materials.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Strategically maximising sco-efficiency and balancing resource use is necessary to maintain resource security and ensure geopolitical stability.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</a:tr>
              <a:tr h="1096200"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Short-term: single product life-cycle(1 to 2 years)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12240">
                      <a:solidFill>
                        <a:srgbClr val="000000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Micro-scale (single product, service, or firm)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Planet, Prosperity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Optimizing material and energy resource flows in product design.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Believe in the possibility of decoupling and the sustainability of capitalism.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Capturing oppostunities to lower both environmental impacts and economic costs.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Ensuring optimium resource efficiency through eco-innovation leads to win-win solutions that reduce ecological harm and increase economic value.</a:t>
                      </a:r>
                      <a:endParaRPr b="0" lang="en-GB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9e9e9e"/>
                    </a:solidFill>
                  </a:tcPr>
                </a:tc>
              </a:tr>
            </a:tbl>
          </a:graphicData>
        </a:graphic>
      </p:graphicFrame>
      <p:sp>
        <p:nvSpPr>
          <p:cNvPr id="611" name="CustomShape 24"/>
          <p:cNvSpPr/>
          <p:nvPr/>
        </p:nvSpPr>
        <p:spPr>
          <a:xfrm>
            <a:off x="10228680" y="750240"/>
            <a:ext cx="509400" cy="489240"/>
          </a:xfrm>
          <a:prstGeom prst="star5">
            <a:avLst>
              <a:gd name="adj" fmla="val 20243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CustomShape 1"/>
          <p:cNvSpPr/>
          <p:nvPr/>
        </p:nvSpPr>
        <p:spPr>
          <a:xfrm>
            <a:off x="335520" y="764640"/>
            <a:ext cx="10731960" cy="4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CustomShape 2"/>
          <p:cNvSpPr/>
          <p:nvPr/>
        </p:nvSpPr>
        <p:spPr>
          <a:xfrm>
            <a:off x="432720" y="1148040"/>
            <a:ext cx="1034100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vs. CS – Typology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CustomShape 3"/>
          <p:cNvSpPr/>
          <p:nvPr/>
        </p:nvSpPr>
        <p:spPr>
          <a:xfrm>
            <a:off x="263520" y="6492240"/>
            <a:ext cx="10786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Image recreated from: M. C. Friant, R. Salomone, W. J. V. Vermeulen (2020) – A Typology of Circular Economy Discourses: Navigating the Diverse Visions of a Contested Paradigm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DejaVu Sans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5" name="Grafik 301" descr=""/>
          <p:cNvPicPr/>
          <p:nvPr/>
        </p:nvPicPr>
        <p:blipFill>
          <a:blip r:embed="rId2"/>
          <a:stretch/>
        </p:blipFill>
        <p:spPr>
          <a:xfrm>
            <a:off x="561240" y="1361160"/>
            <a:ext cx="9900360" cy="5046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CustomShape 1"/>
          <p:cNvSpPr/>
          <p:nvPr/>
        </p:nvSpPr>
        <p:spPr>
          <a:xfrm>
            <a:off x="335520" y="4406760"/>
            <a:ext cx="10725480" cy="13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Conclusion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CustomShape 2"/>
          <p:cNvSpPr/>
          <p:nvPr/>
        </p:nvSpPr>
        <p:spPr>
          <a:xfrm>
            <a:off x="335520" y="2906640"/>
            <a:ext cx="10725480" cy="14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CustomShape 1"/>
          <p:cNvSpPr/>
          <p:nvPr/>
        </p:nvSpPr>
        <p:spPr>
          <a:xfrm>
            <a:off x="335520" y="764640"/>
            <a:ext cx="10727280" cy="4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7" name="CustomShape 2"/>
          <p:cNvSpPr/>
          <p:nvPr/>
        </p:nvSpPr>
        <p:spPr>
          <a:xfrm>
            <a:off x="335520" y="1268280"/>
            <a:ext cx="10727280" cy="50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6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67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CustomShape 1"/>
          <p:cNvSpPr/>
          <p:nvPr/>
        </p:nvSpPr>
        <p:spPr>
          <a:xfrm>
            <a:off x="335520" y="764640"/>
            <a:ext cx="107258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CustomShape 2"/>
          <p:cNvSpPr/>
          <p:nvPr/>
        </p:nvSpPr>
        <p:spPr>
          <a:xfrm>
            <a:off x="335520" y="1268640"/>
            <a:ext cx="10725840" cy="50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Circular Economy (CE):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natural resources and minimize the discharge of substances that are harmful to health and nature → Increase/maximize utilization of resources, e.g.,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Ecological modernization of the economy to increase resource efficiency, e.g., by technical innovation and digital solutions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Circular Society (CS):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Not just “CE + social” instead socio-political transformation and reorganization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Replace intransparent and inequity-based value chains of the LE with democratic, transparent and cooperatively organized value chains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Democratization of value creation processes and strategies for the activation and emancipation of different stakeholder groups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ustomShape 1"/>
          <p:cNvSpPr/>
          <p:nvPr/>
        </p:nvSpPr>
        <p:spPr>
          <a:xfrm>
            <a:off x="335520" y="764640"/>
            <a:ext cx="107258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CustomShape 2"/>
          <p:cNvSpPr/>
          <p:nvPr/>
        </p:nvSpPr>
        <p:spPr>
          <a:xfrm>
            <a:off x="335520" y="1268640"/>
            <a:ext cx="10725840" cy="50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Circular Economy (CE):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natural resources and minimize the discharge of substances that are harmful to health and nature → Increase/maximize utilization of resources, e.g.,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Ecological modernization of the economy to increase resource efficiency, e.g., by technical innovation and digital solutions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Circular Society (CS):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just “CE + social” instead socio-political transformation and reorganization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intransparent and inequity-based value chains of the LE with democratic, transparent and cooperatively organized value chains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Democratization of value creation processes and strategies for the activation and emancipation of different stakeholder groups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CustomShape 1"/>
          <p:cNvSpPr/>
          <p:nvPr/>
        </p:nvSpPr>
        <p:spPr>
          <a:xfrm>
            <a:off x="335520" y="4406760"/>
            <a:ext cx="10725480" cy="13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E08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CustomShape 2"/>
          <p:cNvSpPr/>
          <p:nvPr/>
        </p:nvSpPr>
        <p:spPr>
          <a:xfrm>
            <a:off x="335520" y="2906640"/>
            <a:ext cx="10725480" cy="14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CustomShape 1"/>
          <p:cNvSpPr/>
          <p:nvPr/>
        </p:nvSpPr>
        <p:spPr>
          <a:xfrm>
            <a:off x="335520" y="764640"/>
            <a:ext cx="10725840" cy="4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E08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CustomShape 2"/>
          <p:cNvSpPr/>
          <p:nvPr/>
        </p:nvSpPr>
        <p:spPr>
          <a:xfrm>
            <a:off x="335520" y="1268280"/>
            <a:ext cx="10725840" cy="50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Task: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 the lecture, we presented a typology of the circular economy vs. circular society discourse (CE vs. CS – Typology). Which of the four categories (</a:t>
            </a:r>
            <a:r>
              <a:rPr b="0" i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Reformist Circular Society, Transformational Circular Society, Techcentric Circular Economy, Fortress Circular Economy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do you prefer and/or deem to be more likely and why?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Explain your choice.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Submit your submission according to the instructions in the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exercise sheet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CustomShape 3"/>
          <p:cNvSpPr/>
          <p:nvPr/>
        </p:nvSpPr>
        <p:spPr>
          <a:xfrm>
            <a:off x="432720" y="1148040"/>
            <a:ext cx="10334880" cy="47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Circular Economy vs. Circular Society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CustomShape 1"/>
          <p:cNvSpPr/>
          <p:nvPr/>
        </p:nvSpPr>
        <p:spPr>
          <a:xfrm>
            <a:off x="335520" y="764640"/>
            <a:ext cx="10730880" cy="48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CustomShape 2"/>
          <p:cNvSpPr/>
          <p:nvPr/>
        </p:nvSpPr>
        <p:spPr>
          <a:xfrm>
            <a:off x="335520" y="1268640"/>
            <a:ext cx="10730880" cy="501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7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7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Graeber.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Debt: The First 5000 Years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7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Graeber. On the Phenomenon of Bullshit Jobs – Essay (2013)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7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Graeber.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Bullshit Jobs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– Book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CustomShape 1"/>
          <p:cNvSpPr/>
          <p:nvPr/>
        </p:nvSpPr>
        <p:spPr>
          <a:xfrm>
            <a:off x="335520" y="1268640"/>
            <a:ext cx="10727280" cy="501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CustomShape 2"/>
          <p:cNvSpPr/>
          <p:nvPr/>
        </p:nvSpPr>
        <p:spPr>
          <a:xfrm>
            <a:off x="335520" y="764640"/>
            <a:ext cx="10727280" cy="47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CustomShape 1"/>
          <p:cNvSpPr/>
          <p:nvPr/>
        </p:nvSpPr>
        <p:spPr>
          <a:xfrm>
            <a:off x="335520" y="4406760"/>
            <a:ext cx="10725480" cy="133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Circular Economy vs. Circular Society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CustomShape 2"/>
          <p:cNvSpPr/>
          <p:nvPr/>
        </p:nvSpPr>
        <p:spPr>
          <a:xfrm>
            <a:off x="335520" y="2906640"/>
            <a:ext cx="10725480" cy="14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335520" y="1268280"/>
            <a:ext cx="10730160" cy="50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of the CE: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natural resources and minimize the discharge of substances that are harmful to health and nature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Ecological modernization of the economy to increase resource efficiency, e.g., by technical innovation and digital solutions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Products/services designed and constructed in such a way,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that they can be returned to the economic and material flows at any time with little financial and energetic effort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Increase/maximize utilization of resources, e.g.,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432720" y="1148040"/>
            <a:ext cx="103356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Recap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CustomShape 4"/>
          <p:cNvSpPr/>
          <p:nvPr/>
        </p:nvSpPr>
        <p:spPr>
          <a:xfrm>
            <a:off x="263520" y="6411600"/>
            <a:ext cx="978840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CustomShape 2"/>
          <p:cNvSpPr/>
          <p:nvPr/>
        </p:nvSpPr>
        <p:spPr>
          <a:xfrm>
            <a:off x="432720" y="1148040"/>
            <a:ext cx="103356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Recap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CustomShape 3"/>
          <p:cNvSpPr/>
          <p:nvPr/>
        </p:nvSpPr>
        <p:spPr>
          <a:xfrm>
            <a:off x="263520" y="6411600"/>
            <a:ext cx="97884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adapted from: M. Jaeger-Erben, F. Hofmann (2019) – Kreislaufwirtschaft - Ein Ausweg aus der sozial-ökologischen Krise?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7" name="CustomShape 4"/>
          <p:cNvSpPr/>
          <p:nvPr/>
        </p:nvSpPr>
        <p:spPr>
          <a:xfrm>
            <a:off x="3291480" y="5886360"/>
            <a:ext cx="248400" cy="3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 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8" name="Grafik 244" descr=""/>
          <p:cNvPicPr/>
          <p:nvPr/>
        </p:nvPicPr>
        <p:blipFill>
          <a:blip r:embed="rId2"/>
          <a:stretch/>
        </p:blipFill>
        <p:spPr>
          <a:xfrm>
            <a:off x="1371600" y="1965960"/>
            <a:ext cx="8985960" cy="3515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CustomShape 2"/>
          <p:cNvSpPr/>
          <p:nvPr/>
        </p:nvSpPr>
        <p:spPr>
          <a:xfrm>
            <a:off x="335520" y="1268280"/>
            <a:ext cx="10730160" cy="50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the LE with circularly oriented forms of consumption and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 focus mostly on earned value management (“Wertschöpfungsmanagement”), product-service systems, product/business model innovations within existing power asymmetries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Decouple economic growth and consumption of natural resources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But why do we need neverending economic growth and why is it good to consume as many goods and services as possible?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Alternatives: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Sufficiency strategies and lifestyle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Question the prevailing entrepreneurial orientation towards the shareholder concept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Deconstruction of existing power and hegemonic relations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CustomShape 3"/>
          <p:cNvSpPr/>
          <p:nvPr/>
        </p:nvSpPr>
        <p:spPr>
          <a:xfrm>
            <a:off x="432720" y="1148040"/>
            <a:ext cx="103356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Criticism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CustomShape 4"/>
          <p:cNvSpPr/>
          <p:nvPr/>
        </p:nvSpPr>
        <p:spPr>
          <a:xfrm>
            <a:off x="263520" y="6411600"/>
            <a:ext cx="978840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CustomShape 2"/>
          <p:cNvSpPr/>
          <p:nvPr/>
        </p:nvSpPr>
        <p:spPr>
          <a:xfrm>
            <a:off x="335520" y="1268280"/>
            <a:ext cx="10730160" cy="50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the LE with circularly oriented forms of consumption and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 focus mostly on earned value management (“Wertschöpfungsmanagement”), product-service systems, product/business model innovations within existing power asymmetries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Decouple economic growth and consumption of natural resources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why do we need never ending economic growth and why is it good to consume as many goods and services as possible?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Alternatives: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Sufficiency strategies and lifestyle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Question the prevailing entrepreneurial orientation towards the shareholder concept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Deconstruction of existing power and hegemonic relations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CustomShape 3"/>
          <p:cNvSpPr/>
          <p:nvPr/>
        </p:nvSpPr>
        <p:spPr>
          <a:xfrm>
            <a:off x="432720" y="1148040"/>
            <a:ext cx="103356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Criticism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CustomShape 4"/>
          <p:cNvSpPr/>
          <p:nvPr/>
        </p:nvSpPr>
        <p:spPr>
          <a:xfrm>
            <a:off x="263520" y="6411600"/>
            <a:ext cx="978840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CustomShape 2"/>
          <p:cNvSpPr/>
          <p:nvPr/>
        </p:nvSpPr>
        <p:spPr>
          <a:xfrm>
            <a:off x="432720" y="1148040"/>
            <a:ext cx="103356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Criticism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CustomShape 3"/>
          <p:cNvSpPr/>
          <p:nvPr/>
        </p:nvSpPr>
        <p:spPr>
          <a:xfrm>
            <a:off x="263520" y="6411600"/>
            <a:ext cx="978840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adapted from: M. Jaeger-Erben, F. Hofmann (2019) – Kreislaufwirtschaft - Ein Ausweg aus der sozial-ökologischen Krise?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0" name="Grafik 256" descr=""/>
          <p:cNvPicPr/>
          <p:nvPr/>
        </p:nvPicPr>
        <p:blipFill>
          <a:blip r:embed="rId2"/>
          <a:stretch/>
        </p:blipFill>
        <p:spPr>
          <a:xfrm>
            <a:off x="605520" y="1521360"/>
            <a:ext cx="8569440" cy="4987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Society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CustomShape 2"/>
          <p:cNvSpPr/>
          <p:nvPr/>
        </p:nvSpPr>
        <p:spPr>
          <a:xfrm>
            <a:off x="335520" y="1268280"/>
            <a:ext cx="10730160" cy="50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Replace the LE with circularly oriented forms of consumption and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CE focus mostly on earned value management (“Wertschöpfungsmanagement”), product-service systems, product/business model innovations within existing power asymmetries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Decouple economic growth and consumption of natural resources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why do we need never ending economic growth and why is it good to consume as many goods and services as possible?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Wingdings" charset="2"/>
              <a:buChar char="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Sufficiency strategies and lifestyle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 the prevailing entrepreneurial orientation towards the shareholder concept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38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Deconstruction of existing power and hegemonic relations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3" name="CustomShape 3"/>
          <p:cNvSpPr/>
          <p:nvPr/>
        </p:nvSpPr>
        <p:spPr>
          <a:xfrm>
            <a:off x="432720" y="1148040"/>
            <a:ext cx="10335600" cy="4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CE Criticism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CustomShape 4"/>
          <p:cNvSpPr/>
          <p:nvPr/>
        </p:nvSpPr>
        <p:spPr>
          <a:xfrm>
            <a:off x="263520" y="6411600"/>
            <a:ext cx="978840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Partially based on: F. Hofmann, J. Zwiers (2018) – Circular Society – Eine pluralistische und emanzipatorische Alternative zur Circular Economy?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LibreOffice/24.2.6.2$Linux_X86_64 LibreOffice_project/420$Build-2</Application>
  <AppVersion>15.0000</AppVersion>
  <Words>5090</Words>
  <Paragraphs>521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2024-10-30T09:03:41Z</dcterms:modified>
  <cp:revision>4055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58</vt:i4>
  </property>
</Properties>
</file>