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2.xml.rels" ContentType="application/vnd.openxmlformats-package.relationships+xml"/>
  <Override PartName="/ppt/slideMasters/_rels/slideMaster6.xml.rels" ContentType="application/vnd.openxmlformats-package.relationships+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46.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7.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slide21.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40.xml" ContentType="application/vnd.openxmlformats-officedocument.presentationml.slide+xml"/>
  <Override PartName="/ppt/slides/_rels/slide19.xml.rels" ContentType="application/vnd.openxmlformats-package.relationships+xml"/>
  <Override PartName="/ppt/slides/_rels/slide22.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55.xml.rels" ContentType="application/vnd.openxmlformats-package.relationships+xml"/>
  <Override PartName="/ppt/slides/_rels/slide1.xml.rels" ContentType="application/vnd.openxmlformats-package.relationships+xml"/>
  <Override PartName="/ppt/slides/_rels/slide43.xml.rels" ContentType="application/vnd.openxmlformats-package.relationships+xml"/>
  <Override PartName="/ppt/slides/_rels/slide54.xml.rels" ContentType="application/vnd.openxmlformats-package.relationships+xml"/>
  <Override PartName="/ppt/slides/_rels/slide42.xml.rels" ContentType="application/vnd.openxmlformats-package.relationships+xml"/>
  <Override PartName="/ppt/slides/_rels/slide53.xml.rels" ContentType="application/vnd.openxmlformats-package.relationships+xml"/>
  <Override PartName="/ppt/slides/_rels/slide52.xml.rels" ContentType="application/vnd.openxmlformats-package.relationships+xml"/>
  <Override PartName="/ppt/slides/_rels/slide38.xml.rels" ContentType="application/vnd.openxmlformats-package.relationships+xml"/>
  <Override PartName="/ppt/slides/_rels/slide40.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10.xml.rels" ContentType="application/vnd.openxmlformats-package.relationships+xml"/>
  <Override PartName="/ppt/slides/_rels/slide45.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4.xml.rels" ContentType="application/vnd.openxmlformats-package.relationships+xml"/>
  <Override PartName="/ppt/slides/_rels/slide12.xml.rels" ContentType="application/vnd.openxmlformats-package.relationships+xml"/>
  <Override PartName="/ppt/slides/_rels/slide49.xml.rels" ContentType="application/vnd.openxmlformats-package.relationships+xml"/>
  <Override PartName="/ppt/slides/_rels/slide51.xml.rels" ContentType="application/vnd.openxmlformats-package.relationships+xml"/>
  <Override PartName="/ppt/slides/_rels/slide15.xml.rels" ContentType="application/vnd.openxmlformats-package.relationships+xml"/>
  <Override PartName="/ppt/slides/_rels/slide27.xml.rels" ContentType="application/vnd.openxmlformats-package.relationships+xml"/>
  <Override PartName="/ppt/slides/_rels/slide16.xml.rels" ContentType="application/vnd.openxmlformats-package.relationships+xml"/>
  <Override PartName="/ppt/slides/_rels/slide28.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29.xml.rels" ContentType="application/vnd.openxmlformats-package.relationships+xml"/>
  <Override PartName="/ppt/slides/_rels/slide11.xml.rels" ContentType="application/vnd.openxmlformats-package.relationships+xml"/>
  <Override PartName="/ppt/slides/_rels/slide48.xml.rels" ContentType="application/vnd.openxmlformats-package.relationships+xml"/>
  <Override PartName="/ppt/slides/_rels/slide50.xml.rels" ContentType="application/vnd.openxmlformats-package.relationships+xml"/>
  <Override PartName="/ppt/slides/_rels/slide13.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9.xml.rels" ContentType="application/vnd.openxmlformats-package.relationships+xml"/>
  <Override PartName="/ppt/slides/_rels/slide41.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44.xml.rels" ContentType="application/vnd.openxmlformats-package.relationships+xml"/>
  <Override PartName="/ppt/slides/slide38.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42.xml" ContentType="application/vnd.openxmlformats-officedocument.presentationml.slide+xml"/>
  <Override PartName="/ppt/slides/slide54.xml" ContentType="application/vnd.openxmlformats-officedocument.presentationml.slide+xml"/>
  <Override PartName="/ppt/slides/slide43.xml" ContentType="application/vnd.openxmlformats-officedocument.presentationml.slide+xml"/>
  <Override PartName="/ppt/slides/slide55.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 id="289"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 id="305" r:id="rId63"/>
    <p:sldId id="306" r:id="rId64"/>
    <p:sldId id="307" r:id="rId65"/>
    <p:sldId id="308" r:id="rId66"/>
    <p:sldId id="309" r:id="rId67"/>
    <p:sldId id="310" r:id="rId68"/>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slide" Target="slides/slide16.xml"/><Relationship Id="rId30" Type="http://schemas.openxmlformats.org/officeDocument/2006/relationships/slide" Target="slides/slide17.xml"/><Relationship Id="rId31" Type="http://schemas.openxmlformats.org/officeDocument/2006/relationships/slide" Target="slides/slide18.xml"/><Relationship Id="rId32" Type="http://schemas.openxmlformats.org/officeDocument/2006/relationships/slide" Target="slides/slide19.xml"/><Relationship Id="rId33" Type="http://schemas.openxmlformats.org/officeDocument/2006/relationships/slide" Target="slides/slide20.xml"/><Relationship Id="rId34" Type="http://schemas.openxmlformats.org/officeDocument/2006/relationships/slide" Target="slides/slide21.xml"/><Relationship Id="rId35" Type="http://schemas.openxmlformats.org/officeDocument/2006/relationships/slide" Target="slides/slide22.xml"/><Relationship Id="rId36" Type="http://schemas.openxmlformats.org/officeDocument/2006/relationships/slide" Target="slides/slide23.xml"/><Relationship Id="rId37" Type="http://schemas.openxmlformats.org/officeDocument/2006/relationships/slide" Target="slides/slide24.xml"/><Relationship Id="rId38" Type="http://schemas.openxmlformats.org/officeDocument/2006/relationships/slide" Target="slides/slide25.xml"/><Relationship Id="rId39" Type="http://schemas.openxmlformats.org/officeDocument/2006/relationships/slide" Target="slides/slide26.xml"/><Relationship Id="rId40" Type="http://schemas.openxmlformats.org/officeDocument/2006/relationships/slide" Target="slides/slide27.xml"/><Relationship Id="rId41" Type="http://schemas.openxmlformats.org/officeDocument/2006/relationships/slide" Target="slides/slide28.xml"/><Relationship Id="rId42" Type="http://schemas.openxmlformats.org/officeDocument/2006/relationships/slide" Target="slides/slide29.xml"/><Relationship Id="rId43" Type="http://schemas.openxmlformats.org/officeDocument/2006/relationships/slide" Target="slides/slide30.xml"/><Relationship Id="rId44" Type="http://schemas.openxmlformats.org/officeDocument/2006/relationships/slide" Target="slides/slide31.xml"/><Relationship Id="rId45" Type="http://schemas.openxmlformats.org/officeDocument/2006/relationships/slide" Target="slides/slide32.xml"/><Relationship Id="rId46" Type="http://schemas.openxmlformats.org/officeDocument/2006/relationships/slide" Target="slides/slide33.xml"/><Relationship Id="rId47" Type="http://schemas.openxmlformats.org/officeDocument/2006/relationships/slide" Target="slides/slide34.xml"/><Relationship Id="rId48" Type="http://schemas.openxmlformats.org/officeDocument/2006/relationships/slide" Target="slides/slide35.xml"/><Relationship Id="rId49" Type="http://schemas.openxmlformats.org/officeDocument/2006/relationships/slide" Target="slides/slide36.xml"/><Relationship Id="rId50" Type="http://schemas.openxmlformats.org/officeDocument/2006/relationships/slide" Target="slides/slide37.xml"/><Relationship Id="rId51" Type="http://schemas.openxmlformats.org/officeDocument/2006/relationships/slide" Target="slides/slide38.xml"/><Relationship Id="rId52" Type="http://schemas.openxmlformats.org/officeDocument/2006/relationships/slide" Target="slides/slide39.xml"/><Relationship Id="rId53" Type="http://schemas.openxmlformats.org/officeDocument/2006/relationships/slide" Target="slides/slide40.xml"/><Relationship Id="rId54" Type="http://schemas.openxmlformats.org/officeDocument/2006/relationships/slide" Target="slides/slide41.xml"/><Relationship Id="rId55" Type="http://schemas.openxmlformats.org/officeDocument/2006/relationships/slide" Target="slides/slide42.xml"/><Relationship Id="rId56" Type="http://schemas.openxmlformats.org/officeDocument/2006/relationships/slide" Target="slides/slide43.xml"/><Relationship Id="rId57" Type="http://schemas.openxmlformats.org/officeDocument/2006/relationships/slide" Target="slides/slide44.xml"/><Relationship Id="rId58" Type="http://schemas.openxmlformats.org/officeDocument/2006/relationships/slide" Target="slides/slide45.xml"/><Relationship Id="rId59" Type="http://schemas.openxmlformats.org/officeDocument/2006/relationships/slide" Target="slides/slide46.xml"/><Relationship Id="rId60" Type="http://schemas.openxmlformats.org/officeDocument/2006/relationships/slide" Target="slides/slide47.xml"/><Relationship Id="rId61" Type="http://schemas.openxmlformats.org/officeDocument/2006/relationships/slide" Target="slides/slide48.xml"/><Relationship Id="rId62" Type="http://schemas.openxmlformats.org/officeDocument/2006/relationships/slide" Target="slides/slide49.xml"/><Relationship Id="rId63" Type="http://schemas.openxmlformats.org/officeDocument/2006/relationships/slide" Target="slides/slide50.xml"/><Relationship Id="rId64" Type="http://schemas.openxmlformats.org/officeDocument/2006/relationships/slide" Target="slides/slide51.xml"/><Relationship Id="rId65" Type="http://schemas.openxmlformats.org/officeDocument/2006/relationships/slide" Target="slides/slide52.xml"/><Relationship Id="rId66" Type="http://schemas.openxmlformats.org/officeDocument/2006/relationships/slide" Target="slides/slide53.xml"/><Relationship Id="rId67" Type="http://schemas.openxmlformats.org/officeDocument/2006/relationships/slide" Target="slides/slide54.xml"/><Relationship Id="rId68" Type="http://schemas.openxmlformats.org/officeDocument/2006/relationships/slide" Target="slides/slide55.xml"/><Relationship Id="rId6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4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4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Centered Text">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4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6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1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2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1444760" y="0"/>
            <a:ext cx="720360" cy="68292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 name="CustomShape 2"/>
          <p:cNvSpPr/>
          <p:nvPr/>
        </p:nvSpPr>
        <p:spPr>
          <a:xfrm>
            <a:off x="11438640" y="6453360"/>
            <a:ext cx="737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1B0EC89B-0861-4178-9F6E-922E96A501C7}"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2" name="CustomShape 3"/>
          <p:cNvSpPr/>
          <p:nvPr/>
        </p:nvSpPr>
        <p:spPr>
          <a:xfrm>
            <a:off x="912240" y="1268280"/>
            <a:ext cx="9187200" cy="340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3" name="Picture 19" descr="Logo_TUC_de_RGB"/>
          <p:cNvPicPr/>
          <p:nvPr/>
        </p:nvPicPr>
        <p:blipFill>
          <a:blip r:embed="rId2"/>
          <a:stretch/>
        </p:blipFill>
        <p:spPr>
          <a:xfrm>
            <a:off x="0" y="0"/>
            <a:ext cx="3031200" cy="541080"/>
          </a:xfrm>
          <a:prstGeom prst="rect">
            <a:avLst/>
          </a:prstGeom>
          <a:ln w="0">
            <a:noFill/>
          </a:ln>
        </p:spPr>
      </p:pic>
      <p:pic>
        <p:nvPicPr>
          <p:cNvPr id="4" name="Grafik 2" descr=""/>
          <p:cNvPicPr/>
          <p:nvPr/>
        </p:nvPicPr>
        <p:blipFill>
          <a:blip r:embed="rId3"/>
          <a:stretch/>
        </p:blipFill>
        <p:spPr>
          <a:xfrm>
            <a:off x="7430400" y="134640"/>
            <a:ext cx="3677040" cy="493200"/>
          </a:xfrm>
          <a:prstGeom prst="rect">
            <a:avLst/>
          </a:prstGeom>
          <a:ln w="0">
            <a:noFill/>
          </a:ln>
        </p:spPr>
      </p:pic>
      <p:sp>
        <p:nvSpPr>
          <p:cNvPr id="5" name="CustomShape 4"/>
          <p:cNvSpPr/>
          <p:nvPr/>
        </p:nvSpPr>
        <p:spPr>
          <a:xfrm>
            <a:off x="912240" y="1268280"/>
            <a:ext cx="9187200" cy="340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6" name="CustomShape 5"/>
          <p:cNvSpPr/>
          <p:nvPr/>
        </p:nvSpPr>
        <p:spPr>
          <a:xfrm>
            <a:off x="11444760" y="0"/>
            <a:ext cx="720360" cy="68292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7" name="CustomShape 6"/>
          <p:cNvSpPr/>
          <p:nvPr/>
        </p:nvSpPr>
        <p:spPr>
          <a:xfrm>
            <a:off x="0" y="6642720"/>
            <a:ext cx="1216332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8"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9"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0"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1" name="PlaceHolder 4"/>
          <p:cNvSpPr>
            <a:spLocks noGrp="1"/>
          </p:cNvSpPr>
          <p:nvPr>
            <p:ph type="body"/>
          </p:nvPr>
        </p:nvSpPr>
        <p:spPr>
          <a:xfrm>
            <a:off x="60948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8" name="CustomShape 1"/>
          <p:cNvSpPr/>
          <p:nvPr/>
        </p:nvSpPr>
        <p:spPr>
          <a:xfrm>
            <a:off x="11444760" y="0"/>
            <a:ext cx="720360" cy="68292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29" name="CustomShape 2"/>
          <p:cNvSpPr/>
          <p:nvPr/>
        </p:nvSpPr>
        <p:spPr>
          <a:xfrm>
            <a:off x="11438640" y="6453360"/>
            <a:ext cx="737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548067B0-4A41-4B2E-9DD1-65950FB3E686}"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130" name="CustomShape 3"/>
          <p:cNvSpPr/>
          <p:nvPr/>
        </p:nvSpPr>
        <p:spPr>
          <a:xfrm>
            <a:off x="912240" y="1268280"/>
            <a:ext cx="9187200" cy="340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31" name="Picture 19" descr="Logo_TUC_de_RGB"/>
          <p:cNvPicPr/>
          <p:nvPr/>
        </p:nvPicPr>
        <p:blipFill>
          <a:blip r:embed="rId2"/>
          <a:stretch/>
        </p:blipFill>
        <p:spPr>
          <a:xfrm>
            <a:off x="0" y="0"/>
            <a:ext cx="3031200" cy="541080"/>
          </a:xfrm>
          <a:prstGeom prst="rect">
            <a:avLst/>
          </a:prstGeom>
          <a:ln w="0">
            <a:noFill/>
          </a:ln>
        </p:spPr>
      </p:pic>
      <p:pic>
        <p:nvPicPr>
          <p:cNvPr id="132" name="Grafik 2" descr=""/>
          <p:cNvPicPr/>
          <p:nvPr/>
        </p:nvPicPr>
        <p:blipFill>
          <a:blip r:embed="rId3"/>
          <a:stretch/>
        </p:blipFill>
        <p:spPr>
          <a:xfrm>
            <a:off x="7430400" y="134640"/>
            <a:ext cx="3677040" cy="493200"/>
          </a:xfrm>
          <a:prstGeom prst="rect">
            <a:avLst/>
          </a:prstGeom>
          <a:ln w="0">
            <a:noFill/>
          </a:ln>
        </p:spPr>
      </p:pic>
      <p:sp>
        <p:nvSpPr>
          <p:cNvPr id="133" name="CustomShape 4"/>
          <p:cNvSpPr/>
          <p:nvPr/>
        </p:nvSpPr>
        <p:spPr>
          <a:xfrm>
            <a:off x="912240" y="1268280"/>
            <a:ext cx="9187200" cy="340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34" name="CustomShape 5"/>
          <p:cNvSpPr/>
          <p:nvPr/>
        </p:nvSpPr>
        <p:spPr>
          <a:xfrm>
            <a:off x="11444760" y="0"/>
            <a:ext cx="720360" cy="68292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35" name="CustomShape 6"/>
          <p:cNvSpPr/>
          <p:nvPr/>
        </p:nvSpPr>
        <p:spPr>
          <a:xfrm>
            <a:off x="0" y="6642720"/>
            <a:ext cx="1216332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13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137"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38"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7" r:id="rId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2" name="CustomShape 1"/>
          <p:cNvSpPr/>
          <p:nvPr/>
        </p:nvSpPr>
        <p:spPr>
          <a:xfrm>
            <a:off x="11444760" y="0"/>
            <a:ext cx="720360" cy="68292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43" name="CustomShape 2"/>
          <p:cNvSpPr/>
          <p:nvPr/>
        </p:nvSpPr>
        <p:spPr>
          <a:xfrm>
            <a:off x="11438640" y="6453360"/>
            <a:ext cx="737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C86C2A23-508F-4D92-8E24-E94D725CA11E}"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144" name="CustomShape 3"/>
          <p:cNvSpPr/>
          <p:nvPr/>
        </p:nvSpPr>
        <p:spPr>
          <a:xfrm>
            <a:off x="912240" y="1268280"/>
            <a:ext cx="9187200" cy="340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45" name="Picture 19" descr="Logo_TUC_de_RGB"/>
          <p:cNvPicPr/>
          <p:nvPr/>
        </p:nvPicPr>
        <p:blipFill>
          <a:blip r:embed="rId2"/>
          <a:stretch/>
        </p:blipFill>
        <p:spPr>
          <a:xfrm>
            <a:off x="0" y="0"/>
            <a:ext cx="3031200" cy="541080"/>
          </a:xfrm>
          <a:prstGeom prst="rect">
            <a:avLst/>
          </a:prstGeom>
          <a:ln w="0">
            <a:noFill/>
          </a:ln>
        </p:spPr>
      </p:pic>
      <p:pic>
        <p:nvPicPr>
          <p:cNvPr id="146" name="Grafik 2" descr=""/>
          <p:cNvPicPr/>
          <p:nvPr/>
        </p:nvPicPr>
        <p:blipFill>
          <a:blip r:embed="rId3"/>
          <a:stretch/>
        </p:blipFill>
        <p:spPr>
          <a:xfrm>
            <a:off x="7430400" y="134640"/>
            <a:ext cx="3677040" cy="493200"/>
          </a:xfrm>
          <a:prstGeom prst="rect">
            <a:avLst/>
          </a:prstGeom>
          <a:ln w="0">
            <a:noFill/>
          </a:ln>
        </p:spPr>
      </p:pic>
      <p:sp>
        <p:nvSpPr>
          <p:cNvPr id="147" name="CustomShape 4"/>
          <p:cNvSpPr/>
          <p:nvPr/>
        </p:nvSpPr>
        <p:spPr>
          <a:xfrm>
            <a:off x="912240" y="1268280"/>
            <a:ext cx="9187200" cy="340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48" name="CustomShape 5"/>
          <p:cNvSpPr/>
          <p:nvPr/>
        </p:nvSpPr>
        <p:spPr>
          <a:xfrm>
            <a:off x="11444760" y="0"/>
            <a:ext cx="720360" cy="68292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49" name="CustomShape 6"/>
          <p:cNvSpPr/>
          <p:nvPr/>
        </p:nvSpPr>
        <p:spPr>
          <a:xfrm>
            <a:off x="0" y="6642720"/>
            <a:ext cx="1216332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15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9" r:id="rId4"/>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2" name="CustomShape 1"/>
          <p:cNvSpPr/>
          <p:nvPr/>
        </p:nvSpPr>
        <p:spPr>
          <a:xfrm>
            <a:off x="11444760" y="0"/>
            <a:ext cx="720360" cy="68292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53" name="CustomShape 2"/>
          <p:cNvSpPr/>
          <p:nvPr/>
        </p:nvSpPr>
        <p:spPr>
          <a:xfrm>
            <a:off x="11438640" y="6453360"/>
            <a:ext cx="737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E154F64B-A3AB-44A6-A70A-188AFDD6370A}"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154" name="CustomShape 3"/>
          <p:cNvSpPr/>
          <p:nvPr/>
        </p:nvSpPr>
        <p:spPr>
          <a:xfrm>
            <a:off x="912240" y="1268280"/>
            <a:ext cx="9187200" cy="340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55" name="Picture 19" descr="Logo_TUC_de_RGB"/>
          <p:cNvPicPr/>
          <p:nvPr/>
        </p:nvPicPr>
        <p:blipFill>
          <a:blip r:embed="rId2"/>
          <a:stretch/>
        </p:blipFill>
        <p:spPr>
          <a:xfrm>
            <a:off x="0" y="0"/>
            <a:ext cx="3031200" cy="541080"/>
          </a:xfrm>
          <a:prstGeom prst="rect">
            <a:avLst/>
          </a:prstGeom>
          <a:ln w="0">
            <a:noFill/>
          </a:ln>
        </p:spPr>
      </p:pic>
      <p:pic>
        <p:nvPicPr>
          <p:cNvPr id="156" name="Grafik 2" descr=""/>
          <p:cNvPicPr/>
          <p:nvPr/>
        </p:nvPicPr>
        <p:blipFill>
          <a:blip r:embed="rId3"/>
          <a:stretch/>
        </p:blipFill>
        <p:spPr>
          <a:xfrm>
            <a:off x="7430400" y="134640"/>
            <a:ext cx="3677040" cy="493200"/>
          </a:xfrm>
          <a:prstGeom prst="rect">
            <a:avLst/>
          </a:prstGeom>
          <a:ln w="0">
            <a:noFill/>
          </a:ln>
        </p:spPr>
      </p:pic>
      <p:sp>
        <p:nvSpPr>
          <p:cNvPr id="157" name="CustomShape 4"/>
          <p:cNvSpPr/>
          <p:nvPr/>
        </p:nvSpPr>
        <p:spPr>
          <a:xfrm>
            <a:off x="912240" y="1268280"/>
            <a:ext cx="9187200" cy="340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58" name="CustomShape 5"/>
          <p:cNvSpPr/>
          <p:nvPr/>
        </p:nvSpPr>
        <p:spPr>
          <a:xfrm>
            <a:off x="11444760" y="0"/>
            <a:ext cx="720360" cy="68292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59" name="CustomShape 6"/>
          <p:cNvSpPr/>
          <p:nvPr/>
        </p:nvSpPr>
        <p:spPr>
          <a:xfrm>
            <a:off x="0" y="6642720"/>
            <a:ext cx="1216332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1" r:id="rId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 name="CustomShape 1"/>
          <p:cNvSpPr/>
          <p:nvPr/>
        </p:nvSpPr>
        <p:spPr>
          <a:xfrm>
            <a:off x="11444760" y="0"/>
            <a:ext cx="720360" cy="68292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7" name="CustomShape 2"/>
          <p:cNvSpPr/>
          <p:nvPr/>
        </p:nvSpPr>
        <p:spPr>
          <a:xfrm>
            <a:off x="11438640" y="6453360"/>
            <a:ext cx="737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D161B889-5A98-4B37-A6AE-180D15A1873A}"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18" name="CustomShape 3"/>
          <p:cNvSpPr/>
          <p:nvPr/>
        </p:nvSpPr>
        <p:spPr>
          <a:xfrm>
            <a:off x="912240" y="1268280"/>
            <a:ext cx="9187200" cy="340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9" name="Picture 19" descr="Logo_TUC_de_RGB"/>
          <p:cNvPicPr/>
          <p:nvPr/>
        </p:nvPicPr>
        <p:blipFill>
          <a:blip r:embed="rId2"/>
          <a:stretch/>
        </p:blipFill>
        <p:spPr>
          <a:xfrm>
            <a:off x="0" y="0"/>
            <a:ext cx="3031200" cy="541080"/>
          </a:xfrm>
          <a:prstGeom prst="rect">
            <a:avLst/>
          </a:prstGeom>
          <a:ln w="0">
            <a:noFill/>
          </a:ln>
        </p:spPr>
      </p:pic>
      <p:pic>
        <p:nvPicPr>
          <p:cNvPr id="20" name="Grafik 2" descr=""/>
          <p:cNvPicPr/>
          <p:nvPr/>
        </p:nvPicPr>
        <p:blipFill>
          <a:blip r:embed="rId3"/>
          <a:stretch/>
        </p:blipFill>
        <p:spPr>
          <a:xfrm>
            <a:off x="7430400" y="134640"/>
            <a:ext cx="3677040" cy="493200"/>
          </a:xfrm>
          <a:prstGeom prst="rect">
            <a:avLst/>
          </a:prstGeom>
          <a:ln w="0">
            <a:noFill/>
          </a:ln>
        </p:spPr>
      </p:pic>
      <p:sp>
        <p:nvSpPr>
          <p:cNvPr id="21" name="CustomShape 4"/>
          <p:cNvSpPr/>
          <p:nvPr/>
        </p:nvSpPr>
        <p:spPr>
          <a:xfrm>
            <a:off x="912240" y="1268280"/>
            <a:ext cx="9187200" cy="340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2" name="CustomShape 5"/>
          <p:cNvSpPr/>
          <p:nvPr/>
        </p:nvSpPr>
        <p:spPr>
          <a:xfrm>
            <a:off x="11444760" y="0"/>
            <a:ext cx="720360" cy="68292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23" name="CustomShape 6"/>
          <p:cNvSpPr/>
          <p:nvPr/>
        </p:nvSpPr>
        <p:spPr>
          <a:xfrm>
            <a:off x="0" y="6642720"/>
            <a:ext cx="1216332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2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25"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26"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27" name="PlaceHolder 4"/>
          <p:cNvSpPr>
            <a:spLocks noGrp="1"/>
          </p:cNvSpPr>
          <p:nvPr>
            <p:ph type="body"/>
          </p:nvPr>
        </p:nvSpPr>
        <p:spPr>
          <a:xfrm>
            <a:off x="623196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CustomShape 1"/>
          <p:cNvSpPr/>
          <p:nvPr/>
        </p:nvSpPr>
        <p:spPr>
          <a:xfrm>
            <a:off x="11444760" y="0"/>
            <a:ext cx="720360" cy="68292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33" name="CustomShape 2"/>
          <p:cNvSpPr/>
          <p:nvPr/>
        </p:nvSpPr>
        <p:spPr>
          <a:xfrm>
            <a:off x="11438640" y="6453360"/>
            <a:ext cx="737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6A003C74-91A2-4B2E-8A61-8183AF2B1DF9}"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34" name="CustomShape 3"/>
          <p:cNvSpPr/>
          <p:nvPr/>
        </p:nvSpPr>
        <p:spPr>
          <a:xfrm>
            <a:off x="912240" y="1268280"/>
            <a:ext cx="9187200" cy="340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35" name="Picture 19" descr="Logo_TUC_de_RGB"/>
          <p:cNvPicPr/>
          <p:nvPr/>
        </p:nvPicPr>
        <p:blipFill>
          <a:blip r:embed="rId2"/>
          <a:stretch/>
        </p:blipFill>
        <p:spPr>
          <a:xfrm>
            <a:off x="0" y="0"/>
            <a:ext cx="3031200" cy="541080"/>
          </a:xfrm>
          <a:prstGeom prst="rect">
            <a:avLst/>
          </a:prstGeom>
          <a:ln w="0">
            <a:noFill/>
          </a:ln>
        </p:spPr>
      </p:pic>
      <p:pic>
        <p:nvPicPr>
          <p:cNvPr id="36" name="Grafik 2" descr=""/>
          <p:cNvPicPr/>
          <p:nvPr/>
        </p:nvPicPr>
        <p:blipFill>
          <a:blip r:embed="rId3"/>
          <a:stretch/>
        </p:blipFill>
        <p:spPr>
          <a:xfrm>
            <a:off x="7430400" y="134640"/>
            <a:ext cx="3677040" cy="493200"/>
          </a:xfrm>
          <a:prstGeom prst="rect">
            <a:avLst/>
          </a:prstGeom>
          <a:ln w="0">
            <a:noFill/>
          </a:ln>
        </p:spPr>
      </p:pic>
      <p:sp>
        <p:nvSpPr>
          <p:cNvPr id="37" name="CustomShape 4"/>
          <p:cNvSpPr/>
          <p:nvPr/>
        </p:nvSpPr>
        <p:spPr>
          <a:xfrm>
            <a:off x="912240" y="1268280"/>
            <a:ext cx="9187200" cy="340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38" name="CustomShape 5"/>
          <p:cNvSpPr/>
          <p:nvPr/>
        </p:nvSpPr>
        <p:spPr>
          <a:xfrm>
            <a:off x="11444760" y="0"/>
            <a:ext cx="720360" cy="68292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39" name="CustomShape 6"/>
          <p:cNvSpPr/>
          <p:nvPr/>
        </p:nvSpPr>
        <p:spPr>
          <a:xfrm>
            <a:off x="0" y="6642720"/>
            <a:ext cx="1216332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4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41"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42"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43" name="PlaceHolder 4"/>
          <p:cNvSpPr>
            <a:spLocks noGrp="1"/>
          </p:cNvSpPr>
          <p:nvPr>
            <p:ph type="body"/>
          </p:nvPr>
        </p:nvSpPr>
        <p:spPr>
          <a:xfrm>
            <a:off x="609480" y="3682080"/>
            <a:ext cx="109720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 name="CustomShape 1"/>
          <p:cNvSpPr/>
          <p:nvPr/>
        </p:nvSpPr>
        <p:spPr>
          <a:xfrm>
            <a:off x="11444760" y="0"/>
            <a:ext cx="720360" cy="68292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49" name="CustomShape 2"/>
          <p:cNvSpPr/>
          <p:nvPr/>
        </p:nvSpPr>
        <p:spPr>
          <a:xfrm>
            <a:off x="11438640" y="6453360"/>
            <a:ext cx="737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BBBB4204-CFC7-4940-9694-0A4E1F2D0DB6}"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50" name="CustomShape 3"/>
          <p:cNvSpPr/>
          <p:nvPr/>
        </p:nvSpPr>
        <p:spPr>
          <a:xfrm>
            <a:off x="912240" y="1268280"/>
            <a:ext cx="9187200" cy="340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51" name="Picture 19" descr="Logo_TUC_de_RGB"/>
          <p:cNvPicPr/>
          <p:nvPr/>
        </p:nvPicPr>
        <p:blipFill>
          <a:blip r:embed="rId2"/>
          <a:stretch/>
        </p:blipFill>
        <p:spPr>
          <a:xfrm>
            <a:off x="0" y="0"/>
            <a:ext cx="3031200" cy="541080"/>
          </a:xfrm>
          <a:prstGeom prst="rect">
            <a:avLst/>
          </a:prstGeom>
          <a:ln w="0">
            <a:noFill/>
          </a:ln>
        </p:spPr>
      </p:pic>
      <p:pic>
        <p:nvPicPr>
          <p:cNvPr id="52" name="Grafik 2" descr=""/>
          <p:cNvPicPr/>
          <p:nvPr/>
        </p:nvPicPr>
        <p:blipFill>
          <a:blip r:embed="rId3"/>
          <a:stretch/>
        </p:blipFill>
        <p:spPr>
          <a:xfrm>
            <a:off x="7430400" y="134640"/>
            <a:ext cx="3677040" cy="493200"/>
          </a:xfrm>
          <a:prstGeom prst="rect">
            <a:avLst/>
          </a:prstGeom>
          <a:ln w="0">
            <a:noFill/>
          </a:ln>
        </p:spPr>
      </p:pic>
      <p:sp>
        <p:nvSpPr>
          <p:cNvPr id="53" name="CustomShape 4"/>
          <p:cNvSpPr/>
          <p:nvPr/>
        </p:nvSpPr>
        <p:spPr>
          <a:xfrm>
            <a:off x="912240" y="1268280"/>
            <a:ext cx="9187200" cy="340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54" name="CustomShape 5"/>
          <p:cNvSpPr/>
          <p:nvPr/>
        </p:nvSpPr>
        <p:spPr>
          <a:xfrm>
            <a:off x="11444760" y="0"/>
            <a:ext cx="720360" cy="68292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55" name="CustomShape 6"/>
          <p:cNvSpPr/>
          <p:nvPr/>
        </p:nvSpPr>
        <p:spPr>
          <a:xfrm>
            <a:off x="0" y="6642720"/>
            <a:ext cx="1216332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5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57" name="PlaceHolder 2"/>
          <p:cNvSpPr>
            <a:spLocks noGrp="1"/>
          </p:cNvSpPr>
          <p:nvPr>
            <p:ph type="body"/>
          </p:nvPr>
        </p:nvSpPr>
        <p:spPr>
          <a:xfrm>
            <a:off x="609480" y="1604520"/>
            <a:ext cx="109720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58" name="PlaceHolder 3"/>
          <p:cNvSpPr>
            <a:spLocks noGrp="1"/>
          </p:cNvSpPr>
          <p:nvPr>
            <p:ph type="body"/>
          </p:nvPr>
        </p:nvSpPr>
        <p:spPr>
          <a:xfrm>
            <a:off x="609480" y="3682080"/>
            <a:ext cx="109720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5" r:id="rId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2" name="CustomShape 1"/>
          <p:cNvSpPr/>
          <p:nvPr/>
        </p:nvSpPr>
        <p:spPr>
          <a:xfrm>
            <a:off x="11444760" y="0"/>
            <a:ext cx="720360" cy="68292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63" name="CustomShape 2"/>
          <p:cNvSpPr/>
          <p:nvPr/>
        </p:nvSpPr>
        <p:spPr>
          <a:xfrm>
            <a:off x="11438640" y="6453360"/>
            <a:ext cx="737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7450A0D5-6D8D-4FA3-B6B7-95D01ADE1427}"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64" name="CustomShape 3"/>
          <p:cNvSpPr/>
          <p:nvPr/>
        </p:nvSpPr>
        <p:spPr>
          <a:xfrm>
            <a:off x="912240" y="1268280"/>
            <a:ext cx="9187200" cy="340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65" name="Picture 19" descr="Logo_TUC_de_RGB"/>
          <p:cNvPicPr/>
          <p:nvPr/>
        </p:nvPicPr>
        <p:blipFill>
          <a:blip r:embed="rId2"/>
          <a:stretch/>
        </p:blipFill>
        <p:spPr>
          <a:xfrm>
            <a:off x="0" y="0"/>
            <a:ext cx="3031200" cy="541080"/>
          </a:xfrm>
          <a:prstGeom prst="rect">
            <a:avLst/>
          </a:prstGeom>
          <a:ln w="0">
            <a:noFill/>
          </a:ln>
        </p:spPr>
      </p:pic>
      <p:pic>
        <p:nvPicPr>
          <p:cNvPr id="66" name="Grafik 2" descr=""/>
          <p:cNvPicPr/>
          <p:nvPr/>
        </p:nvPicPr>
        <p:blipFill>
          <a:blip r:embed="rId3"/>
          <a:stretch/>
        </p:blipFill>
        <p:spPr>
          <a:xfrm>
            <a:off x="7430400" y="134640"/>
            <a:ext cx="3677040" cy="493200"/>
          </a:xfrm>
          <a:prstGeom prst="rect">
            <a:avLst/>
          </a:prstGeom>
          <a:ln w="0">
            <a:noFill/>
          </a:ln>
        </p:spPr>
      </p:pic>
      <p:sp>
        <p:nvSpPr>
          <p:cNvPr id="67" name="CustomShape 4"/>
          <p:cNvSpPr/>
          <p:nvPr/>
        </p:nvSpPr>
        <p:spPr>
          <a:xfrm>
            <a:off x="912240" y="1268280"/>
            <a:ext cx="9187200" cy="340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68" name="CustomShape 5"/>
          <p:cNvSpPr/>
          <p:nvPr/>
        </p:nvSpPr>
        <p:spPr>
          <a:xfrm>
            <a:off x="11444760" y="0"/>
            <a:ext cx="720360" cy="68292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69" name="CustomShape 6"/>
          <p:cNvSpPr/>
          <p:nvPr/>
        </p:nvSpPr>
        <p:spPr>
          <a:xfrm>
            <a:off x="0" y="6642720"/>
            <a:ext cx="1216332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7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71"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72"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73" name="PlaceHolder 4"/>
          <p:cNvSpPr>
            <a:spLocks noGrp="1"/>
          </p:cNvSpPr>
          <p:nvPr>
            <p:ph type="body"/>
          </p:nvPr>
        </p:nvSpPr>
        <p:spPr>
          <a:xfrm>
            <a:off x="60948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74" name="PlaceHolder 5"/>
          <p:cNvSpPr>
            <a:spLocks noGrp="1"/>
          </p:cNvSpPr>
          <p:nvPr>
            <p:ph type="body"/>
          </p:nvPr>
        </p:nvSpPr>
        <p:spPr>
          <a:xfrm>
            <a:off x="623196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0" name="CustomShape 1"/>
          <p:cNvSpPr/>
          <p:nvPr/>
        </p:nvSpPr>
        <p:spPr>
          <a:xfrm>
            <a:off x="11444760" y="0"/>
            <a:ext cx="720360" cy="68292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81" name="CustomShape 2"/>
          <p:cNvSpPr/>
          <p:nvPr/>
        </p:nvSpPr>
        <p:spPr>
          <a:xfrm>
            <a:off x="11438640" y="6453360"/>
            <a:ext cx="737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108DB82F-39DE-4D42-B079-8A47CAAB2945}"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82" name="CustomShape 3"/>
          <p:cNvSpPr/>
          <p:nvPr/>
        </p:nvSpPr>
        <p:spPr>
          <a:xfrm>
            <a:off x="912240" y="1268280"/>
            <a:ext cx="9187200" cy="340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83" name="Picture 19" descr="Logo_TUC_de_RGB"/>
          <p:cNvPicPr/>
          <p:nvPr/>
        </p:nvPicPr>
        <p:blipFill>
          <a:blip r:embed="rId2"/>
          <a:stretch/>
        </p:blipFill>
        <p:spPr>
          <a:xfrm>
            <a:off x="0" y="0"/>
            <a:ext cx="3031200" cy="541080"/>
          </a:xfrm>
          <a:prstGeom prst="rect">
            <a:avLst/>
          </a:prstGeom>
          <a:ln w="0">
            <a:noFill/>
          </a:ln>
        </p:spPr>
      </p:pic>
      <p:pic>
        <p:nvPicPr>
          <p:cNvPr id="84" name="Grafik 2" descr=""/>
          <p:cNvPicPr/>
          <p:nvPr/>
        </p:nvPicPr>
        <p:blipFill>
          <a:blip r:embed="rId3"/>
          <a:stretch/>
        </p:blipFill>
        <p:spPr>
          <a:xfrm>
            <a:off x="7430400" y="134640"/>
            <a:ext cx="3677040" cy="493200"/>
          </a:xfrm>
          <a:prstGeom prst="rect">
            <a:avLst/>
          </a:prstGeom>
          <a:ln w="0">
            <a:noFill/>
          </a:ln>
        </p:spPr>
      </p:pic>
      <p:sp>
        <p:nvSpPr>
          <p:cNvPr id="85" name="CustomShape 4"/>
          <p:cNvSpPr/>
          <p:nvPr/>
        </p:nvSpPr>
        <p:spPr>
          <a:xfrm>
            <a:off x="912240" y="1268280"/>
            <a:ext cx="9187200" cy="340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86" name="CustomShape 5"/>
          <p:cNvSpPr/>
          <p:nvPr/>
        </p:nvSpPr>
        <p:spPr>
          <a:xfrm>
            <a:off x="11444760" y="0"/>
            <a:ext cx="720360" cy="68292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87" name="CustomShape 6"/>
          <p:cNvSpPr/>
          <p:nvPr/>
        </p:nvSpPr>
        <p:spPr>
          <a:xfrm>
            <a:off x="0" y="6642720"/>
            <a:ext cx="1216332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88"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89" name="PlaceHolder 2"/>
          <p:cNvSpPr>
            <a:spLocks noGrp="1"/>
          </p:cNvSpPr>
          <p:nvPr>
            <p:ph type="body"/>
          </p:nvPr>
        </p:nvSpPr>
        <p:spPr>
          <a:xfrm>
            <a:off x="609480" y="160452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90" name="PlaceHolder 3"/>
          <p:cNvSpPr>
            <a:spLocks noGrp="1"/>
          </p:cNvSpPr>
          <p:nvPr>
            <p:ph type="body"/>
          </p:nvPr>
        </p:nvSpPr>
        <p:spPr>
          <a:xfrm>
            <a:off x="4319640" y="160452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91" name="PlaceHolder 4"/>
          <p:cNvSpPr>
            <a:spLocks noGrp="1"/>
          </p:cNvSpPr>
          <p:nvPr>
            <p:ph type="body"/>
          </p:nvPr>
        </p:nvSpPr>
        <p:spPr>
          <a:xfrm>
            <a:off x="8029800" y="160452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92" name="PlaceHolder 5"/>
          <p:cNvSpPr>
            <a:spLocks noGrp="1"/>
          </p:cNvSpPr>
          <p:nvPr>
            <p:ph type="body"/>
          </p:nvPr>
        </p:nvSpPr>
        <p:spPr>
          <a:xfrm>
            <a:off x="609480" y="368208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93" name="PlaceHolder 6"/>
          <p:cNvSpPr>
            <a:spLocks noGrp="1"/>
          </p:cNvSpPr>
          <p:nvPr>
            <p:ph type="body"/>
          </p:nvPr>
        </p:nvSpPr>
        <p:spPr>
          <a:xfrm>
            <a:off x="4319640" y="368208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94" name="PlaceHolder 7"/>
          <p:cNvSpPr>
            <a:spLocks noGrp="1"/>
          </p:cNvSpPr>
          <p:nvPr>
            <p:ph type="body"/>
          </p:nvPr>
        </p:nvSpPr>
        <p:spPr>
          <a:xfrm>
            <a:off x="8029800" y="3682080"/>
            <a:ext cx="3532680" cy="1896480"/>
          </a:xfrm>
          <a:prstGeom prst="rect">
            <a:avLst/>
          </a:prstGeom>
          <a:noFill/>
          <a:ln w="0">
            <a:noFill/>
          </a:ln>
        </p:spPr>
        <p:txBody>
          <a:bodyPr lIns="0" rIns="0" tIns="0" bIns="0" anchor="t">
            <a:normAutofit fontScale="62222" lnSpcReduction="20000"/>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9" r:id="rId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5" name="CustomShape 1"/>
          <p:cNvSpPr/>
          <p:nvPr/>
        </p:nvSpPr>
        <p:spPr>
          <a:xfrm>
            <a:off x="11444760" y="0"/>
            <a:ext cx="720360" cy="68292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96" name="CustomShape 2"/>
          <p:cNvSpPr/>
          <p:nvPr/>
        </p:nvSpPr>
        <p:spPr>
          <a:xfrm>
            <a:off x="11438640" y="6453360"/>
            <a:ext cx="737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80EE0968-697C-4D8E-AF55-E8807A2B2C47}"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97" name="CustomShape 3"/>
          <p:cNvSpPr/>
          <p:nvPr/>
        </p:nvSpPr>
        <p:spPr>
          <a:xfrm>
            <a:off x="912240" y="1268280"/>
            <a:ext cx="9187200" cy="340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98" name="Picture 19" descr="Logo_TUC_de_RGB"/>
          <p:cNvPicPr/>
          <p:nvPr/>
        </p:nvPicPr>
        <p:blipFill>
          <a:blip r:embed="rId2"/>
          <a:stretch/>
        </p:blipFill>
        <p:spPr>
          <a:xfrm>
            <a:off x="0" y="0"/>
            <a:ext cx="3031200" cy="541080"/>
          </a:xfrm>
          <a:prstGeom prst="rect">
            <a:avLst/>
          </a:prstGeom>
          <a:ln w="0">
            <a:noFill/>
          </a:ln>
        </p:spPr>
      </p:pic>
      <p:pic>
        <p:nvPicPr>
          <p:cNvPr id="99" name="Grafik 2" descr=""/>
          <p:cNvPicPr/>
          <p:nvPr/>
        </p:nvPicPr>
        <p:blipFill>
          <a:blip r:embed="rId3"/>
          <a:stretch/>
        </p:blipFill>
        <p:spPr>
          <a:xfrm>
            <a:off x="7430400" y="134640"/>
            <a:ext cx="3677040" cy="493200"/>
          </a:xfrm>
          <a:prstGeom prst="rect">
            <a:avLst/>
          </a:prstGeom>
          <a:ln w="0">
            <a:noFill/>
          </a:ln>
        </p:spPr>
      </p:pic>
      <p:sp>
        <p:nvSpPr>
          <p:cNvPr id="100" name="CustomShape 4"/>
          <p:cNvSpPr/>
          <p:nvPr/>
        </p:nvSpPr>
        <p:spPr>
          <a:xfrm>
            <a:off x="912240" y="1268280"/>
            <a:ext cx="9187200" cy="340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01" name="CustomShape 5"/>
          <p:cNvSpPr/>
          <p:nvPr/>
        </p:nvSpPr>
        <p:spPr>
          <a:xfrm>
            <a:off x="11444760" y="0"/>
            <a:ext cx="720360" cy="68292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02" name="CustomShape 6"/>
          <p:cNvSpPr/>
          <p:nvPr/>
        </p:nvSpPr>
        <p:spPr>
          <a:xfrm>
            <a:off x="0" y="6642720"/>
            <a:ext cx="1216332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10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104"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1" r:id="rId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5" name="CustomShape 1"/>
          <p:cNvSpPr/>
          <p:nvPr/>
        </p:nvSpPr>
        <p:spPr>
          <a:xfrm>
            <a:off x="11444760" y="0"/>
            <a:ext cx="720360" cy="68292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06" name="CustomShape 2"/>
          <p:cNvSpPr/>
          <p:nvPr/>
        </p:nvSpPr>
        <p:spPr>
          <a:xfrm>
            <a:off x="11438640" y="6453360"/>
            <a:ext cx="737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AC9B343B-CEF8-4BDE-AAC2-899FC4DC8B45}"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107" name="CustomShape 3"/>
          <p:cNvSpPr/>
          <p:nvPr/>
        </p:nvSpPr>
        <p:spPr>
          <a:xfrm>
            <a:off x="912240" y="1268280"/>
            <a:ext cx="9187200" cy="340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08" name="Picture 19" descr="Logo_TUC_de_RGB"/>
          <p:cNvPicPr/>
          <p:nvPr/>
        </p:nvPicPr>
        <p:blipFill>
          <a:blip r:embed="rId2"/>
          <a:stretch/>
        </p:blipFill>
        <p:spPr>
          <a:xfrm>
            <a:off x="0" y="0"/>
            <a:ext cx="3031200" cy="541080"/>
          </a:xfrm>
          <a:prstGeom prst="rect">
            <a:avLst/>
          </a:prstGeom>
          <a:ln w="0">
            <a:noFill/>
          </a:ln>
        </p:spPr>
      </p:pic>
      <p:pic>
        <p:nvPicPr>
          <p:cNvPr id="109" name="Grafik 2" descr=""/>
          <p:cNvPicPr/>
          <p:nvPr/>
        </p:nvPicPr>
        <p:blipFill>
          <a:blip r:embed="rId3"/>
          <a:stretch/>
        </p:blipFill>
        <p:spPr>
          <a:xfrm>
            <a:off x="7430400" y="134640"/>
            <a:ext cx="3677040" cy="493200"/>
          </a:xfrm>
          <a:prstGeom prst="rect">
            <a:avLst/>
          </a:prstGeom>
          <a:ln w="0">
            <a:noFill/>
          </a:ln>
        </p:spPr>
      </p:pic>
      <p:sp>
        <p:nvSpPr>
          <p:cNvPr id="110" name="CustomShape 4"/>
          <p:cNvSpPr/>
          <p:nvPr/>
        </p:nvSpPr>
        <p:spPr>
          <a:xfrm>
            <a:off x="912240" y="1268280"/>
            <a:ext cx="9187200" cy="340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11" name="CustomShape 5"/>
          <p:cNvSpPr/>
          <p:nvPr/>
        </p:nvSpPr>
        <p:spPr>
          <a:xfrm>
            <a:off x="11444760" y="0"/>
            <a:ext cx="720360" cy="68292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12" name="CustomShape 6"/>
          <p:cNvSpPr/>
          <p:nvPr/>
        </p:nvSpPr>
        <p:spPr>
          <a:xfrm>
            <a:off x="0" y="6642720"/>
            <a:ext cx="1216332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113"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3" r:id="rId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6" name="CustomShape 1"/>
          <p:cNvSpPr/>
          <p:nvPr/>
        </p:nvSpPr>
        <p:spPr>
          <a:xfrm>
            <a:off x="11444760" y="0"/>
            <a:ext cx="720360" cy="68292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17" name="CustomShape 2"/>
          <p:cNvSpPr/>
          <p:nvPr/>
        </p:nvSpPr>
        <p:spPr>
          <a:xfrm>
            <a:off x="11438640" y="6453360"/>
            <a:ext cx="737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9D5FF590-5D86-49EB-A3B6-1F4700CA0A8E}" type="slidenum">
              <a:rPr b="0" lang="en-US" sz="1800" spc="-1" strike="noStrike">
                <a:solidFill>
                  <a:srgbClr val="808080"/>
                </a:solidFill>
                <a:latin typeface="Arial"/>
                <a:ea typeface="DejaVu Sans"/>
              </a:rPr>
              <a:t>16</a:t>
            </a:fld>
            <a:endParaRPr b="0" lang="en-GB" sz="1800" spc="-1" strike="noStrike">
              <a:solidFill>
                <a:srgbClr val="000000"/>
              </a:solidFill>
              <a:latin typeface="Arial"/>
            </a:endParaRPr>
          </a:p>
        </p:txBody>
      </p:sp>
      <p:sp>
        <p:nvSpPr>
          <p:cNvPr id="118" name="CustomShape 3"/>
          <p:cNvSpPr/>
          <p:nvPr/>
        </p:nvSpPr>
        <p:spPr>
          <a:xfrm>
            <a:off x="912240" y="1268280"/>
            <a:ext cx="9187200" cy="340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19" name="Picture 19" descr="Logo_TUC_de_RGB"/>
          <p:cNvPicPr/>
          <p:nvPr/>
        </p:nvPicPr>
        <p:blipFill>
          <a:blip r:embed="rId2"/>
          <a:stretch/>
        </p:blipFill>
        <p:spPr>
          <a:xfrm>
            <a:off x="0" y="0"/>
            <a:ext cx="3031200" cy="541080"/>
          </a:xfrm>
          <a:prstGeom prst="rect">
            <a:avLst/>
          </a:prstGeom>
          <a:ln w="0">
            <a:noFill/>
          </a:ln>
        </p:spPr>
      </p:pic>
      <p:pic>
        <p:nvPicPr>
          <p:cNvPr id="120" name="Grafik 2" descr=""/>
          <p:cNvPicPr/>
          <p:nvPr/>
        </p:nvPicPr>
        <p:blipFill>
          <a:blip r:embed="rId3"/>
          <a:stretch/>
        </p:blipFill>
        <p:spPr>
          <a:xfrm>
            <a:off x="7430400" y="134640"/>
            <a:ext cx="3677040" cy="493200"/>
          </a:xfrm>
          <a:prstGeom prst="rect">
            <a:avLst/>
          </a:prstGeom>
          <a:ln w="0">
            <a:noFill/>
          </a:ln>
        </p:spPr>
      </p:pic>
      <p:sp>
        <p:nvSpPr>
          <p:cNvPr id="121" name="CustomShape 4"/>
          <p:cNvSpPr/>
          <p:nvPr/>
        </p:nvSpPr>
        <p:spPr>
          <a:xfrm>
            <a:off x="912240" y="1268280"/>
            <a:ext cx="9187200" cy="340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22" name="CustomShape 5"/>
          <p:cNvSpPr/>
          <p:nvPr/>
        </p:nvSpPr>
        <p:spPr>
          <a:xfrm>
            <a:off x="11444760" y="0"/>
            <a:ext cx="720360" cy="68292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23" name="CustomShape 6"/>
          <p:cNvSpPr/>
          <p:nvPr/>
        </p:nvSpPr>
        <p:spPr>
          <a:xfrm>
            <a:off x="0" y="6642720"/>
            <a:ext cx="1216332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12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125"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5" r:id="rId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Relationship Id="rId1" Type="http://schemas.openxmlformats.org/officeDocument/2006/relationships/hyperlink" Target="https://creativecommons.org/licenses/by-sa/4.0/" TargetMode="External"/><Relationship Id="rId2" Type="http://schemas.openxmlformats.org/officeDocument/2006/relationships/hyperlink" Target="https://github.com/ETCE-LAB/teaching-material/tree/master/The-Limits-to-Growth" TargetMode="External"/><Relationship Id="rId3" Type="http://schemas.openxmlformats.org/officeDocument/2006/relationships/slideLayout" Target="../slideLayouts/slideLayout7.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2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7.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3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
</Relationships>
</file>

<file path=ppt/slides/_rels/slide35.xml.rels><?xml version="1.0" encoding="UTF-8"?>
<Relationships xmlns="http://schemas.openxmlformats.org/package/2006/relationships"><Relationship Id="rId1" Type="http://schemas.openxmlformats.org/officeDocument/2006/relationships/hyperlink" Target="https://strikemag.org/bullshit-jobs/" TargetMode="External"/><Relationship Id="rId2" Type="http://schemas.openxmlformats.org/officeDocument/2006/relationships/slideLayout" Target="../slideLayouts/slideLayout7.xml"/>
</Relationships>
</file>

<file path=ppt/slides/_rels/slide36.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7.xml"/>
</Relationships>
</file>

<file path=ppt/slides/_rels/slide37.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7.xml"/>
</Relationships>
</file>

<file path=ppt/slides/_rels/slide38.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7.xml"/>
</Relationships>
</file>

<file path=ppt/slides/_rels/slide39.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7.xml"/>
</Relationships>
</file>

<file path=ppt/slides/_rels/slide4.xml.rels><?xml version="1.0" encoding="UTF-8"?>
<Relationships xmlns="http://schemas.openxmlformats.org/package/2006/relationships"><Relationship Id="rId1" Type="http://schemas.openxmlformats.org/officeDocument/2006/relationships/hyperlink" Target="https://media.ccc.de/v/bub2018-207-circular_society/related" TargetMode="External"/><Relationship Id="rId2" Type="http://schemas.openxmlformats.org/officeDocument/2006/relationships/slideLayout" Target="../slideLayouts/slideLayout7.xml"/>
</Relationships>
</file>

<file path=ppt/slides/_rels/slide40.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7.xml"/>
</Relationships>
</file>

<file path=ppt/slides/_rels/slide41.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7.xml"/>
</Relationships>
</file>

<file path=ppt/slides/_rels/slide42.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7.xml"/>
</Relationships>
</file>

<file path=ppt/slides/_rels/slide43.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7.xml"/>
</Relationships>
</file>

<file path=ppt/slides/_rels/slide44.xml.rels><?xml version="1.0" encoding="UTF-8"?>
<Relationships xmlns="http://schemas.openxmlformats.org/package/2006/relationships"><Relationship Id="rId1" Type="http://schemas.openxmlformats.org/officeDocument/2006/relationships/hyperlink" Target="https://www.chronicle.com/article/are-you-in-a-bs-job-in-academe-youre-hardly-alone/" TargetMode="External"/><Relationship Id="rId2" Type="http://schemas.openxmlformats.org/officeDocument/2006/relationships/slideLayout" Target="../slideLayouts/slideLayout7.xml"/>
</Relationships>
</file>

<file path=ppt/slides/_rels/slide4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47.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7.xml"/>
</Relationships>
</file>

<file path=ppt/slides/_rels/slide48.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7.xml"/>
</Relationships>
</file>

<file path=ppt/slides/_rels/slide49.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7.xml"/>
</Relationships>
</file>

<file path=ppt/slides/_rels/slide5.xml.rels><?xml version="1.0" encoding="UTF-8"?>
<Relationships xmlns="http://schemas.openxmlformats.org/package/2006/relationships"><Relationship Id="rId1" Type="http://schemas.openxmlformats.org/officeDocument/2006/relationships/hyperlink" Target="https://media.ccc.de/v/bub2018-207-circular_society/related" TargetMode="External"/><Relationship Id="rId2" Type="http://schemas.openxmlformats.org/officeDocument/2006/relationships/slideLayout" Target="../slideLayouts/slideLayout7.xml"/>
</Relationships>
</file>

<file path=ppt/slides/_rels/slide50.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7.xml"/>
</Relationships>
</file>

<file path=ppt/slides/_rels/slide51.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7.xml"/>
</Relationships>
</file>

<file path=ppt/slides/_rels/slide52.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7.xml"/>
</Relationships>
</file>

<file path=ppt/slides/_rels/slide53.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7.xml"/>
</Relationships>
</file>

<file path=ppt/slides/_rels/slide54.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7.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Relationship Id="rId1" Type="http://schemas.openxmlformats.org/officeDocument/2006/relationships/hyperlink" Target="https://media.ccc.de/v/bub2018-207-circular_society/related" TargetMode="External"/><Relationship Id="rId2" Type="http://schemas.openxmlformats.org/officeDocument/2006/relationships/slideLayout" Target="../slideLayouts/slideLayout7.xml"/>
</Relationships>
</file>

<file path=ppt/slides/_rels/slide7.xml.rels><?xml version="1.0" encoding="UTF-8"?>
<Relationships xmlns="http://schemas.openxmlformats.org/package/2006/relationships"><Relationship Id="rId1" Type="http://schemas.openxmlformats.org/officeDocument/2006/relationships/hyperlink" Target="https://media.ccc.de/v/bub2018-207-circular_society/related" TargetMode="External"/><Relationship Id="rId2" Type="http://schemas.openxmlformats.org/officeDocument/2006/relationships/slideLayout" Target="../slideLayouts/slideLayout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527400" y="1412640"/>
            <a:ext cx="10340280" cy="1126800"/>
          </a:xfrm>
          <a:prstGeom prst="rect">
            <a:avLst/>
          </a:prstGeom>
          <a:noFill/>
          <a:ln w="0">
            <a:noFill/>
          </a:ln>
        </p:spPr>
        <p:style>
          <a:lnRef idx="0"/>
          <a:fillRef idx="0"/>
          <a:effectRef idx="0"/>
          <a:fontRef idx="minor"/>
        </p:style>
        <p:txBody>
          <a:bodyPr lIns="90000" rIns="90000" tIns="45000" bIns="45000" anchor="b">
            <a:noAutofit/>
          </a:bodyPr>
          <a:p>
            <a:pPr algn="ctr">
              <a:lnSpc>
                <a:spcPct val="100000"/>
              </a:lnSpc>
            </a:pPr>
            <a:r>
              <a:rPr b="1" lang="en-GB" sz="3200" spc="-1" strike="noStrike">
                <a:solidFill>
                  <a:srgbClr val="008c4f"/>
                </a:solidFill>
                <a:latin typeface="DejaVu Sans"/>
                <a:ea typeface="DejaVu Sans"/>
              </a:rPr>
              <a:t>The Limits to Growth: Sustainability and the Circular Economy</a:t>
            </a:r>
            <a:endParaRPr b="0" lang="en-GB" sz="3200" spc="-1" strike="noStrike">
              <a:solidFill>
                <a:srgbClr val="000000"/>
              </a:solidFill>
              <a:latin typeface="Arial"/>
            </a:endParaRPr>
          </a:p>
        </p:txBody>
      </p:sp>
      <p:sp>
        <p:nvSpPr>
          <p:cNvPr id="161" name="CustomShape 2"/>
          <p:cNvSpPr/>
          <p:nvPr/>
        </p:nvSpPr>
        <p:spPr>
          <a:xfrm>
            <a:off x="527400" y="2852640"/>
            <a:ext cx="10340280" cy="23475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spcBef>
                <a:spcPts val="479"/>
              </a:spcBef>
              <a:tabLst>
                <a:tab algn="l" pos="0"/>
              </a:tabLst>
            </a:pPr>
            <a:r>
              <a:rPr b="1" lang="en-GB" sz="2400" spc="-1" strike="noStrike">
                <a:solidFill>
                  <a:srgbClr val="000000"/>
                </a:solidFill>
                <a:latin typeface="DejaVu Sans"/>
                <a:ea typeface="DejaVu Sans"/>
              </a:rPr>
              <a:t>Lecture 10: Beyond the Circular Economy I</a:t>
            </a:r>
            <a:endParaRPr b="0" lang="en-GB" sz="2400" spc="-1" strike="noStrike">
              <a:solidFill>
                <a:srgbClr val="000000"/>
              </a:solidFill>
              <a:latin typeface="Arial"/>
            </a:endParaRPr>
          </a:p>
          <a:p>
            <a:pPr algn="ctr">
              <a:lnSpc>
                <a:spcPct val="100000"/>
              </a:lnSpc>
              <a:spcBef>
                <a:spcPts val="479"/>
              </a:spcBef>
              <a:tabLst>
                <a:tab algn="l" pos="0"/>
              </a:tabLst>
            </a:pPr>
            <a:endParaRPr b="0" lang="en-GB" sz="2400" spc="-1" strike="noStrike">
              <a:solidFill>
                <a:srgbClr val="000000"/>
              </a:solidFill>
              <a:latin typeface="Arial"/>
            </a:endParaRPr>
          </a:p>
          <a:p>
            <a:pPr algn="ctr" defTabSz="914400">
              <a:lnSpc>
                <a:spcPct val="100000"/>
              </a:lnSpc>
              <a:spcBef>
                <a:spcPts val="320"/>
              </a:spcBef>
              <a:tabLst>
                <a:tab algn="l" pos="0"/>
              </a:tabLst>
            </a:pPr>
            <a:r>
              <a:rPr b="0" lang="en-US" sz="1600" spc="-1" strike="noStrike">
                <a:solidFill>
                  <a:srgbClr val="000000"/>
                </a:solidFill>
                <a:latin typeface="DejaVu Sans"/>
                <a:ea typeface="DejaVu Sans"/>
              </a:rPr>
              <a:t>Prof. Dr. Benjamin Leiding</a:t>
            </a:r>
            <a:endParaRPr b="0" lang="en-GB" sz="1600" spc="-1" strike="noStrike">
              <a:solidFill>
                <a:srgbClr val="000000"/>
              </a:solidFill>
              <a:latin typeface="Arial"/>
            </a:endParaRPr>
          </a:p>
          <a:p>
            <a:pPr algn="ctr" defTabSz="914400">
              <a:lnSpc>
                <a:spcPct val="100000"/>
              </a:lnSpc>
              <a:spcBef>
                <a:spcPts val="320"/>
              </a:spcBef>
              <a:tabLst>
                <a:tab algn="l" pos="0"/>
              </a:tabLst>
            </a:pPr>
            <a:r>
              <a:rPr b="0" lang="en-US" sz="1600" spc="-1" strike="noStrike">
                <a:solidFill>
                  <a:srgbClr val="000000"/>
                </a:solidFill>
                <a:latin typeface="DejaVu Sans"/>
                <a:ea typeface="DejaVu Sans"/>
              </a:rPr>
              <a:t>M.Sc. Anant Sujatanagarjuna</a:t>
            </a:r>
            <a:endParaRPr b="0" lang="en-GB" sz="1600" spc="-1" strike="noStrike">
              <a:solidFill>
                <a:srgbClr val="000000"/>
              </a:solidFill>
              <a:latin typeface="Arial"/>
            </a:endParaRPr>
          </a:p>
          <a:p>
            <a:pPr algn="ctr" defTabSz="914400">
              <a:lnSpc>
                <a:spcPct val="100000"/>
              </a:lnSpc>
              <a:spcBef>
                <a:spcPts val="320"/>
              </a:spcBef>
              <a:tabLst>
                <a:tab algn="l" pos="0"/>
              </a:tabLst>
            </a:pPr>
            <a:r>
              <a:rPr b="0" lang="en-US" sz="1600" spc="-1" strike="noStrike">
                <a:solidFill>
                  <a:srgbClr val="000000"/>
                </a:solidFill>
                <a:latin typeface="DejaVu Sans"/>
                <a:ea typeface="DejaVu Sans"/>
              </a:rPr>
              <a:t> </a:t>
            </a:r>
            <a:r>
              <a:rPr b="0" lang="en-US" sz="1600" spc="-1" strike="noStrike">
                <a:solidFill>
                  <a:srgbClr val="000000"/>
                </a:solidFill>
                <a:latin typeface="DejaVu Sans"/>
                <a:ea typeface="DejaVu Sans"/>
              </a:rPr>
              <a:t>M.Sc. Nelly Nicaise Nyeck Mbialeu</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04"/>
          <p:cNvSpPr/>
          <p:nvPr/>
        </p:nvSpPr>
        <p:spPr>
          <a:xfrm>
            <a:off x="335520" y="764640"/>
            <a:ext cx="10727280" cy="47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191" name="CustomShape 105"/>
          <p:cNvSpPr/>
          <p:nvPr/>
        </p:nvSpPr>
        <p:spPr>
          <a:xfrm>
            <a:off x="335520" y="1268280"/>
            <a:ext cx="10727280" cy="50148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marL="216000" indent="-2077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Example: </a:t>
            </a:r>
            <a:r>
              <a:rPr b="0" lang="en-GB" sz="1800" spc="-1" strike="noStrike">
                <a:solidFill>
                  <a:srgbClr val="ffffff"/>
                </a:solidFill>
                <a:latin typeface="DejaVu Sans"/>
                <a:ea typeface="DejaVu Sans"/>
              </a:rPr>
              <a:t>A car that consumes 3 liter per 100km is 2x more ecologically efficient than a car that consumes 6 liter.</a:t>
            </a:r>
            <a:endParaRPr b="0" lang="en-GB" sz="1800" spc="-1" strike="noStrike">
              <a:solidFill>
                <a:srgbClr val="000000"/>
              </a:solidFill>
              <a:latin typeface="Arial"/>
            </a:endParaRPr>
          </a:p>
        </p:txBody>
      </p:sp>
      <p:sp>
        <p:nvSpPr>
          <p:cNvPr id="192" name="CustomShape 106"/>
          <p:cNvSpPr/>
          <p:nvPr/>
        </p:nvSpPr>
        <p:spPr>
          <a:xfrm>
            <a:off x="432720" y="1148040"/>
            <a:ext cx="10332720" cy="473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Eco-Efficiency – Definition/Example </a:t>
            </a:r>
            <a:endParaRPr b="0" lang="en-GB" sz="2200" spc="-1" strike="noStrike">
              <a:solidFill>
                <a:srgbClr val="000000"/>
              </a:solidFill>
              <a:latin typeface="Arial"/>
            </a:endParaRPr>
          </a:p>
        </p:txBody>
      </p:sp>
      <p:sp>
        <p:nvSpPr>
          <p:cNvPr id="193" name="CustomShape 107"/>
          <p:cNvSpPr/>
          <p:nvPr/>
        </p:nvSpPr>
        <p:spPr>
          <a:xfrm>
            <a:off x="263520" y="6411600"/>
            <a:ext cx="1107252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
        <p:nvSpPr>
          <p:cNvPr id="194" name="CustomShape 108"/>
          <p:cNvSpPr/>
          <p:nvPr/>
        </p:nvSpPr>
        <p:spPr>
          <a:xfrm>
            <a:off x="282240" y="2340000"/>
            <a:ext cx="10780560" cy="117720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95" name=""/>
          <p:cNvSpPr/>
          <p:nvPr/>
        </p:nvSpPr>
        <p:spPr>
          <a:xfrm>
            <a:off x="539280" y="2215080"/>
            <a:ext cx="10332360" cy="874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a:p>
            <a:pPr>
              <a:lnSpc>
                <a:spcPct val="100000"/>
              </a:lnSpc>
            </a:pPr>
            <a:r>
              <a:rPr b="0" lang="en-US" sz="1800" spc="-1" strike="noStrike" u="sng">
                <a:solidFill>
                  <a:srgbClr val="000000"/>
                </a:solidFill>
                <a:uFillTx/>
                <a:latin typeface="DejaVu Sans"/>
                <a:ea typeface="DejaVu Sans"/>
              </a:rPr>
              <a:t>Eco-Efficency</a:t>
            </a:r>
            <a:r>
              <a:rPr b="0" lang="en-US" sz="1800" spc="-1" strike="noStrike">
                <a:solidFill>
                  <a:srgbClr val="000000"/>
                </a:solidFill>
                <a:latin typeface="DejaVu Sans"/>
                <a:ea typeface="DejaVu Sans"/>
              </a:rPr>
              <a:t> → </a:t>
            </a:r>
            <a:r>
              <a:rPr b="0" i="1" lang="en-US" sz="1800" spc="-1" strike="noStrike">
                <a:solidFill>
                  <a:srgbClr val="000000"/>
                </a:solidFill>
                <a:latin typeface="DejaVu Sans"/>
                <a:ea typeface="DejaVu Sans"/>
              </a:rPr>
              <a:t>Minimise the material input required to achieve a certain economic result, i.e. to improve the ratio between the use of resources and the production of goods.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99"/>
          <p:cNvSpPr/>
          <p:nvPr/>
        </p:nvSpPr>
        <p:spPr>
          <a:xfrm>
            <a:off x="335520" y="764640"/>
            <a:ext cx="10727280" cy="47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197" name="CustomShape 100"/>
          <p:cNvSpPr/>
          <p:nvPr/>
        </p:nvSpPr>
        <p:spPr>
          <a:xfrm>
            <a:off x="335520" y="1268280"/>
            <a:ext cx="10727280" cy="50148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marL="216000" indent="-2077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Example: A car that consumes 3 liter per 100km is 2x more ecologically efficient than a car that consumes 6 liter.</a:t>
            </a:r>
            <a:endParaRPr b="0" lang="en-GB" sz="1800" spc="-1" strike="noStrike">
              <a:solidFill>
                <a:srgbClr val="000000"/>
              </a:solidFill>
              <a:latin typeface="Arial"/>
            </a:endParaRPr>
          </a:p>
        </p:txBody>
      </p:sp>
      <p:sp>
        <p:nvSpPr>
          <p:cNvPr id="198" name="CustomShape 101"/>
          <p:cNvSpPr/>
          <p:nvPr/>
        </p:nvSpPr>
        <p:spPr>
          <a:xfrm>
            <a:off x="432720" y="1148040"/>
            <a:ext cx="10332720" cy="473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Eco-Efficiency – Definition/Example </a:t>
            </a:r>
            <a:endParaRPr b="0" lang="en-GB" sz="2200" spc="-1" strike="noStrike">
              <a:solidFill>
                <a:srgbClr val="000000"/>
              </a:solidFill>
              <a:latin typeface="Arial"/>
            </a:endParaRPr>
          </a:p>
        </p:txBody>
      </p:sp>
      <p:sp>
        <p:nvSpPr>
          <p:cNvPr id="199" name="CustomShape 102"/>
          <p:cNvSpPr/>
          <p:nvPr/>
        </p:nvSpPr>
        <p:spPr>
          <a:xfrm>
            <a:off x="263520" y="6411600"/>
            <a:ext cx="1107252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
        <p:nvSpPr>
          <p:cNvPr id="200" name="CustomShape 103"/>
          <p:cNvSpPr/>
          <p:nvPr/>
        </p:nvSpPr>
        <p:spPr>
          <a:xfrm>
            <a:off x="282240" y="2340000"/>
            <a:ext cx="10780560" cy="117720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01" name=""/>
          <p:cNvSpPr/>
          <p:nvPr/>
        </p:nvSpPr>
        <p:spPr>
          <a:xfrm>
            <a:off x="539280" y="2215080"/>
            <a:ext cx="10332360" cy="874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a:p>
            <a:pPr>
              <a:lnSpc>
                <a:spcPct val="100000"/>
              </a:lnSpc>
            </a:pPr>
            <a:r>
              <a:rPr b="0" lang="en-US" sz="1800" spc="-1" strike="noStrike" u="sng">
                <a:solidFill>
                  <a:srgbClr val="000000"/>
                </a:solidFill>
                <a:uFillTx/>
                <a:latin typeface="DejaVu Sans"/>
                <a:ea typeface="DejaVu Sans"/>
              </a:rPr>
              <a:t>Eco-Efficency</a:t>
            </a:r>
            <a:r>
              <a:rPr b="0" lang="en-US" sz="1800" spc="-1" strike="noStrike">
                <a:solidFill>
                  <a:srgbClr val="000000"/>
                </a:solidFill>
                <a:latin typeface="DejaVu Sans"/>
                <a:ea typeface="DejaVu Sans"/>
              </a:rPr>
              <a:t> → </a:t>
            </a:r>
            <a:r>
              <a:rPr b="0" i="1" lang="en-US" sz="1800" spc="-1" strike="noStrike">
                <a:solidFill>
                  <a:srgbClr val="000000"/>
                </a:solidFill>
                <a:latin typeface="DejaVu Sans"/>
                <a:ea typeface="DejaVu Sans"/>
              </a:rPr>
              <a:t>Minimise the material input required to achieve a certain economic result, i.e. to improve the ratio between the use of resources and the production of goods.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227"/>
          <p:cNvSpPr/>
          <p:nvPr/>
        </p:nvSpPr>
        <p:spPr>
          <a:xfrm>
            <a:off x="335520" y="764640"/>
            <a:ext cx="10727280" cy="47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203" name="CustomShape 228"/>
          <p:cNvSpPr/>
          <p:nvPr/>
        </p:nvSpPr>
        <p:spPr>
          <a:xfrm>
            <a:off x="335520" y="1268280"/>
            <a:ext cx="10727280" cy="50148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204" name="CustomShape 229"/>
          <p:cNvSpPr/>
          <p:nvPr/>
        </p:nvSpPr>
        <p:spPr>
          <a:xfrm>
            <a:off x="432720" y="1148040"/>
            <a:ext cx="10332720" cy="473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Eco-Consistency – Definition  </a:t>
            </a:r>
            <a:endParaRPr b="0" lang="en-GB" sz="2200" spc="-1" strike="noStrike">
              <a:solidFill>
                <a:srgbClr val="000000"/>
              </a:solidFill>
              <a:latin typeface="Arial"/>
            </a:endParaRPr>
          </a:p>
        </p:txBody>
      </p:sp>
      <p:sp>
        <p:nvSpPr>
          <p:cNvPr id="205" name="CustomShape 230"/>
          <p:cNvSpPr/>
          <p:nvPr/>
        </p:nvSpPr>
        <p:spPr>
          <a:xfrm>
            <a:off x="263520" y="6411600"/>
            <a:ext cx="1107252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
        <p:nvSpPr>
          <p:cNvPr id="206" name="CustomShape 231"/>
          <p:cNvSpPr/>
          <p:nvPr/>
        </p:nvSpPr>
        <p:spPr>
          <a:xfrm>
            <a:off x="282240" y="2160000"/>
            <a:ext cx="10780560" cy="135720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07" name=""/>
          <p:cNvSpPr/>
          <p:nvPr/>
        </p:nvSpPr>
        <p:spPr>
          <a:xfrm>
            <a:off x="540000" y="1980000"/>
            <a:ext cx="10332360" cy="1109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a:p>
            <a:pPr>
              <a:lnSpc>
                <a:spcPct val="100000"/>
              </a:lnSpc>
            </a:pPr>
            <a:r>
              <a:rPr b="0" lang="en-US" sz="1800" spc="-1" strike="noStrike" u="sng">
                <a:solidFill>
                  <a:srgbClr val="000000"/>
                </a:solidFill>
                <a:uFillTx/>
                <a:latin typeface="DejaVu Sans"/>
                <a:ea typeface="DejaVu Sans"/>
              </a:rPr>
              <a:t>Eco-Consistency</a:t>
            </a:r>
            <a:r>
              <a:rPr b="0" lang="en-US" sz="1800" spc="-1" strike="noStrike">
                <a:solidFill>
                  <a:srgbClr val="000000"/>
                </a:solidFill>
                <a:latin typeface="DejaVu Sans"/>
                <a:ea typeface="DejaVu Sans"/>
              </a:rPr>
              <a:t> → </a:t>
            </a:r>
            <a:r>
              <a:rPr b="0" i="1" lang="en-US" sz="1800" spc="-1" strike="noStrike">
                <a:solidFill>
                  <a:srgbClr val="ffffff"/>
                </a:solidFill>
                <a:latin typeface="DejaVu Sans"/>
                <a:ea typeface="DejaVu Sans"/>
              </a:rPr>
              <a:t>Ecological consistency is based on the damage intensity and environmental impact of the resources used. Instead of reducing their quantity, their nature or the product design should be optimised so that no emissions or waste are produced, regardless of the level of consumption → i.e., Circular Economy</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237"/>
          <p:cNvSpPr/>
          <p:nvPr/>
        </p:nvSpPr>
        <p:spPr>
          <a:xfrm>
            <a:off x="335520" y="764640"/>
            <a:ext cx="10727280" cy="47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209" name="CustomShape 238"/>
          <p:cNvSpPr/>
          <p:nvPr/>
        </p:nvSpPr>
        <p:spPr>
          <a:xfrm>
            <a:off x="335520" y="1268280"/>
            <a:ext cx="10727280" cy="50148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marL="216000" indent="-2077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Example: </a:t>
            </a:r>
            <a:r>
              <a:rPr b="0" lang="en-GB" sz="1800" spc="-1" strike="noStrike">
                <a:solidFill>
                  <a:srgbClr val="ffffff"/>
                </a:solidFill>
                <a:latin typeface="DejaVu Sans"/>
                <a:ea typeface="DejaVu Sans"/>
              </a:rPr>
              <a:t>A battery electric vehicle (BEV) that runs on green energy (e.g., solar/wind/etc.)</a:t>
            </a:r>
            <a:endParaRPr b="0" lang="en-GB" sz="1800" spc="-1" strike="noStrike">
              <a:solidFill>
                <a:srgbClr val="000000"/>
              </a:solidFill>
              <a:latin typeface="Arial"/>
            </a:endParaRPr>
          </a:p>
        </p:txBody>
      </p:sp>
      <p:sp>
        <p:nvSpPr>
          <p:cNvPr id="210" name="CustomShape 239"/>
          <p:cNvSpPr/>
          <p:nvPr/>
        </p:nvSpPr>
        <p:spPr>
          <a:xfrm>
            <a:off x="432720" y="1148040"/>
            <a:ext cx="10332720" cy="473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Eco-Consistency – Definition/Example </a:t>
            </a:r>
            <a:endParaRPr b="0" lang="en-GB" sz="2200" spc="-1" strike="noStrike">
              <a:solidFill>
                <a:srgbClr val="000000"/>
              </a:solidFill>
              <a:latin typeface="Arial"/>
            </a:endParaRPr>
          </a:p>
        </p:txBody>
      </p:sp>
      <p:sp>
        <p:nvSpPr>
          <p:cNvPr id="211" name="CustomShape 240"/>
          <p:cNvSpPr/>
          <p:nvPr/>
        </p:nvSpPr>
        <p:spPr>
          <a:xfrm>
            <a:off x="263520" y="6411600"/>
            <a:ext cx="1107252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
        <p:nvSpPr>
          <p:cNvPr id="212" name="CustomShape 241"/>
          <p:cNvSpPr/>
          <p:nvPr/>
        </p:nvSpPr>
        <p:spPr>
          <a:xfrm>
            <a:off x="282240" y="2160000"/>
            <a:ext cx="10780560" cy="135720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13" name=""/>
          <p:cNvSpPr/>
          <p:nvPr/>
        </p:nvSpPr>
        <p:spPr>
          <a:xfrm>
            <a:off x="540000" y="1980000"/>
            <a:ext cx="10332360" cy="1109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a:p>
            <a:pPr>
              <a:lnSpc>
                <a:spcPct val="100000"/>
              </a:lnSpc>
            </a:pPr>
            <a:r>
              <a:rPr b="0" lang="en-US" sz="1800" spc="-1" strike="noStrike" u="sng">
                <a:solidFill>
                  <a:srgbClr val="000000"/>
                </a:solidFill>
                <a:uFillTx/>
                <a:latin typeface="DejaVu Sans"/>
                <a:ea typeface="DejaVu Sans"/>
              </a:rPr>
              <a:t>Eco-Consistency</a:t>
            </a:r>
            <a:r>
              <a:rPr b="0" lang="en-US" sz="1800" spc="-1" strike="noStrike">
                <a:solidFill>
                  <a:srgbClr val="000000"/>
                </a:solidFill>
                <a:latin typeface="DejaVu Sans"/>
                <a:ea typeface="DejaVu Sans"/>
              </a:rPr>
              <a:t> → </a:t>
            </a:r>
            <a:r>
              <a:rPr b="0" i="1" lang="en-US" sz="1800" spc="-1" strike="noStrike">
                <a:solidFill>
                  <a:srgbClr val="000000"/>
                </a:solidFill>
                <a:latin typeface="DejaVu Sans"/>
                <a:ea typeface="DejaVu Sans"/>
              </a:rPr>
              <a:t>Ecological consistency is based on the damage intensity and environmental impact of the resources used. Instead of reducing their quantity, their nature or the product design should be optimised so that no emissions or waste are produced, regardless of the level of consumption → i.e., Circular Economy</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CustomShape 232"/>
          <p:cNvSpPr/>
          <p:nvPr/>
        </p:nvSpPr>
        <p:spPr>
          <a:xfrm>
            <a:off x="335520" y="764640"/>
            <a:ext cx="10727280" cy="47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215" name="CustomShape 233"/>
          <p:cNvSpPr/>
          <p:nvPr/>
        </p:nvSpPr>
        <p:spPr>
          <a:xfrm>
            <a:off x="335520" y="1268280"/>
            <a:ext cx="10727280" cy="50148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marL="216000" indent="-2077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Example: A battery electric vehicle (BEV) that runs on green energy (e.g., solar/wind/etc.)</a:t>
            </a:r>
            <a:endParaRPr b="0" lang="en-GB" sz="1800" spc="-1" strike="noStrike">
              <a:solidFill>
                <a:srgbClr val="000000"/>
              </a:solidFill>
              <a:latin typeface="Arial"/>
            </a:endParaRPr>
          </a:p>
        </p:txBody>
      </p:sp>
      <p:sp>
        <p:nvSpPr>
          <p:cNvPr id="216" name="CustomShape 234"/>
          <p:cNvSpPr/>
          <p:nvPr/>
        </p:nvSpPr>
        <p:spPr>
          <a:xfrm>
            <a:off x="432720" y="1148040"/>
            <a:ext cx="10332720" cy="473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Eco-Consistency – Definition/Example </a:t>
            </a:r>
            <a:endParaRPr b="0" lang="en-GB" sz="2200" spc="-1" strike="noStrike">
              <a:solidFill>
                <a:srgbClr val="000000"/>
              </a:solidFill>
              <a:latin typeface="Arial"/>
            </a:endParaRPr>
          </a:p>
        </p:txBody>
      </p:sp>
      <p:sp>
        <p:nvSpPr>
          <p:cNvPr id="217" name="CustomShape 235"/>
          <p:cNvSpPr/>
          <p:nvPr/>
        </p:nvSpPr>
        <p:spPr>
          <a:xfrm>
            <a:off x="263520" y="6411600"/>
            <a:ext cx="1107252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
        <p:nvSpPr>
          <p:cNvPr id="218" name="CustomShape 236"/>
          <p:cNvSpPr/>
          <p:nvPr/>
        </p:nvSpPr>
        <p:spPr>
          <a:xfrm>
            <a:off x="282240" y="2160000"/>
            <a:ext cx="10780560" cy="135720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19" name=""/>
          <p:cNvSpPr/>
          <p:nvPr/>
        </p:nvSpPr>
        <p:spPr>
          <a:xfrm>
            <a:off x="540000" y="1980000"/>
            <a:ext cx="10332360" cy="1109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a:p>
            <a:pPr>
              <a:lnSpc>
                <a:spcPct val="100000"/>
              </a:lnSpc>
            </a:pPr>
            <a:r>
              <a:rPr b="0" lang="en-US" sz="1800" spc="-1" strike="noStrike" u="sng">
                <a:solidFill>
                  <a:srgbClr val="000000"/>
                </a:solidFill>
                <a:uFillTx/>
                <a:latin typeface="DejaVu Sans"/>
                <a:ea typeface="DejaVu Sans"/>
              </a:rPr>
              <a:t>Eco-Consistency</a:t>
            </a:r>
            <a:r>
              <a:rPr b="0" lang="en-US" sz="1800" spc="-1" strike="noStrike">
                <a:solidFill>
                  <a:srgbClr val="000000"/>
                </a:solidFill>
                <a:latin typeface="DejaVu Sans"/>
                <a:ea typeface="DejaVu Sans"/>
              </a:rPr>
              <a:t> → </a:t>
            </a:r>
            <a:r>
              <a:rPr b="0" i="1" lang="en-US" sz="1800" spc="-1" strike="noStrike">
                <a:solidFill>
                  <a:srgbClr val="000000"/>
                </a:solidFill>
                <a:latin typeface="DejaVu Sans"/>
                <a:ea typeface="DejaVu Sans"/>
              </a:rPr>
              <a:t>Ecological consistency is based on the damage intensity and environmental impact of the resources used. Instead of reducing their quantity, their nature or the product design should be optimised so that no emissions or waste are produced, regardless of the level of consumption → i.e., Circular Economy</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CustomShape 33"/>
          <p:cNvSpPr/>
          <p:nvPr/>
        </p:nvSpPr>
        <p:spPr>
          <a:xfrm>
            <a:off x="335520" y="764640"/>
            <a:ext cx="10727280" cy="47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221" name="CustomShape 34"/>
          <p:cNvSpPr/>
          <p:nvPr/>
        </p:nvSpPr>
        <p:spPr>
          <a:xfrm>
            <a:off x="335520" y="1268280"/>
            <a:ext cx="10727280" cy="50148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Example:</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First, minimize the fuel/energy consumption of a car </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Second, operate the car with carbon-neutral fuel/energy </a:t>
            </a:r>
            <a:endParaRPr b="0" lang="en-GB" sz="1800" spc="-1" strike="noStrike">
              <a:solidFill>
                <a:srgbClr val="000000"/>
              </a:solidFill>
              <a:latin typeface="Arial"/>
            </a:endParaRPr>
          </a:p>
        </p:txBody>
      </p:sp>
      <p:sp>
        <p:nvSpPr>
          <p:cNvPr id="222" name="CustomShape 35"/>
          <p:cNvSpPr/>
          <p:nvPr/>
        </p:nvSpPr>
        <p:spPr>
          <a:xfrm>
            <a:off x="432720" y="1148040"/>
            <a:ext cx="10332720" cy="473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Efficiency + Consistency – Example </a:t>
            </a:r>
            <a:endParaRPr b="0" lang="en-GB" sz="2200" spc="-1" strike="noStrike">
              <a:solidFill>
                <a:srgbClr val="000000"/>
              </a:solidFill>
              <a:latin typeface="Arial"/>
            </a:endParaRPr>
          </a:p>
        </p:txBody>
      </p:sp>
      <p:sp>
        <p:nvSpPr>
          <p:cNvPr id="223" name="CustomShape 64"/>
          <p:cNvSpPr/>
          <p:nvPr/>
        </p:nvSpPr>
        <p:spPr>
          <a:xfrm>
            <a:off x="263520" y="6411600"/>
            <a:ext cx="1107252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30"/>
          <p:cNvSpPr/>
          <p:nvPr/>
        </p:nvSpPr>
        <p:spPr>
          <a:xfrm>
            <a:off x="335520" y="764640"/>
            <a:ext cx="10727280" cy="47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225" name="CustomShape 31"/>
          <p:cNvSpPr/>
          <p:nvPr/>
        </p:nvSpPr>
        <p:spPr>
          <a:xfrm>
            <a:off x="335520" y="1268280"/>
            <a:ext cx="10727280" cy="50148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226" name="CustomShape 32"/>
          <p:cNvSpPr/>
          <p:nvPr/>
        </p:nvSpPr>
        <p:spPr>
          <a:xfrm>
            <a:off x="432720" y="1148040"/>
            <a:ext cx="10332720" cy="473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Definition(s)</a:t>
            </a:r>
            <a:endParaRPr b="0" lang="en-GB" sz="2200" spc="-1" strike="noStrike">
              <a:solidFill>
                <a:srgbClr val="000000"/>
              </a:solidFill>
              <a:latin typeface="Arial"/>
            </a:endParaRPr>
          </a:p>
        </p:txBody>
      </p:sp>
      <p:sp>
        <p:nvSpPr>
          <p:cNvPr id="227" name="CustomShape 65"/>
          <p:cNvSpPr/>
          <p:nvPr/>
        </p:nvSpPr>
        <p:spPr>
          <a:xfrm>
            <a:off x="264600" y="6300000"/>
            <a:ext cx="11072520" cy="3610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GB" sz="900" spc="-1" strike="noStrike">
              <a:solidFill>
                <a:srgbClr val="000000"/>
              </a:solidFill>
              <a:latin typeface="Arial"/>
            </a:endParaRPr>
          </a:p>
          <a:p>
            <a:pPr>
              <a:lnSpc>
                <a:spcPct val="100000"/>
              </a:lnSpc>
            </a:pPr>
            <a:endParaRPr b="0" lang="en-GB" sz="900" spc="-1" strike="noStrike">
              <a:solidFill>
                <a:srgbClr val="000000"/>
              </a:solidFill>
              <a:latin typeface="Arial"/>
            </a:endParaRPr>
          </a:p>
        </p:txBody>
      </p:sp>
      <p:sp>
        <p:nvSpPr>
          <p:cNvPr id="228" name="CustomShape 27"/>
          <p:cNvSpPr/>
          <p:nvPr/>
        </p:nvSpPr>
        <p:spPr>
          <a:xfrm>
            <a:off x="284400" y="2078640"/>
            <a:ext cx="11052720" cy="99720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28"/>
          <p:cNvSpPr/>
          <p:nvPr/>
        </p:nvSpPr>
        <p:spPr>
          <a:xfrm>
            <a:off x="335520" y="764640"/>
            <a:ext cx="10727280" cy="47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230" name="CustomShape 248"/>
          <p:cNvSpPr/>
          <p:nvPr/>
        </p:nvSpPr>
        <p:spPr>
          <a:xfrm>
            <a:off x="335520" y="1268280"/>
            <a:ext cx="10727280" cy="50148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231" name="CustomShape 249"/>
          <p:cNvSpPr/>
          <p:nvPr/>
        </p:nvSpPr>
        <p:spPr>
          <a:xfrm>
            <a:off x="432720" y="1148040"/>
            <a:ext cx="10332720" cy="473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Definition(s)</a:t>
            </a:r>
            <a:endParaRPr b="0" lang="en-GB" sz="2200" spc="-1" strike="noStrike">
              <a:solidFill>
                <a:srgbClr val="000000"/>
              </a:solidFill>
              <a:latin typeface="Arial"/>
            </a:endParaRPr>
          </a:p>
        </p:txBody>
      </p:sp>
      <p:sp>
        <p:nvSpPr>
          <p:cNvPr id="232" name="CustomShape 250"/>
          <p:cNvSpPr/>
          <p:nvPr/>
        </p:nvSpPr>
        <p:spPr>
          <a:xfrm>
            <a:off x="264600" y="6300000"/>
            <a:ext cx="11072520" cy="364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Thomas Princen (2005) – The Logic of Sufficiency</a:t>
            </a:r>
            <a:endParaRPr b="0" lang="en-GB" sz="900" spc="-1" strike="noStrike">
              <a:solidFill>
                <a:srgbClr val="000000"/>
              </a:solidFill>
              <a:latin typeface="Arial"/>
            </a:endParaRPr>
          </a:p>
          <a:p>
            <a:pPr>
              <a:lnSpc>
                <a:spcPct val="100000"/>
              </a:lnSpc>
            </a:pPr>
            <a:endParaRPr b="0" lang="en-GB" sz="900" spc="-1" strike="noStrike">
              <a:solidFill>
                <a:srgbClr val="000000"/>
              </a:solidFill>
              <a:latin typeface="Arial"/>
            </a:endParaRPr>
          </a:p>
        </p:txBody>
      </p:sp>
      <p:sp>
        <p:nvSpPr>
          <p:cNvPr id="233" name="CustomShape 251"/>
          <p:cNvSpPr/>
          <p:nvPr/>
        </p:nvSpPr>
        <p:spPr>
          <a:xfrm>
            <a:off x="284400" y="2078640"/>
            <a:ext cx="11052720" cy="99720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34" name=""/>
          <p:cNvSpPr/>
          <p:nvPr/>
        </p:nvSpPr>
        <p:spPr>
          <a:xfrm>
            <a:off x="540000" y="2078640"/>
            <a:ext cx="10617120" cy="8834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Seeking enough when more is possible is both intuitive and rational - personally, organizationally and ecologically. And under global ecological constraint, it is ethical.</a:t>
            </a:r>
            <a:r>
              <a:rPr b="0" lang="en-US" sz="1800" spc="-1" strike="noStrike">
                <a:solidFill>
                  <a:srgbClr val="000000"/>
                </a:solidFill>
                <a:latin typeface="DejaVu Sans"/>
                <a:ea typeface="DejaVu Sans"/>
              </a:rPr>
              <a:t>” - Thomas Princen</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242"/>
          <p:cNvSpPr/>
          <p:nvPr/>
        </p:nvSpPr>
        <p:spPr>
          <a:xfrm>
            <a:off x="335520" y="764640"/>
            <a:ext cx="10727280" cy="47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236" name="CustomShape 243"/>
          <p:cNvSpPr/>
          <p:nvPr/>
        </p:nvSpPr>
        <p:spPr>
          <a:xfrm>
            <a:off x="335520" y="1268280"/>
            <a:ext cx="10727280" cy="50148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237" name="CustomShape 244"/>
          <p:cNvSpPr/>
          <p:nvPr/>
        </p:nvSpPr>
        <p:spPr>
          <a:xfrm>
            <a:off x="432720" y="1148040"/>
            <a:ext cx="10332720" cy="473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Definition(s)</a:t>
            </a:r>
            <a:endParaRPr b="0" lang="en-GB" sz="2200" spc="-1" strike="noStrike">
              <a:solidFill>
                <a:srgbClr val="000000"/>
              </a:solidFill>
              <a:latin typeface="Arial"/>
            </a:endParaRPr>
          </a:p>
        </p:txBody>
      </p:sp>
      <p:sp>
        <p:nvSpPr>
          <p:cNvPr id="238" name="CustomShape 245"/>
          <p:cNvSpPr/>
          <p:nvPr/>
        </p:nvSpPr>
        <p:spPr>
          <a:xfrm>
            <a:off x="264600" y="6300000"/>
            <a:ext cx="11072520" cy="364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Thomas Princen (2005) – The Logic of Sufficiency</a:t>
            </a:r>
            <a:endParaRPr b="0" lang="en-GB" sz="900" spc="-1" strike="noStrike">
              <a:solidFill>
                <a:srgbClr val="000000"/>
              </a:solidFill>
              <a:latin typeface="Arial"/>
            </a:endParaRPr>
          </a:p>
          <a:p>
            <a:pPr>
              <a:lnSpc>
                <a:spcPct val="100000"/>
              </a:lnSpc>
            </a:pPr>
            <a:r>
              <a:rPr b="0" lang="de-DE" sz="900" spc="-1" strike="noStrike">
                <a:solidFill>
                  <a:srgbClr val="a6a6a6"/>
                </a:solidFill>
                <a:latin typeface="Roboto"/>
                <a:ea typeface="Roboto"/>
              </a:rPr>
              <a:t>IPCC AR6 Synthesis Report: Climate Change 2023 – https://www.ipcc.ch/report/sixth-assessment-report-cycle/</a:t>
            </a:r>
            <a:endParaRPr b="0" lang="en-GB" sz="900" spc="-1" strike="noStrike">
              <a:solidFill>
                <a:srgbClr val="000000"/>
              </a:solidFill>
              <a:latin typeface="Arial"/>
            </a:endParaRPr>
          </a:p>
        </p:txBody>
      </p:sp>
      <p:sp>
        <p:nvSpPr>
          <p:cNvPr id="239" name="CustomShape 246"/>
          <p:cNvSpPr/>
          <p:nvPr/>
        </p:nvSpPr>
        <p:spPr>
          <a:xfrm>
            <a:off x="284400" y="2078640"/>
            <a:ext cx="11052720" cy="99720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40" name=""/>
          <p:cNvSpPr/>
          <p:nvPr/>
        </p:nvSpPr>
        <p:spPr>
          <a:xfrm>
            <a:off x="540000" y="2078640"/>
            <a:ext cx="10617120" cy="8834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Seeking enough when more is possible is both intuitive and rational - personally, organizationally and ecologically. And under global ecological constraint, it is ethical.</a:t>
            </a:r>
            <a:r>
              <a:rPr b="0" lang="en-US" sz="1800" spc="-1" strike="noStrike">
                <a:solidFill>
                  <a:srgbClr val="000000"/>
                </a:solidFill>
                <a:latin typeface="DejaVu Sans"/>
                <a:ea typeface="DejaVu Sans"/>
              </a:rPr>
              <a:t>” - Thomas Princen</a:t>
            </a:r>
            <a:endParaRPr b="0" lang="en-GB" sz="1800" spc="-1" strike="noStrike">
              <a:solidFill>
                <a:srgbClr val="000000"/>
              </a:solidFill>
              <a:latin typeface="Arial"/>
            </a:endParaRPr>
          </a:p>
        </p:txBody>
      </p:sp>
      <p:sp>
        <p:nvSpPr>
          <p:cNvPr id="241" name=""/>
          <p:cNvSpPr/>
          <p:nvPr/>
        </p:nvSpPr>
        <p:spPr>
          <a:xfrm>
            <a:off x="360000" y="3780000"/>
            <a:ext cx="10617120" cy="8971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A set of policy measures and daily practices that avoid the demand for energy, materials, land, water, and other natural resources while providing wellbeing for all within the planetary boundaries.</a:t>
            </a:r>
            <a:r>
              <a:rPr b="0" lang="en-US" sz="1800" spc="-1" strike="noStrike">
                <a:solidFill>
                  <a:srgbClr val="000000"/>
                </a:solidFill>
                <a:latin typeface="DejaVu Sans"/>
                <a:ea typeface="DejaVu Sans"/>
              </a:rPr>
              <a:t>” - IPCC</a:t>
            </a:r>
            <a:endParaRPr b="0" lang="en-GB" sz="1800" spc="-1" strike="noStrike">
              <a:solidFill>
                <a:srgbClr val="000000"/>
              </a:solidFill>
              <a:latin typeface="Arial"/>
            </a:endParaRPr>
          </a:p>
        </p:txBody>
      </p:sp>
      <p:sp>
        <p:nvSpPr>
          <p:cNvPr id="242" name="CustomShape 247"/>
          <p:cNvSpPr/>
          <p:nvPr/>
        </p:nvSpPr>
        <p:spPr>
          <a:xfrm>
            <a:off x="284400" y="3679920"/>
            <a:ext cx="11052720" cy="117720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29"/>
          <p:cNvSpPr/>
          <p:nvPr/>
        </p:nvSpPr>
        <p:spPr>
          <a:xfrm>
            <a:off x="335520" y="764640"/>
            <a:ext cx="10727280" cy="47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244" name="CustomShape 36"/>
          <p:cNvSpPr/>
          <p:nvPr/>
        </p:nvSpPr>
        <p:spPr>
          <a:xfrm>
            <a:off x="335520" y="1268280"/>
            <a:ext cx="10727280" cy="50148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245" name="CustomShape 37"/>
          <p:cNvSpPr/>
          <p:nvPr/>
        </p:nvSpPr>
        <p:spPr>
          <a:xfrm>
            <a:off x="432720" y="1148040"/>
            <a:ext cx="10332720" cy="473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Definition(s)</a:t>
            </a:r>
            <a:endParaRPr b="0" lang="en-GB" sz="2200" spc="-1" strike="noStrike">
              <a:solidFill>
                <a:srgbClr val="000000"/>
              </a:solidFill>
              <a:latin typeface="Arial"/>
            </a:endParaRPr>
          </a:p>
        </p:txBody>
      </p:sp>
      <p:sp>
        <p:nvSpPr>
          <p:cNvPr id="246" name="CustomShape 38"/>
          <p:cNvSpPr/>
          <p:nvPr/>
        </p:nvSpPr>
        <p:spPr>
          <a:xfrm>
            <a:off x="264600" y="6300000"/>
            <a:ext cx="11072520" cy="364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Thomas Princen (2005) – The Logic of Sufficiency</a:t>
            </a:r>
            <a:endParaRPr b="0" lang="en-GB" sz="900" spc="-1" strike="noStrike">
              <a:solidFill>
                <a:srgbClr val="000000"/>
              </a:solidFill>
              <a:latin typeface="Arial"/>
            </a:endParaRPr>
          </a:p>
          <a:p>
            <a:pPr>
              <a:lnSpc>
                <a:spcPct val="100000"/>
              </a:lnSpc>
            </a:pPr>
            <a:r>
              <a:rPr b="0" lang="de-DE" sz="900" spc="-1" strike="noStrike">
                <a:solidFill>
                  <a:srgbClr val="a6a6a6"/>
                </a:solidFill>
                <a:latin typeface="Roboto"/>
                <a:ea typeface="Roboto"/>
              </a:rPr>
              <a:t>IPCC AR6 Synthesis Report: Climate Change 2023 – https://www.ipcc.ch/report/sixth-assessment-report-cycle/</a:t>
            </a:r>
            <a:endParaRPr b="0" lang="en-GB" sz="900" spc="-1" strike="noStrike">
              <a:solidFill>
                <a:srgbClr val="000000"/>
              </a:solidFill>
              <a:latin typeface="Arial"/>
            </a:endParaRPr>
          </a:p>
        </p:txBody>
      </p:sp>
      <p:sp>
        <p:nvSpPr>
          <p:cNvPr id="247" name="CustomShape 62"/>
          <p:cNvSpPr/>
          <p:nvPr/>
        </p:nvSpPr>
        <p:spPr>
          <a:xfrm>
            <a:off x="284400" y="2078640"/>
            <a:ext cx="11052720" cy="99720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48" name=""/>
          <p:cNvSpPr/>
          <p:nvPr/>
        </p:nvSpPr>
        <p:spPr>
          <a:xfrm>
            <a:off x="540000" y="2078640"/>
            <a:ext cx="10617120" cy="8834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Seeking enough when more is possible is both intuitive and rational - personally, organizationally and ecologically. And under global ecological constraint, it is ethical.</a:t>
            </a:r>
            <a:r>
              <a:rPr b="0" lang="en-US" sz="1800" spc="-1" strike="noStrike">
                <a:solidFill>
                  <a:srgbClr val="000000"/>
                </a:solidFill>
                <a:latin typeface="DejaVu Sans"/>
                <a:ea typeface="DejaVu Sans"/>
              </a:rPr>
              <a:t>” - Thomas Princen</a:t>
            </a:r>
            <a:endParaRPr b="0" lang="en-GB" sz="1800" spc="-1" strike="noStrike">
              <a:solidFill>
                <a:srgbClr val="000000"/>
              </a:solidFill>
              <a:latin typeface="Arial"/>
            </a:endParaRPr>
          </a:p>
        </p:txBody>
      </p:sp>
      <p:sp>
        <p:nvSpPr>
          <p:cNvPr id="249" name=""/>
          <p:cNvSpPr/>
          <p:nvPr/>
        </p:nvSpPr>
        <p:spPr>
          <a:xfrm>
            <a:off x="360000" y="3780000"/>
            <a:ext cx="10617120" cy="8971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A set of policy measures and daily practices that avoid the demand for energy, materials, land, water, and other natural resources while providing wellbeing for all within the planetary boundaries.</a:t>
            </a:r>
            <a:r>
              <a:rPr b="0" lang="en-US" sz="1800" spc="-1" strike="noStrike">
                <a:solidFill>
                  <a:srgbClr val="000000"/>
                </a:solidFill>
                <a:latin typeface="DejaVu Sans"/>
                <a:ea typeface="DejaVu Sans"/>
              </a:rPr>
              <a:t>” - IPCC</a:t>
            </a:r>
            <a:endParaRPr b="0" lang="en-GB" sz="1800" spc="-1" strike="noStrike">
              <a:solidFill>
                <a:srgbClr val="000000"/>
              </a:solidFill>
              <a:latin typeface="Arial"/>
            </a:endParaRPr>
          </a:p>
        </p:txBody>
      </p:sp>
      <p:sp>
        <p:nvSpPr>
          <p:cNvPr id="250" name="CustomShape 63"/>
          <p:cNvSpPr/>
          <p:nvPr/>
        </p:nvSpPr>
        <p:spPr>
          <a:xfrm>
            <a:off x="284400" y="3679920"/>
            <a:ext cx="11052720" cy="117720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51" name=""/>
          <p:cNvSpPr/>
          <p:nvPr/>
        </p:nvSpPr>
        <p:spPr>
          <a:xfrm>
            <a:off x="3500640" y="5400000"/>
            <a:ext cx="4956480" cy="6181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800" spc="-1" strike="noStrike">
                <a:solidFill>
                  <a:srgbClr val="000000"/>
                </a:solidFill>
                <a:latin typeface="DejaVu Sans"/>
                <a:ea typeface="DejaVu Sans"/>
              </a:rPr>
              <a:t>Sufficiency</a:t>
            </a:r>
            <a:r>
              <a:rPr b="0" lang="de-DE" sz="1800" spc="-1" strike="noStrike">
                <a:solidFill>
                  <a:srgbClr val="000000"/>
                </a:solidFill>
                <a:latin typeface="DejaVu Sans"/>
                <a:ea typeface="DejaVu Sans"/>
              </a:rPr>
              <a:t> → </a:t>
            </a:r>
            <a:r>
              <a:rPr b="1" lang="en-GB" sz="1800" spc="-1" strike="noStrike">
                <a:solidFill>
                  <a:srgbClr val="000000"/>
                </a:solidFill>
                <a:latin typeface="DejaVu Sans"/>
                <a:ea typeface="DejaVu Sans"/>
              </a:rPr>
              <a:t> All you need is less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335520" y="764640"/>
            <a:ext cx="10724400" cy="475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License</a:t>
            </a:r>
            <a:endParaRPr b="0" lang="en-GB" sz="2400" spc="-1" strike="noStrike">
              <a:solidFill>
                <a:srgbClr val="000000"/>
              </a:solidFill>
              <a:latin typeface="Arial"/>
            </a:endParaRPr>
          </a:p>
        </p:txBody>
      </p:sp>
      <p:sp>
        <p:nvSpPr>
          <p:cNvPr id="163" name="CustomShape 2"/>
          <p:cNvSpPr/>
          <p:nvPr/>
        </p:nvSpPr>
        <p:spPr>
          <a:xfrm>
            <a:off x="335520" y="1268280"/>
            <a:ext cx="10724400" cy="50119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6400">
              <a:lnSpc>
                <a:spcPct val="100000"/>
              </a:lnSpc>
              <a:spcBef>
                <a:spcPts val="360"/>
              </a:spcBef>
              <a:buClr>
                <a:srgbClr val="008c4f"/>
              </a:buClr>
              <a:buSzPct val="80000"/>
              <a:buFont typeface="Wingdings" charset="2"/>
              <a:buChar char=""/>
            </a:pPr>
            <a:r>
              <a:rPr b="0" lang="en-GB" sz="1800" spc="-1" strike="noStrike">
                <a:solidFill>
                  <a:srgbClr val="000000"/>
                </a:solidFill>
                <a:latin typeface="DejaVu Sans"/>
                <a:ea typeface="DejaVu Sans"/>
              </a:rPr>
              <a:t>This work is licensed under a </a:t>
            </a:r>
            <a:r>
              <a:rPr b="1" lang="en-GB" sz="1800" spc="-1" strike="noStrike">
                <a:solidFill>
                  <a:srgbClr val="000000"/>
                </a:solidFill>
                <a:latin typeface="DejaVu Sans"/>
                <a:ea typeface="DejaVu Sans"/>
              </a:rPr>
              <a:t>Creative Commons Attribution-ShareAlike 4.0 International License</a:t>
            </a:r>
            <a:r>
              <a:rPr b="0" lang="en-GB" sz="1800" spc="-1" strike="noStrike">
                <a:solidFill>
                  <a:srgbClr val="000000"/>
                </a:solidFill>
                <a:latin typeface="DejaVu Sans"/>
                <a:ea typeface="DejaVu Sans"/>
              </a:rPr>
              <a:t>. To view a copy of this license, please refer to </a:t>
            </a:r>
            <a:r>
              <a:rPr b="0" lang="en-GB" sz="1800" spc="-1" strike="noStrike" u="sng">
                <a:solidFill>
                  <a:srgbClr val="0000ff"/>
                </a:solidFill>
                <a:uFillTx/>
                <a:latin typeface="DejaVu Sans"/>
                <a:ea typeface="DejaVu Sans"/>
                <a:hlinkClick r:id="rId1"/>
              </a:rPr>
              <a:t>https://creativecommons.org/licenses/by-sa/4.0/</a:t>
            </a: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195120" indent="-176400">
              <a:lnSpc>
                <a:spcPct val="100000"/>
              </a:lnSpc>
              <a:spcBef>
                <a:spcPts val="360"/>
              </a:spcBef>
              <a:buClr>
                <a:srgbClr val="008c4f"/>
              </a:buClr>
              <a:buSzPct val="80000"/>
              <a:buFont typeface="Wingdings" charset="2"/>
              <a:buChar char=""/>
            </a:pPr>
            <a:r>
              <a:rPr b="0" lang="en-GB" sz="1800" spc="-1" strike="noStrike">
                <a:solidFill>
                  <a:srgbClr val="000000"/>
                </a:solidFill>
                <a:latin typeface="DejaVu Sans"/>
                <a:ea typeface="DejaVu Sans"/>
              </a:rPr>
              <a:t>Updated versions of these slides will be available in our </a:t>
            </a:r>
            <a:r>
              <a:rPr b="0" lang="en-GB" sz="1800" spc="-1" strike="noStrike" u="sng">
                <a:solidFill>
                  <a:srgbClr val="0000ff"/>
                </a:solidFill>
                <a:uFillTx/>
                <a:latin typeface="DejaVu Sans"/>
                <a:ea typeface="DejaVu Sans"/>
                <a:hlinkClick r:id="rId2"/>
              </a:rPr>
              <a:t>Github repository</a:t>
            </a:r>
            <a:r>
              <a:rPr b="0" lang="en-GB" sz="1800" spc="-1" strike="noStrike">
                <a:solidFill>
                  <a:srgbClr val="000000"/>
                </a:solidFill>
                <a:latin typeface="DejaVu Sans"/>
                <a:ea typeface="DejaVu Sans"/>
              </a:rPr>
              <a:t>.</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43"/>
          <p:cNvSpPr/>
          <p:nvPr/>
        </p:nvSpPr>
        <p:spPr>
          <a:xfrm>
            <a:off x="335520" y="764640"/>
            <a:ext cx="10727280" cy="47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253" name="CustomShape 44"/>
          <p:cNvSpPr/>
          <p:nvPr/>
        </p:nvSpPr>
        <p:spPr>
          <a:xfrm>
            <a:off x="335520" y="1268280"/>
            <a:ext cx="10727280" cy="50148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a:solidFill>
                  <a:srgbClr val="000000"/>
                </a:solidFill>
                <a:latin typeface="DejaVu Sans"/>
                <a:ea typeface="DejaVu Sans"/>
              </a:rPr>
              <a:t>Scenario:</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Size: 120m²</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Heat demand: 130 kWh pro m² and year</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GB" sz="1800" spc="-1" strike="noStrike" u="sng">
                <a:solidFill>
                  <a:srgbClr val="ffffff"/>
                </a:solidFill>
                <a:uFillTx/>
                <a:latin typeface="DejaVu Sans"/>
                <a:ea typeface="DejaVu Sans"/>
              </a:rPr>
              <a:t>Energy-)efficiency:</a:t>
            </a:r>
            <a:r>
              <a:rPr b="0" lang="en-GB" sz="1800" spc="-1" strike="noStrike">
                <a:solidFill>
                  <a:srgbClr val="ffffff"/>
                </a:solidFill>
                <a:latin typeface="DejaVu Sans"/>
                <a:ea typeface="DejaVu Sans"/>
              </a:rPr>
              <a:t> Well-insulated houses and highly-efficient heating systems require less energy to heat the apartment, i.e., minimize the heat demand as much as possible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ffffff"/>
                </a:solidFill>
                <a:uFillTx/>
                <a:latin typeface="DejaVu Sans"/>
                <a:ea typeface="DejaVu Sans"/>
              </a:rPr>
              <a:t>Consistency:</a:t>
            </a:r>
            <a:r>
              <a:rPr b="0" lang="en-GB" sz="1800" spc="-1" strike="noStrike">
                <a:solidFill>
                  <a:srgbClr val="ffffff"/>
                </a:solidFill>
                <a:latin typeface="DejaVu Sans"/>
                <a:ea typeface="DejaVu Sans"/>
              </a:rPr>
              <a:t> Minimize ecological damage by choosing the most sustainable way of heating</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GB" sz="1800" spc="-1" strike="noStrike" u="sng">
                <a:solidFill>
                  <a:srgbClr val="ffffff"/>
                </a:solidFill>
                <a:uFillTx/>
                <a:latin typeface="DejaVu Sans"/>
                <a:ea typeface="DejaVu Sans"/>
              </a:rPr>
              <a:t>Sufficiency:</a:t>
            </a:r>
            <a:r>
              <a:rPr b="0" lang="en-GB" sz="1800" spc="-1" strike="noStrike">
                <a:solidFill>
                  <a:srgbClr val="ffffff"/>
                </a:solidFill>
                <a:latin typeface="DejaVu Sans"/>
                <a:ea typeface="DejaVu Sans"/>
              </a:rPr>
              <a:t> Live in a smaller apartment (or utilize less space per person)</a:t>
            </a:r>
            <a:endParaRPr b="0" lang="en-GB" sz="1800" spc="-1" strike="noStrike">
              <a:solidFill>
                <a:srgbClr val="000000"/>
              </a:solidFill>
              <a:latin typeface="Arial"/>
            </a:endParaRPr>
          </a:p>
        </p:txBody>
      </p:sp>
      <p:sp>
        <p:nvSpPr>
          <p:cNvPr id="254" name="CustomShape 48"/>
          <p:cNvSpPr/>
          <p:nvPr/>
        </p:nvSpPr>
        <p:spPr>
          <a:xfrm>
            <a:off x="432720" y="1148040"/>
            <a:ext cx="10332720" cy="473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Example – New Apartment</a:t>
            </a:r>
            <a:r>
              <a:rPr b="1" lang="en-GB" sz="2200" spc="-1" strike="noStrike">
                <a:solidFill>
                  <a:srgbClr val="666666"/>
                </a:solidFill>
                <a:latin typeface="DejaVu Sans"/>
                <a:ea typeface="DejaVu Sans"/>
              </a:rPr>
              <a:t>	</a:t>
            </a:r>
            <a:endParaRPr b="0" lang="en-GB" sz="2200" spc="-1" strike="noStrike">
              <a:solidFill>
                <a:srgbClr val="000000"/>
              </a:solidFill>
              <a:latin typeface="Arial"/>
            </a:endParaRPr>
          </a:p>
        </p:txBody>
      </p:sp>
      <p:sp>
        <p:nvSpPr>
          <p:cNvPr id="255" name="CustomShape 49"/>
          <p:cNvSpPr/>
          <p:nvPr/>
        </p:nvSpPr>
        <p:spPr>
          <a:xfrm>
            <a:off x="263520" y="6411600"/>
            <a:ext cx="1107252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45"/>
          <p:cNvSpPr/>
          <p:nvPr/>
        </p:nvSpPr>
        <p:spPr>
          <a:xfrm>
            <a:off x="335520" y="764640"/>
            <a:ext cx="10727280" cy="47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257" name="CustomShape 46"/>
          <p:cNvSpPr/>
          <p:nvPr/>
        </p:nvSpPr>
        <p:spPr>
          <a:xfrm>
            <a:off x="335520" y="1268280"/>
            <a:ext cx="10727280" cy="50148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a:solidFill>
                  <a:srgbClr val="000000"/>
                </a:solidFill>
                <a:latin typeface="DejaVu Sans"/>
                <a:ea typeface="DejaVu Sans"/>
              </a:rPr>
              <a:t>Scenario:</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Size: 120m²</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Heat demand: 130 kWh pro m² and year</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000000"/>
                </a:solidFill>
                <a:uFillTx/>
                <a:latin typeface="DejaVu Sans"/>
                <a:ea typeface="DejaVu Sans"/>
              </a:rPr>
              <a:t>(Energy-)efficiency:</a:t>
            </a:r>
            <a:r>
              <a:rPr b="0" lang="en-GB" sz="1800" spc="-1" strike="noStrike">
                <a:solidFill>
                  <a:srgbClr val="000000"/>
                </a:solidFill>
                <a:latin typeface="DejaVu Sans"/>
                <a:ea typeface="DejaVu Sans"/>
              </a:rPr>
              <a:t> Well-insulated houses and highly-efficient heating systems require less energy to heat the apartment, i.e., minimize the heat demand as much as possible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ffffff"/>
                </a:solidFill>
                <a:uFillTx/>
                <a:latin typeface="DejaVu Sans"/>
                <a:ea typeface="DejaVu Sans"/>
              </a:rPr>
              <a:t>Consistency:</a:t>
            </a:r>
            <a:r>
              <a:rPr b="0" lang="en-GB" sz="1800" spc="-1" strike="noStrike">
                <a:solidFill>
                  <a:srgbClr val="ffffff"/>
                </a:solidFill>
                <a:latin typeface="DejaVu Sans"/>
                <a:ea typeface="DejaVu Sans"/>
              </a:rPr>
              <a:t> Minimize ecological damage by choosing the most sustainable way of heating</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GB" sz="1800" spc="-1" strike="noStrike" u="sng">
                <a:solidFill>
                  <a:srgbClr val="ffffff"/>
                </a:solidFill>
                <a:uFillTx/>
                <a:latin typeface="DejaVu Sans"/>
                <a:ea typeface="DejaVu Sans"/>
              </a:rPr>
              <a:t>Sufficiency:</a:t>
            </a:r>
            <a:r>
              <a:rPr b="0" lang="en-GB" sz="1800" spc="-1" strike="noStrike">
                <a:solidFill>
                  <a:srgbClr val="ffffff"/>
                </a:solidFill>
                <a:latin typeface="DejaVu Sans"/>
                <a:ea typeface="DejaVu Sans"/>
              </a:rPr>
              <a:t> Live in a smaller apartment (or utilize less space per person)</a:t>
            </a:r>
            <a:endParaRPr b="0" lang="en-GB" sz="1800" spc="-1" strike="noStrike">
              <a:solidFill>
                <a:srgbClr val="000000"/>
              </a:solidFill>
              <a:latin typeface="Arial"/>
            </a:endParaRPr>
          </a:p>
        </p:txBody>
      </p:sp>
      <p:sp>
        <p:nvSpPr>
          <p:cNvPr id="258" name="CustomShape 47"/>
          <p:cNvSpPr/>
          <p:nvPr/>
        </p:nvSpPr>
        <p:spPr>
          <a:xfrm>
            <a:off x="432720" y="1148040"/>
            <a:ext cx="10332720" cy="473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Example – New Apartment</a:t>
            </a:r>
            <a:r>
              <a:rPr b="1" lang="en-GB" sz="2200" spc="-1" strike="noStrike">
                <a:solidFill>
                  <a:srgbClr val="666666"/>
                </a:solidFill>
                <a:latin typeface="DejaVu Sans"/>
                <a:ea typeface="DejaVu Sans"/>
              </a:rPr>
              <a:t>	</a:t>
            </a:r>
            <a:endParaRPr b="0" lang="en-GB" sz="2200" spc="-1" strike="noStrike">
              <a:solidFill>
                <a:srgbClr val="000000"/>
              </a:solidFill>
              <a:latin typeface="Arial"/>
            </a:endParaRPr>
          </a:p>
        </p:txBody>
      </p:sp>
      <p:sp>
        <p:nvSpPr>
          <p:cNvPr id="259" name="CustomShape 66"/>
          <p:cNvSpPr/>
          <p:nvPr/>
        </p:nvSpPr>
        <p:spPr>
          <a:xfrm>
            <a:off x="263520" y="6411600"/>
            <a:ext cx="1107252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50"/>
          <p:cNvSpPr/>
          <p:nvPr/>
        </p:nvSpPr>
        <p:spPr>
          <a:xfrm>
            <a:off x="335520" y="764640"/>
            <a:ext cx="10727280" cy="47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261" name="CustomShape 51"/>
          <p:cNvSpPr/>
          <p:nvPr/>
        </p:nvSpPr>
        <p:spPr>
          <a:xfrm>
            <a:off x="335520" y="1268280"/>
            <a:ext cx="10727280" cy="50148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a:solidFill>
                  <a:srgbClr val="000000"/>
                </a:solidFill>
                <a:latin typeface="DejaVu Sans"/>
                <a:ea typeface="DejaVu Sans"/>
              </a:rPr>
              <a:t>Scenario:</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Size: 120m²</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Heat demand: 130 kWh pro m² and year</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000000"/>
                </a:solidFill>
                <a:uFillTx/>
                <a:latin typeface="DejaVu Sans"/>
                <a:ea typeface="DejaVu Sans"/>
              </a:rPr>
              <a:t>(Energy-)efficiency:</a:t>
            </a:r>
            <a:r>
              <a:rPr b="0" lang="en-GB" sz="1800" spc="-1" strike="noStrike">
                <a:solidFill>
                  <a:srgbClr val="000000"/>
                </a:solidFill>
                <a:latin typeface="DejaVu Sans"/>
                <a:ea typeface="DejaVu Sans"/>
              </a:rPr>
              <a:t> Well-insulated houses and highly-efficient heating systems require less energy to heat the apartment, i.e., minimize the heat demand as much as possible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000000"/>
                </a:solidFill>
                <a:uFillTx/>
                <a:latin typeface="DejaVu Sans"/>
                <a:ea typeface="DejaVu Sans"/>
              </a:rPr>
              <a:t>Consistency:</a:t>
            </a:r>
            <a:r>
              <a:rPr b="0" lang="en-GB" sz="1800" spc="-1" strike="noStrike">
                <a:solidFill>
                  <a:srgbClr val="000000"/>
                </a:solidFill>
                <a:latin typeface="DejaVu Sans"/>
                <a:ea typeface="DejaVu Sans"/>
              </a:rPr>
              <a:t> Minimize ecological damage by choosing the most sustainable way of heating</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GB" sz="1800" spc="-1" strike="noStrike" u="sng">
                <a:solidFill>
                  <a:srgbClr val="ffffff"/>
                </a:solidFill>
                <a:uFillTx/>
                <a:latin typeface="DejaVu Sans"/>
                <a:ea typeface="DejaVu Sans"/>
              </a:rPr>
              <a:t>Sufficiency:</a:t>
            </a:r>
            <a:r>
              <a:rPr b="0" lang="en-GB" sz="1800" spc="-1" strike="noStrike">
                <a:solidFill>
                  <a:srgbClr val="ffffff"/>
                </a:solidFill>
                <a:latin typeface="DejaVu Sans"/>
                <a:ea typeface="DejaVu Sans"/>
              </a:rPr>
              <a:t> Live in a smaller apartment (or utilize less space per person)</a:t>
            </a:r>
            <a:endParaRPr b="0" lang="en-GB" sz="1800" spc="-1" strike="noStrike">
              <a:solidFill>
                <a:srgbClr val="000000"/>
              </a:solidFill>
              <a:latin typeface="Arial"/>
            </a:endParaRPr>
          </a:p>
        </p:txBody>
      </p:sp>
      <p:sp>
        <p:nvSpPr>
          <p:cNvPr id="262" name="CustomShape 52"/>
          <p:cNvSpPr/>
          <p:nvPr/>
        </p:nvSpPr>
        <p:spPr>
          <a:xfrm>
            <a:off x="432720" y="1148040"/>
            <a:ext cx="10332720" cy="473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Example – New Apartment</a:t>
            </a:r>
            <a:r>
              <a:rPr b="1" lang="en-GB" sz="2200" spc="-1" strike="noStrike">
                <a:solidFill>
                  <a:srgbClr val="666666"/>
                </a:solidFill>
                <a:latin typeface="DejaVu Sans"/>
                <a:ea typeface="DejaVu Sans"/>
              </a:rPr>
              <a:t>	</a:t>
            </a:r>
            <a:endParaRPr b="0" lang="en-GB" sz="2200" spc="-1" strike="noStrike">
              <a:solidFill>
                <a:srgbClr val="000000"/>
              </a:solidFill>
              <a:latin typeface="Arial"/>
            </a:endParaRPr>
          </a:p>
        </p:txBody>
      </p:sp>
      <p:sp>
        <p:nvSpPr>
          <p:cNvPr id="263" name="CustomShape 53"/>
          <p:cNvSpPr/>
          <p:nvPr/>
        </p:nvSpPr>
        <p:spPr>
          <a:xfrm>
            <a:off x="263520" y="6411600"/>
            <a:ext cx="1107252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CustomShape 39"/>
          <p:cNvSpPr/>
          <p:nvPr/>
        </p:nvSpPr>
        <p:spPr>
          <a:xfrm>
            <a:off x="335520" y="764640"/>
            <a:ext cx="10727280" cy="47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265" name="CustomShape 40"/>
          <p:cNvSpPr/>
          <p:nvPr/>
        </p:nvSpPr>
        <p:spPr>
          <a:xfrm>
            <a:off x="335520" y="1268280"/>
            <a:ext cx="10727280" cy="50148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a:solidFill>
                  <a:srgbClr val="000000"/>
                </a:solidFill>
                <a:latin typeface="DejaVu Sans"/>
                <a:ea typeface="DejaVu Sans"/>
              </a:rPr>
              <a:t>Scenario:</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Size: 120m²</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Heat demand: 130 kWh pro m² and year</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000000"/>
                </a:solidFill>
                <a:uFillTx/>
                <a:latin typeface="DejaVu Sans"/>
                <a:ea typeface="DejaVu Sans"/>
              </a:rPr>
              <a:t>(Energy-)efficiency:</a:t>
            </a:r>
            <a:r>
              <a:rPr b="0" lang="en-GB" sz="1800" spc="-1" strike="noStrike">
                <a:solidFill>
                  <a:srgbClr val="000000"/>
                </a:solidFill>
                <a:latin typeface="DejaVu Sans"/>
                <a:ea typeface="DejaVu Sans"/>
              </a:rPr>
              <a:t> Well-insulated houses and highly-efficient heating systems require less energy to heat the apartment, i.e., minimize the heat demand as much as possible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000000"/>
                </a:solidFill>
                <a:uFillTx/>
                <a:latin typeface="DejaVu Sans"/>
                <a:ea typeface="DejaVu Sans"/>
              </a:rPr>
              <a:t>Consistency:</a:t>
            </a:r>
            <a:r>
              <a:rPr b="0" lang="en-GB" sz="1800" spc="-1" strike="noStrike">
                <a:solidFill>
                  <a:srgbClr val="000000"/>
                </a:solidFill>
                <a:latin typeface="DejaVu Sans"/>
                <a:ea typeface="DejaVu Sans"/>
              </a:rPr>
              <a:t> Minimize ecological damage by choosing the most sustainable way of heating</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000000"/>
                </a:solidFill>
                <a:uFillTx/>
                <a:latin typeface="DejaVu Sans"/>
                <a:ea typeface="DejaVu Sans"/>
              </a:rPr>
              <a:t>Sufficiency:</a:t>
            </a:r>
            <a:r>
              <a:rPr b="0" lang="en-GB" sz="1800" spc="-1" strike="noStrike">
                <a:solidFill>
                  <a:srgbClr val="000000"/>
                </a:solidFill>
                <a:latin typeface="DejaVu Sans"/>
                <a:ea typeface="DejaVu Sans"/>
              </a:rPr>
              <a:t> Live in a smaller apartment (or utilize less space per person)</a:t>
            </a:r>
            <a:endParaRPr b="0" lang="en-GB" sz="1800" spc="-1" strike="noStrike">
              <a:solidFill>
                <a:srgbClr val="000000"/>
              </a:solidFill>
              <a:latin typeface="Arial"/>
            </a:endParaRPr>
          </a:p>
        </p:txBody>
      </p:sp>
      <p:sp>
        <p:nvSpPr>
          <p:cNvPr id="266" name="CustomShape 41"/>
          <p:cNvSpPr/>
          <p:nvPr/>
        </p:nvSpPr>
        <p:spPr>
          <a:xfrm>
            <a:off x="432720" y="1148040"/>
            <a:ext cx="10332720" cy="473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Example – New Apartment</a:t>
            </a:r>
            <a:r>
              <a:rPr b="1" lang="en-GB" sz="2200" spc="-1" strike="noStrike">
                <a:solidFill>
                  <a:srgbClr val="666666"/>
                </a:solidFill>
                <a:latin typeface="DejaVu Sans"/>
                <a:ea typeface="DejaVu Sans"/>
              </a:rPr>
              <a:t>	</a:t>
            </a:r>
            <a:endParaRPr b="0" lang="en-GB" sz="2200" spc="-1" strike="noStrike">
              <a:solidFill>
                <a:srgbClr val="000000"/>
              </a:solidFill>
              <a:latin typeface="Arial"/>
            </a:endParaRPr>
          </a:p>
        </p:txBody>
      </p:sp>
      <p:sp>
        <p:nvSpPr>
          <p:cNvPr id="267" name="CustomShape 42"/>
          <p:cNvSpPr/>
          <p:nvPr/>
        </p:nvSpPr>
        <p:spPr>
          <a:xfrm>
            <a:off x="263520" y="6411600"/>
            <a:ext cx="1107252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79"/>
          <p:cNvSpPr/>
          <p:nvPr/>
        </p:nvSpPr>
        <p:spPr>
          <a:xfrm>
            <a:off x="335520" y="764640"/>
            <a:ext cx="10727280" cy="47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269" name="CustomShape 80"/>
          <p:cNvSpPr/>
          <p:nvPr/>
        </p:nvSpPr>
        <p:spPr>
          <a:xfrm>
            <a:off x="335520" y="1268280"/>
            <a:ext cx="10727280" cy="50148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OpenSymbol"/>
              <a:buChar char="■"/>
            </a:pPr>
            <a:r>
              <a:rPr b="0" lang="en-GB" sz="1800" spc="-1" strike="noStrike" u="sng">
                <a:solidFill>
                  <a:srgbClr val="000000"/>
                </a:solidFill>
                <a:uFillTx/>
                <a:latin typeface="DejaVu Sans"/>
                <a:ea typeface="DejaVu Sans"/>
              </a:rPr>
              <a:t>Problem(s):</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Efficiency and consistency allow us to either: </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DejaVu Sans"/>
              <a:buChar char="—"/>
            </a:pPr>
            <a:r>
              <a:rPr b="0" lang="en-GB" sz="1800" spc="-1" strike="noStrike">
                <a:solidFill>
                  <a:srgbClr val="000000"/>
                </a:solidFill>
                <a:latin typeface="DejaVu Sans"/>
                <a:ea typeface="DejaVu Sans"/>
              </a:rPr>
              <a:t>a) continue living a nice life using less resources</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DejaVu Sans"/>
              <a:buChar char="—"/>
            </a:pPr>
            <a:r>
              <a:rPr b="0" lang="en-GB" sz="1800" spc="-1" strike="noStrike">
                <a:solidFill>
                  <a:srgbClr val="000000"/>
                </a:solidFill>
                <a:latin typeface="DejaVu Sans"/>
                <a:ea typeface="DejaVu Sans"/>
              </a:rPr>
              <a:t>b) Live even more comfortably using the same amount of resources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ffffff"/>
                </a:solidFill>
                <a:highlight>
                  <a:srgbClr val="ffffff"/>
                </a:highlight>
                <a:latin typeface="DejaVu Sans"/>
                <a:ea typeface="DejaVu Sans"/>
              </a:rPr>
              <a:t>They promise to maintain your individual freedom (of choices) by fixing ecological challenges/downsides using technological/political action</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DejaVu Sans"/>
              <a:buChar char="—"/>
            </a:pPr>
            <a:r>
              <a:rPr b="0" lang="en-GB" sz="1800" spc="-1" strike="noStrike">
                <a:solidFill>
                  <a:srgbClr val="ffffff"/>
                </a:solidFill>
                <a:highlight>
                  <a:srgbClr val="ffffff"/>
                </a:highlight>
                <a:latin typeface="DejaVu Sans"/>
                <a:ea typeface="DejaVu Sans"/>
              </a:rPr>
              <a:t>Also personal responsibility by buying yourself out of this mess → just buy high-prices eco-friendly products and everything will be fine. No need to consume less.</a:t>
            </a:r>
            <a:endParaRPr b="0" lang="en-GB" sz="1800" spc="-1" strike="noStrike">
              <a:solidFill>
                <a:srgbClr val="000000"/>
              </a:solidFill>
              <a:latin typeface="Arial"/>
            </a:endParaRPr>
          </a:p>
        </p:txBody>
      </p:sp>
      <p:sp>
        <p:nvSpPr>
          <p:cNvPr id="270" name="CustomShape 81"/>
          <p:cNvSpPr/>
          <p:nvPr/>
        </p:nvSpPr>
        <p:spPr>
          <a:xfrm>
            <a:off x="432720" y="1148040"/>
            <a:ext cx="10332720" cy="473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Example – New Apartment</a:t>
            </a:r>
            <a:r>
              <a:rPr b="1" lang="en-GB" sz="2200" spc="-1" strike="noStrike">
                <a:solidFill>
                  <a:srgbClr val="666666"/>
                </a:solidFill>
                <a:latin typeface="DejaVu Sans"/>
                <a:ea typeface="DejaVu Sans"/>
              </a:rPr>
              <a:t>	</a:t>
            </a:r>
            <a:endParaRPr b="0" lang="en-GB" sz="2200" spc="-1" strike="noStrike">
              <a:solidFill>
                <a:srgbClr val="000000"/>
              </a:solidFill>
              <a:latin typeface="Arial"/>
            </a:endParaRPr>
          </a:p>
        </p:txBody>
      </p:sp>
      <p:sp>
        <p:nvSpPr>
          <p:cNvPr id="271" name="CustomShape 82"/>
          <p:cNvSpPr/>
          <p:nvPr/>
        </p:nvSpPr>
        <p:spPr>
          <a:xfrm>
            <a:off x="263520" y="6411600"/>
            <a:ext cx="1107252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67"/>
          <p:cNvSpPr/>
          <p:nvPr/>
        </p:nvSpPr>
        <p:spPr>
          <a:xfrm>
            <a:off x="335520" y="764640"/>
            <a:ext cx="10727280" cy="47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273" name="CustomShape 68"/>
          <p:cNvSpPr/>
          <p:nvPr/>
        </p:nvSpPr>
        <p:spPr>
          <a:xfrm>
            <a:off x="335520" y="1268280"/>
            <a:ext cx="10727280" cy="50148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OpenSymbol"/>
              <a:buChar char="■"/>
            </a:pPr>
            <a:r>
              <a:rPr b="0" lang="en-GB" sz="1800" spc="-1" strike="noStrike" u="sng">
                <a:solidFill>
                  <a:srgbClr val="000000"/>
                </a:solidFill>
                <a:uFillTx/>
                <a:latin typeface="DejaVu Sans"/>
                <a:ea typeface="DejaVu Sans"/>
              </a:rPr>
              <a:t>Problem(s):</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Efficiency and consistency allow us to either: </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DejaVu Sans"/>
              <a:buChar char="—"/>
            </a:pPr>
            <a:r>
              <a:rPr b="0" lang="en-GB" sz="1800" spc="-1" strike="noStrike">
                <a:solidFill>
                  <a:srgbClr val="000000"/>
                </a:solidFill>
                <a:latin typeface="DejaVu Sans"/>
                <a:ea typeface="DejaVu Sans"/>
              </a:rPr>
              <a:t>a) continue living a nice life using less resources</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DejaVu Sans"/>
              <a:buChar char="—"/>
            </a:pPr>
            <a:r>
              <a:rPr b="0" lang="en-GB" sz="1800" spc="-1" strike="noStrike">
                <a:solidFill>
                  <a:srgbClr val="000000"/>
                </a:solidFill>
                <a:latin typeface="DejaVu Sans"/>
                <a:ea typeface="DejaVu Sans"/>
              </a:rPr>
              <a:t>b) Live even more comfortably using the same amount of resources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They promise to maintain your individual freedom (of choices) by fixing ecological challenges/downsides using technological/political action</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DejaVu Sans"/>
              <a:buChar char="—"/>
            </a:pPr>
            <a:r>
              <a:rPr b="0" lang="en-GB" sz="1800" spc="-1" strike="noStrike">
                <a:solidFill>
                  <a:srgbClr val="000000"/>
                </a:solidFill>
                <a:latin typeface="DejaVu Sans"/>
                <a:ea typeface="DejaVu Sans"/>
              </a:rPr>
              <a:t>Also personal responsibility by buying yourself out of this mess → just buy high-prices eco-friendly products and everything will be fine. No need to consume less.</a:t>
            </a:r>
            <a:endParaRPr b="0" lang="en-GB" sz="1800" spc="-1" strike="noStrike">
              <a:solidFill>
                <a:srgbClr val="000000"/>
              </a:solidFill>
              <a:latin typeface="Arial"/>
            </a:endParaRPr>
          </a:p>
        </p:txBody>
      </p:sp>
      <p:sp>
        <p:nvSpPr>
          <p:cNvPr id="274" name="CustomShape 69"/>
          <p:cNvSpPr/>
          <p:nvPr/>
        </p:nvSpPr>
        <p:spPr>
          <a:xfrm>
            <a:off x="432720" y="1148040"/>
            <a:ext cx="10332720" cy="473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Example – New Apartment</a:t>
            </a:r>
            <a:r>
              <a:rPr b="1" lang="en-GB" sz="2200" spc="-1" strike="noStrike">
                <a:solidFill>
                  <a:srgbClr val="666666"/>
                </a:solidFill>
                <a:latin typeface="DejaVu Sans"/>
                <a:ea typeface="DejaVu Sans"/>
              </a:rPr>
              <a:t>	</a:t>
            </a:r>
            <a:endParaRPr b="0" lang="en-GB" sz="2200" spc="-1" strike="noStrike">
              <a:solidFill>
                <a:srgbClr val="000000"/>
              </a:solidFill>
              <a:latin typeface="Arial"/>
            </a:endParaRPr>
          </a:p>
        </p:txBody>
      </p:sp>
      <p:sp>
        <p:nvSpPr>
          <p:cNvPr id="275" name="CustomShape 70"/>
          <p:cNvSpPr/>
          <p:nvPr/>
        </p:nvSpPr>
        <p:spPr>
          <a:xfrm>
            <a:off x="263520" y="6411600"/>
            <a:ext cx="1107252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CustomShape 6"/>
          <p:cNvSpPr/>
          <p:nvPr/>
        </p:nvSpPr>
        <p:spPr>
          <a:xfrm>
            <a:off x="335520" y="764640"/>
            <a:ext cx="10727280" cy="47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277" name="CustomShape 7"/>
          <p:cNvSpPr/>
          <p:nvPr/>
        </p:nvSpPr>
        <p:spPr>
          <a:xfrm>
            <a:off x="335520" y="1268280"/>
            <a:ext cx="10727280" cy="50148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278" name="CustomShape 72"/>
          <p:cNvSpPr/>
          <p:nvPr/>
        </p:nvSpPr>
        <p:spPr>
          <a:xfrm>
            <a:off x="432720" y="1148040"/>
            <a:ext cx="10332720" cy="473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Sufficiency vs. Overconsumption</a:t>
            </a:r>
            <a:endParaRPr b="0" lang="en-GB" sz="2200" spc="-1" strike="noStrike">
              <a:solidFill>
                <a:srgbClr val="000000"/>
              </a:solidFill>
              <a:latin typeface="Arial"/>
            </a:endParaRPr>
          </a:p>
        </p:txBody>
      </p:sp>
      <p:sp>
        <p:nvSpPr>
          <p:cNvPr id="279" name="CustomShape 73"/>
          <p:cNvSpPr/>
          <p:nvPr/>
        </p:nvSpPr>
        <p:spPr>
          <a:xfrm>
            <a:off x="263520" y="6411600"/>
            <a:ext cx="1107252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Image recreated from „Manfred Folkers, Niko Paech (2020) – All you need is less“ </a:t>
            </a:r>
            <a:endParaRPr b="0" lang="en-GB" sz="900" spc="-1" strike="noStrike">
              <a:solidFill>
                <a:srgbClr val="000000"/>
              </a:solidFill>
              <a:latin typeface="Arial"/>
            </a:endParaRPr>
          </a:p>
        </p:txBody>
      </p:sp>
      <p:pic>
        <p:nvPicPr>
          <p:cNvPr id="280" name="" descr=""/>
          <p:cNvPicPr/>
          <p:nvPr/>
        </p:nvPicPr>
        <p:blipFill>
          <a:blip r:embed="rId1"/>
          <a:stretch/>
        </p:blipFill>
        <p:spPr>
          <a:xfrm>
            <a:off x="2231280" y="1833480"/>
            <a:ext cx="6291360" cy="3418920"/>
          </a:xfrm>
          <a:prstGeom prst="rect">
            <a:avLst/>
          </a:prstGeom>
          <a:ln w="0">
            <a:noFill/>
          </a:ln>
        </p:spPr>
      </p:pic>
      <p:sp>
        <p:nvSpPr>
          <p:cNvPr id="281" name=""/>
          <p:cNvSpPr/>
          <p:nvPr/>
        </p:nvSpPr>
        <p:spPr>
          <a:xfrm>
            <a:off x="1620000" y="5511600"/>
            <a:ext cx="1618200" cy="771480"/>
          </a:xfrm>
          <a:prstGeom prst="wedgeRectCallout">
            <a:avLst>
              <a:gd name="adj1" fmla="val 40953"/>
              <a:gd name="adj2" fmla="val -93787"/>
            </a:avLst>
          </a:prstGeom>
          <a:solidFill>
            <a:srgbClr val="ffffff"/>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endParaRPr b="0" lang="en-GB" sz="1400" spc="-1" strike="noStrike">
              <a:solidFill>
                <a:srgbClr val="000000"/>
              </a:solidFill>
              <a:latin typeface="Arial"/>
            </a:endParaRPr>
          </a:p>
          <a:p>
            <a:pPr algn="ctr">
              <a:lnSpc>
                <a:spcPct val="100000"/>
              </a:lnSpc>
            </a:pPr>
            <a:r>
              <a:rPr b="0" lang="en-GB" sz="1400" spc="-1" strike="noStrike">
                <a:solidFill>
                  <a:srgbClr val="000000"/>
                </a:solidFill>
                <a:latin typeface="Arial"/>
                <a:ea typeface="DejaVu Sans"/>
              </a:rPr>
              <a:t>Shortage; global south; emerging countries</a:t>
            </a:r>
            <a:endParaRPr b="0" lang="en-GB" sz="1400" spc="-1" strike="noStrike">
              <a:solidFill>
                <a:srgbClr val="000000"/>
              </a:solidFill>
              <a:latin typeface="Arial"/>
            </a:endParaRPr>
          </a:p>
          <a:p>
            <a:pPr algn="ctr">
              <a:lnSpc>
                <a:spcPct val="100000"/>
              </a:lnSpc>
            </a:pPr>
            <a:endParaRPr b="0" lang="en-GB" sz="1400" spc="-1" strike="noStrike">
              <a:solidFill>
                <a:srgbClr val="000000"/>
              </a:solidFill>
              <a:latin typeface="Arial"/>
            </a:endParaRPr>
          </a:p>
        </p:txBody>
      </p:sp>
      <p:sp>
        <p:nvSpPr>
          <p:cNvPr id="282" name=""/>
          <p:cNvSpPr/>
          <p:nvPr/>
        </p:nvSpPr>
        <p:spPr>
          <a:xfrm>
            <a:off x="3600000" y="5511600"/>
            <a:ext cx="1438200" cy="771480"/>
          </a:xfrm>
          <a:prstGeom prst="wedgeRectCallout">
            <a:avLst>
              <a:gd name="adj1" fmla="val -5064"/>
              <a:gd name="adj2" fmla="val -99740"/>
            </a:avLst>
          </a:prstGeom>
          <a:solidFill>
            <a:srgbClr val="ffffff"/>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endParaRPr b="0" lang="en-GB" sz="1400" spc="-1" strike="noStrike">
              <a:solidFill>
                <a:srgbClr val="000000"/>
              </a:solidFill>
              <a:latin typeface="Arial"/>
            </a:endParaRPr>
          </a:p>
          <a:p>
            <a:pPr algn="ctr">
              <a:lnSpc>
                <a:spcPct val="100000"/>
              </a:lnSpc>
            </a:pPr>
            <a:r>
              <a:rPr b="0" lang="en-GB" sz="1400" spc="-1" strike="noStrike">
                <a:solidFill>
                  <a:srgbClr val="000000"/>
                </a:solidFill>
                <a:latin typeface="Arial"/>
                <a:ea typeface="DejaVu Sans"/>
              </a:rPr>
              <a:t>Saturation in consumption-oriented society</a:t>
            </a:r>
            <a:endParaRPr b="0" lang="en-GB" sz="1400" spc="-1" strike="noStrike">
              <a:solidFill>
                <a:srgbClr val="000000"/>
              </a:solidFill>
              <a:latin typeface="Arial"/>
            </a:endParaRPr>
          </a:p>
          <a:p>
            <a:pPr algn="ctr">
              <a:lnSpc>
                <a:spcPct val="100000"/>
              </a:lnSpc>
            </a:pPr>
            <a:endParaRPr b="0" lang="en-GB" sz="1400" spc="-1" strike="noStrike">
              <a:solidFill>
                <a:srgbClr val="000000"/>
              </a:solidFill>
              <a:latin typeface="Arial"/>
            </a:endParaRPr>
          </a:p>
        </p:txBody>
      </p:sp>
      <p:sp>
        <p:nvSpPr>
          <p:cNvPr id="283" name=""/>
          <p:cNvSpPr/>
          <p:nvPr/>
        </p:nvSpPr>
        <p:spPr>
          <a:xfrm>
            <a:off x="5400000" y="5580000"/>
            <a:ext cx="2878200" cy="703080"/>
          </a:xfrm>
          <a:prstGeom prst="wedgeRectCallout">
            <a:avLst>
              <a:gd name="adj1" fmla="val -42703"/>
              <a:gd name="adj2" fmla="val -107731"/>
            </a:avLst>
          </a:prstGeom>
          <a:solidFill>
            <a:srgbClr val="ffffff"/>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endParaRPr b="0" lang="en-GB" sz="1400" spc="-1" strike="noStrike">
              <a:solidFill>
                <a:srgbClr val="000000"/>
              </a:solidFill>
              <a:latin typeface="Arial"/>
            </a:endParaRPr>
          </a:p>
          <a:p>
            <a:pPr algn="ctr">
              <a:lnSpc>
                <a:spcPct val="100000"/>
              </a:lnSpc>
            </a:pPr>
            <a:r>
              <a:rPr b="0" lang="en-GB" sz="1400" spc="-1" strike="noStrike">
                <a:solidFill>
                  <a:srgbClr val="000000"/>
                </a:solidFill>
                <a:latin typeface="Arial"/>
                <a:ea typeface="DejaVu Sans"/>
              </a:rPr>
              <a:t>Overstimulation, lack of time, stress</a:t>
            </a:r>
            <a:endParaRPr b="0" lang="en-GB" sz="1400" spc="-1" strike="noStrike">
              <a:solidFill>
                <a:srgbClr val="000000"/>
              </a:solidFill>
              <a:latin typeface="Arial"/>
            </a:endParaRPr>
          </a:p>
          <a:p>
            <a:pPr algn="ctr">
              <a:lnSpc>
                <a:spcPct val="100000"/>
              </a:lnSpc>
            </a:pPr>
            <a:r>
              <a:rPr b="0" lang="en-GB" sz="1400" spc="-1" strike="noStrike">
                <a:solidFill>
                  <a:srgbClr val="000000"/>
                </a:solidFill>
                <a:latin typeface="Arial"/>
                <a:ea typeface="DejaVu Sans"/>
              </a:rPr>
              <a:t>&lt;”Consumer congestion”&gt;</a:t>
            </a:r>
            <a:endParaRPr b="0" lang="en-GB" sz="1400" spc="-1" strike="noStrike">
              <a:solidFill>
                <a:srgbClr val="000000"/>
              </a:solidFill>
              <a:latin typeface="Arial"/>
            </a:endParaRPr>
          </a:p>
          <a:p>
            <a:pPr algn="ctr">
              <a:lnSpc>
                <a:spcPct val="100000"/>
              </a:lnSpc>
            </a:pP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CustomShape 8"/>
          <p:cNvSpPr/>
          <p:nvPr/>
        </p:nvSpPr>
        <p:spPr>
          <a:xfrm>
            <a:off x="335520" y="4406760"/>
            <a:ext cx="10722600" cy="1331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3000" spc="-1" strike="noStrike" cap="all">
                <a:solidFill>
                  <a:srgbClr val="008c4f"/>
                </a:solidFill>
                <a:latin typeface="Arial Unicode MS"/>
                <a:ea typeface="DejaVu Sans"/>
              </a:rPr>
              <a:t>Detour</a:t>
            </a:r>
            <a:endParaRPr b="0" lang="en-GB" sz="3000" spc="-1" strike="noStrike">
              <a:solidFill>
                <a:srgbClr val="000000"/>
              </a:solidFill>
              <a:latin typeface="Arial"/>
            </a:endParaRPr>
          </a:p>
        </p:txBody>
      </p:sp>
      <p:sp>
        <p:nvSpPr>
          <p:cNvPr id="285" name="CustomShape 12"/>
          <p:cNvSpPr/>
          <p:nvPr/>
        </p:nvSpPr>
        <p:spPr>
          <a:xfrm>
            <a:off x="335520" y="2906640"/>
            <a:ext cx="10722600" cy="1469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CustomShape 3"/>
          <p:cNvSpPr/>
          <p:nvPr/>
        </p:nvSpPr>
        <p:spPr>
          <a:xfrm>
            <a:off x="335520" y="764640"/>
            <a:ext cx="10731960" cy="482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87" name="CustomShape 13"/>
          <p:cNvSpPr/>
          <p:nvPr/>
        </p:nvSpPr>
        <p:spPr>
          <a:xfrm>
            <a:off x="335520" y="1244520"/>
            <a:ext cx="10731960" cy="433152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1" lang="en-US" sz="1800" spc="-1" strike="noStrike">
                <a:solidFill>
                  <a:srgbClr val="000000"/>
                </a:solidFill>
                <a:latin typeface="DejaVu Sans"/>
                <a:ea typeface="DejaVu Sans"/>
              </a:rPr>
              <a:t>Sustainability</a:t>
            </a:r>
            <a:r>
              <a:rPr b="0" lang="de-DE" sz="1800" spc="-1" strike="noStrike">
                <a:solidFill>
                  <a:srgbClr val="000000"/>
                </a:solidFill>
                <a:latin typeface="DejaVu Sans"/>
                <a:ea typeface="DejaVu Sans"/>
              </a:rPr>
              <a:t> → </a:t>
            </a:r>
            <a:r>
              <a:rPr b="1" lang="en-GB" sz="1800" spc="-1" strike="noStrike">
                <a:solidFill>
                  <a:srgbClr val="000000"/>
                </a:solidFill>
                <a:latin typeface="DejaVu Sans"/>
                <a:ea typeface="DejaVu Sans"/>
              </a:rPr>
              <a:t>Consume less</a:t>
            </a:r>
            <a:endParaRPr b="0" lang="en-GB" sz="1800" spc="-1" strike="noStrike">
              <a:solidFill>
                <a:srgbClr val="000000"/>
              </a:solidFill>
              <a:latin typeface="Arial"/>
            </a:endParaRPr>
          </a:p>
        </p:txBody>
      </p:sp>
      <p:sp>
        <p:nvSpPr>
          <p:cNvPr id="288" name="CustomShape 14"/>
          <p:cNvSpPr/>
          <p:nvPr/>
        </p:nvSpPr>
        <p:spPr>
          <a:xfrm>
            <a:off x="432720" y="1148040"/>
            <a:ext cx="10341000" cy="4816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Sustainability</a:t>
            </a:r>
            <a:endParaRPr b="0" lang="en-GB" sz="2200" spc="-1" strike="noStrike">
              <a:solidFill>
                <a:srgbClr val="000000"/>
              </a:solidFill>
              <a:latin typeface="Arial"/>
            </a:endParaRPr>
          </a:p>
        </p:txBody>
      </p:sp>
      <p:sp>
        <p:nvSpPr>
          <p:cNvPr id="289" name="CustomShape 15"/>
          <p:cNvSpPr/>
          <p:nvPr/>
        </p:nvSpPr>
        <p:spPr>
          <a:xfrm>
            <a:off x="335520" y="2778480"/>
            <a:ext cx="10780920" cy="135756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90" name="CustomShape 21"/>
          <p:cNvSpPr/>
          <p:nvPr/>
        </p:nvSpPr>
        <p:spPr>
          <a:xfrm>
            <a:off x="335520" y="1268280"/>
            <a:ext cx="10727280" cy="50148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Consume less → Less money spend, i.e. lower living costs?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Lower living costs → less work hours required pay costs, e.g., 20h work week?</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Technological advances reducing workload even further?</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22"/>
          <p:cNvSpPr/>
          <p:nvPr/>
        </p:nvSpPr>
        <p:spPr>
          <a:xfrm>
            <a:off x="335520" y="764640"/>
            <a:ext cx="10731960" cy="482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92" name="CustomShape 23"/>
          <p:cNvSpPr/>
          <p:nvPr/>
        </p:nvSpPr>
        <p:spPr>
          <a:xfrm>
            <a:off x="335520" y="1244520"/>
            <a:ext cx="10731960" cy="433152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1" lang="en-US" sz="1800" spc="-1" strike="noStrike">
                <a:solidFill>
                  <a:srgbClr val="000000"/>
                </a:solidFill>
                <a:latin typeface="DejaVu Sans"/>
                <a:ea typeface="DejaVu Sans"/>
              </a:rPr>
              <a:t>Sustainability</a:t>
            </a:r>
            <a:r>
              <a:rPr b="0" lang="de-DE" sz="1800" spc="-1" strike="noStrike">
                <a:solidFill>
                  <a:srgbClr val="000000"/>
                </a:solidFill>
                <a:latin typeface="DejaVu Sans"/>
                <a:ea typeface="DejaVu Sans"/>
              </a:rPr>
              <a:t> → </a:t>
            </a:r>
            <a:r>
              <a:rPr b="1" lang="en-GB" sz="1800" spc="-1" strike="noStrike">
                <a:solidFill>
                  <a:srgbClr val="000000"/>
                </a:solidFill>
                <a:latin typeface="DejaVu Sans"/>
                <a:ea typeface="DejaVu Sans"/>
              </a:rPr>
              <a:t>Consume less</a:t>
            </a:r>
            <a:endParaRPr b="0" lang="en-GB" sz="1800" spc="-1" strike="noStrike">
              <a:solidFill>
                <a:srgbClr val="000000"/>
              </a:solidFill>
              <a:latin typeface="Arial"/>
            </a:endParaRPr>
          </a:p>
        </p:txBody>
      </p:sp>
      <p:sp>
        <p:nvSpPr>
          <p:cNvPr id="293" name="CustomShape 60"/>
          <p:cNvSpPr/>
          <p:nvPr/>
        </p:nvSpPr>
        <p:spPr>
          <a:xfrm>
            <a:off x="432720" y="1148040"/>
            <a:ext cx="10341000" cy="4816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Sustainability</a:t>
            </a:r>
            <a:endParaRPr b="0" lang="en-GB" sz="2200" spc="-1" strike="noStrike">
              <a:solidFill>
                <a:srgbClr val="000000"/>
              </a:solidFill>
              <a:latin typeface="Arial"/>
            </a:endParaRPr>
          </a:p>
        </p:txBody>
      </p:sp>
      <p:sp>
        <p:nvSpPr>
          <p:cNvPr id="294" name="CustomShape 87"/>
          <p:cNvSpPr/>
          <p:nvPr/>
        </p:nvSpPr>
        <p:spPr>
          <a:xfrm>
            <a:off x="335520" y="2778480"/>
            <a:ext cx="10780920" cy="135756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95" name="CustomShape 88"/>
          <p:cNvSpPr/>
          <p:nvPr/>
        </p:nvSpPr>
        <p:spPr>
          <a:xfrm>
            <a:off x="335520" y="1268280"/>
            <a:ext cx="10727280" cy="50148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Consume less → Less money spend, i.e. lower living costs?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Lower living costs → Less work hours required cover costs, e.g., 20h work week?</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Technological advances reducing workload even further?</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335520" y="4406760"/>
            <a:ext cx="10722600" cy="1331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3000" spc="-1" strike="noStrike" cap="all">
                <a:solidFill>
                  <a:srgbClr val="008c4f"/>
                </a:solidFill>
                <a:latin typeface="Arial Unicode MS"/>
                <a:ea typeface="DejaVu Sans"/>
              </a:rPr>
              <a:t>Introduction</a:t>
            </a:r>
            <a:endParaRPr b="0" lang="en-GB" sz="3000" spc="-1" strike="noStrike">
              <a:solidFill>
                <a:srgbClr val="000000"/>
              </a:solidFill>
              <a:latin typeface="Arial"/>
            </a:endParaRPr>
          </a:p>
        </p:txBody>
      </p:sp>
      <p:sp>
        <p:nvSpPr>
          <p:cNvPr id="165" name="CustomShape 2"/>
          <p:cNvSpPr/>
          <p:nvPr/>
        </p:nvSpPr>
        <p:spPr>
          <a:xfrm>
            <a:off x="335520" y="2906640"/>
            <a:ext cx="10722600" cy="1469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CustomShape 109"/>
          <p:cNvSpPr/>
          <p:nvPr/>
        </p:nvSpPr>
        <p:spPr>
          <a:xfrm>
            <a:off x="335520" y="764640"/>
            <a:ext cx="10731960" cy="482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97" name="CustomShape 110"/>
          <p:cNvSpPr/>
          <p:nvPr/>
        </p:nvSpPr>
        <p:spPr>
          <a:xfrm>
            <a:off x="335520" y="1244520"/>
            <a:ext cx="10731960" cy="433152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1" lang="en-US" sz="1800" spc="-1" strike="noStrike">
                <a:solidFill>
                  <a:srgbClr val="000000"/>
                </a:solidFill>
                <a:latin typeface="DejaVu Sans"/>
                <a:ea typeface="DejaVu Sans"/>
              </a:rPr>
              <a:t>Sustainability</a:t>
            </a:r>
            <a:r>
              <a:rPr b="0" lang="de-DE" sz="1800" spc="-1" strike="noStrike">
                <a:solidFill>
                  <a:srgbClr val="000000"/>
                </a:solidFill>
                <a:latin typeface="DejaVu Sans"/>
                <a:ea typeface="DejaVu Sans"/>
              </a:rPr>
              <a:t> → </a:t>
            </a:r>
            <a:r>
              <a:rPr b="1" lang="en-GB" sz="1800" spc="-1" strike="noStrike">
                <a:solidFill>
                  <a:srgbClr val="000000"/>
                </a:solidFill>
                <a:latin typeface="DejaVu Sans"/>
                <a:ea typeface="DejaVu Sans"/>
              </a:rPr>
              <a:t>Consume less</a:t>
            </a:r>
            <a:endParaRPr b="0" lang="en-GB" sz="1800" spc="-1" strike="noStrike">
              <a:solidFill>
                <a:srgbClr val="000000"/>
              </a:solidFill>
              <a:latin typeface="Arial"/>
            </a:endParaRPr>
          </a:p>
        </p:txBody>
      </p:sp>
      <p:sp>
        <p:nvSpPr>
          <p:cNvPr id="298" name="CustomShape 111"/>
          <p:cNvSpPr/>
          <p:nvPr/>
        </p:nvSpPr>
        <p:spPr>
          <a:xfrm>
            <a:off x="432720" y="1148040"/>
            <a:ext cx="10341000" cy="4816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Sustainability</a:t>
            </a:r>
            <a:endParaRPr b="0" lang="en-GB" sz="2200" spc="-1" strike="noStrike">
              <a:solidFill>
                <a:srgbClr val="000000"/>
              </a:solidFill>
              <a:latin typeface="Arial"/>
            </a:endParaRPr>
          </a:p>
        </p:txBody>
      </p:sp>
      <p:sp>
        <p:nvSpPr>
          <p:cNvPr id="299" name="CustomShape 112"/>
          <p:cNvSpPr/>
          <p:nvPr/>
        </p:nvSpPr>
        <p:spPr>
          <a:xfrm>
            <a:off x="335520" y="2778480"/>
            <a:ext cx="10780920" cy="135756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300" name="CustomShape 113"/>
          <p:cNvSpPr/>
          <p:nvPr/>
        </p:nvSpPr>
        <p:spPr>
          <a:xfrm>
            <a:off x="335520" y="1268280"/>
            <a:ext cx="10727280" cy="50148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Consume less → Less money spend, </a:t>
            </a:r>
            <a:r>
              <a:rPr b="0" lang="en-GB" sz="1800" spc="-1" strike="noStrike">
                <a:solidFill>
                  <a:srgbClr val="000000"/>
                </a:solidFill>
                <a:latin typeface="DejaVu Sans"/>
                <a:ea typeface="DejaVu Sans"/>
              </a:rPr>
              <a:t>i.e.</a:t>
            </a:r>
            <a:r>
              <a:rPr b="0" lang="en-US" sz="1800" spc="-1" strike="noStrike">
                <a:solidFill>
                  <a:srgbClr val="000000"/>
                </a:solidFill>
                <a:latin typeface="DejaVu Sans"/>
                <a:ea typeface="DejaVu Sans"/>
              </a:rPr>
              <a:t> lower living costs?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Lower living costs → Less work hours required to cover costs, e.g., 20h work week?</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Technological advances reducing workload even further?</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CustomShape 114"/>
          <p:cNvSpPr/>
          <p:nvPr/>
        </p:nvSpPr>
        <p:spPr>
          <a:xfrm>
            <a:off x="335520" y="764640"/>
            <a:ext cx="10727280" cy="47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02" name="CustomShape 115"/>
          <p:cNvSpPr/>
          <p:nvPr/>
        </p:nvSpPr>
        <p:spPr>
          <a:xfrm>
            <a:off x="335520" y="1268280"/>
            <a:ext cx="10727280" cy="50148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algn="ctr">
              <a:lnSpc>
                <a:spcPct val="100000"/>
              </a:lnSpc>
              <a:spcBef>
                <a:spcPts val="360"/>
              </a:spcBef>
            </a:pPr>
            <a:r>
              <a:rPr b="0" lang="en-US" sz="1800" spc="-1" strike="noStrike">
                <a:solidFill>
                  <a:srgbClr val="000000"/>
                </a:solidFill>
                <a:latin typeface="DejaVu Sans"/>
                <a:ea typeface="DejaVu Sans"/>
              </a:rPr>
              <a:t>John Maynard Keynes predicted a 15h work week in his 1930 essay </a:t>
            </a:r>
            <a:r>
              <a:rPr b="0" i="1" lang="en-US" sz="1800" spc="-1" strike="noStrike">
                <a:solidFill>
                  <a:srgbClr val="000000"/>
                </a:solidFill>
                <a:latin typeface="DejaVu Sans"/>
                <a:ea typeface="DejaVu Sans"/>
              </a:rPr>
              <a:t>“Economic Possibilities for our Grandchildren”</a:t>
            </a:r>
            <a:endParaRPr b="0" lang="en-GB" sz="1800" spc="-1" strike="noStrike">
              <a:solidFill>
                <a:srgbClr val="000000"/>
              </a:solidFill>
              <a:latin typeface="Arial"/>
            </a:endParaRPr>
          </a:p>
        </p:txBody>
      </p:sp>
      <p:sp>
        <p:nvSpPr>
          <p:cNvPr id="303" name="CustomShape 116"/>
          <p:cNvSpPr/>
          <p:nvPr/>
        </p:nvSpPr>
        <p:spPr>
          <a:xfrm>
            <a:off x="432720" y="1148040"/>
            <a:ext cx="10332720" cy="473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15h Work Week</a:t>
            </a:r>
            <a:endParaRPr b="0" lang="en-GB" sz="2200" spc="-1" strike="noStrike">
              <a:solidFill>
                <a:srgbClr val="000000"/>
              </a:solidFill>
              <a:latin typeface="Arial"/>
            </a:endParaRPr>
          </a:p>
        </p:txBody>
      </p:sp>
      <p:sp>
        <p:nvSpPr>
          <p:cNvPr id="304" name="CustomShape 117"/>
          <p:cNvSpPr/>
          <p:nvPr/>
        </p:nvSpPr>
        <p:spPr>
          <a:xfrm>
            <a:off x="198000" y="3420000"/>
            <a:ext cx="10778040" cy="99720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CustomShape 118"/>
          <p:cNvSpPr/>
          <p:nvPr/>
        </p:nvSpPr>
        <p:spPr>
          <a:xfrm>
            <a:off x="335520" y="764640"/>
            <a:ext cx="10727280" cy="47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06" name="CustomShape 119"/>
          <p:cNvSpPr/>
          <p:nvPr/>
        </p:nvSpPr>
        <p:spPr>
          <a:xfrm>
            <a:off x="432720" y="1148040"/>
            <a:ext cx="10332720" cy="473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Why am I working 40+h a week?</a:t>
            </a:r>
            <a:endParaRPr b="0" lang="en-GB" sz="2200" spc="-1" strike="noStrike">
              <a:solidFill>
                <a:srgbClr val="000000"/>
              </a:solidFill>
              <a:latin typeface="Arial"/>
            </a:endParaRPr>
          </a:p>
        </p:txBody>
      </p:sp>
      <p:sp>
        <p:nvSpPr>
          <p:cNvPr id="307" name="CustomShape 120"/>
          <p:cNvSpPr/>
          <p:nvPr/>
        </p:nvSpPr>
        <p:spPr>
          <a:xfrm>
            <a:off x="335520" y="1268280"/>
            <a:ext cx="10722960" cy="501048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Font typeface="Wingdings" charset="2"/>
              <a:buChar char=""/>
            </a:pPr>
            <a:r>
              <a:rPr b="0" lang="en-US" sz="1800" spc="-1" strike="noStrike">
                <a:solidFill>
                  <a:srgbClr val="000000"/>
                </a:solidFill>
                <a:latin typeface="DejaVu Sans"/>
                <a:ea typeface="DejaVu Sans"/>
              </a:rPr>
              <a:t>Lively debates pertaining to Keynes prediction – especially among economists.</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marL="216000" indent="-216000">
              <a:lnSpc>
                <a:spcPct val="100000"/>
              </a:lnSpc>
              <a:buClr>
                <a:srgbClr val="008c4f"/>
              </a:buClr>
              <a:buFont typeface="Wingdings" charset="2"/>
              <a:buChar char=""/>
            </a:pPr>
            <a:r>
              <a:rPr b="0" lang="en-US" sz="1800" spc="-1" strike="noStrike" u="sng">
                <a:solidFill>
                  <a:srgbClr val="000000"/>
                </a:solidFill>
                <a:uFillTx/>
                <a:latin typeface="DejaVu Sans"/>
                <a:ea typeface="DejaVu Sans"/>
              </a:rPr>
              <a:t>Main problem:</a:t>
            </a:r>
            <a:r>
              <a:rPr b="0" lang="en-US" sz="1800" spc="-1" strike="noStrike">
                <a:solidFill>
                  <a:srgbClr val="000000"/>
                </a:solidFill>
                <a:latin typeface="DejaVu Sans"/>
                <a:ea typeface="DejaVu Sans"/>
              </a:rPr>
              <a:t> Keynes did not account for the massive increase in consumerism → Majority of people chooses more toys and pleasure over less work hours </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gn="ctr">
              <a:lnSpc>
                <a:spcPct val="100000"/>
              </a:lnSpc>
            </a:pPr>
            <a:r>
              <a:rPr b="0" lang="en-US" sz="1800" spc="-1" strike="noStrike">
                <a:solidFill>
                  <a:srgbClr val="ffffff"/>
                </a:solidFill>
                <a:latin typeface="DejaVu Sans"/>
                <a:ea typeface="DejaVu Sans"/>
              </a:rPr>
              <a:t>↔ </a:t>
            </a:r>
            <a:endParaRPr b="0" lang="en-GB" sz="1800" spc="-1" strike="noStrike">
              <a:solidFill>
                <a:srgbClr val="000000"/>
              </a:solidFill>
              <a:latin typeface="Arial"/>
            </a:endParaRPr>
          </a:p>
          <a:p>
            <a:pPr algn="ctr">
              <a:lnSpc>
                <a:spcPct val="100000"/>
              </a:lnSpc>
            </a:pPr>
            <a:endParaRPr b="0" lang="en-GB" sz="1800" spc="-1" strike="noStrike">
              <a:solidFill>
                <a:srgbClr val="000000"/>
              </a:solidFill>
              <a:latin typeface="Arial"/>
            </a:endParaRPr>
          </a:p>
          <a:p>
            <a:pPr algn="ctr">
              <a:lnSpc>
                <a:spcPct val="100000"/>
              </a:lnSpc>
            </a:pPr>
            <a:r>
              <a:rPr b="0" lang="en-US" sz="1800" spc="-1" strike="noStrike">
                <a:solidFill>
                  <a:srgbClr val="ffffff"/>
                </a:solidFill>
                <a:latin typeface="DejaVu Sans"/>
                <a:ea typeface="DejaVu Sans"/>
              </a:rPr>
              <a:t>Contradicts our sustainability paradigm (consume less).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CustomShape 121"/>
          <p:cNvSpPr/>
          <p:nvPr/>
        </p:nvSpPr>
        <p:spPr>
          <a:xfrm>
            <a:off x="335520" y="764640"/>
            <a:ext cx="10727280" cy="47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09" name="CustomShape 122"/>
          <p:cNvSpPr/>
          <p:nvPr/>
        </p:nvSpPr>
        <p:spPr>
          <a:xfrm>
            <a:off x="432720" y="1148040"/>
            <a:ext cx="10332720" cy="473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Why am I working 40+h a week?</a:t>
            </a:r>
            <a:endParaRPr b="0" lang="en-GB" sz="2200" spc="-1" strike="noStrike">
              <a:solidFill>
                <a:srgbClr val="000000"/>
              </a:solidFill>
              <a:latin typeface="Arial"/>
            </a:endParaRPr>
          </a:p>
        </p:txBody>
      </p:sp>
      <p:sp>
        <p:nvSpPr>
          <p:cNvPr id="310" name="CustomShape 123"/>
          <p:cNvSpPr/>
          <p:nvPr/>
        </p:nvSpPr>
        <p:spPr>
          <a:xfrm>
            <a:off x="335520" y="1268280"/>
            <a:ext cx="10722960" cy="501048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Font typeface="Wingdings" charset="2"/>
              <a:buChar char=""/>
            </a:pPr>
            <a:r>
              <a:rPr b="0" lang="en-US" sz="1800" spc="-1" strike="noStrike">
                <a:solidFill>
                  <a:srgbClr val="000000"/>
                </a:solidFill>
                <a:latin typeface="DejaVu Sans"/>
                <a:ea typeface="DejaVu Sans"/>
              </a:rPr>
              <a:t>Lively debates pertaining to Keynes prediction – especially among economists.</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marL="216000" indent="-216000">
              <a:lnSpc>
                <a:spcPct val="100000"/>
              </a:lnSpc>
              <a:buClr>
                <a:srgbClr val="008c4f"/>
              </a:buClr>
              <a:buFont typeface="Wingdings" charset="2"/>
              <a:buChar char=""/>
            </a:pPr>
            <a:r>
              <a:rPr b="0" lang="en-US" sz="1800" spc="-1" strike="noStrike" u="sng">
                <a:solidFill>
                  <a:srgbClr val="000000"/>
                </a:solidFill>
                <a:uFillTx/>
                <a:latin typeface="DejaVu Sans"/>
                <a:ea typeface="DejaVu Sans"/>
              </a:rPr>
              <a:t>Main problem:</a:t>
            </a:r>
            <a:r>
              <a:rPr b="0" lang="en-US" sz="1800" spc="-1" strike="noStrike">
                <a:solidFill>
                  <a:srgbClr val="000000"/>
                </a:solidFill>
                <a:latin typeface="DejaVu Sans"/>
                <a:ea typeface="DejaVu Sans"/>
              </a:rPr>
              <a:t> Keynes did not account for the massive increase in consumerism → Majority of people chooses more toys and pleasure over less work hours </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gn="ctr">
              <a:lnSpc>
                <a:spcPct val="100000"/>
              </a:lnSpc>
            </a:pPr>
            <a:r>
              <a:rPr b="0" lang="en-US" sz="1800" spc="-1" strike="noStrike">
                <a:solidFill>
                  <a:srgbClr val="000000"/>
                </a:solidFill>
                <a:latin typeface="DejaVu Sans"/>
                <a:ea typeface="DejaVu Sans"/>
              </a:rPr>
              <a:t>↔ </a:t>
            </a:r>
            <a:endParaRPr b="0" lang="en-GB" sz="1800" spc="-1" strike="noStrike">
              <a:solidFill>
                <a:srgbClr val="000000"/>
              </a:solidFill>
              <a:latin typeface="Arial"/>
            </a:endParaRPr>
          </a:p>
          <a:p>
            <a:pPr algn="ctr">
              <a:lnSpc>
                <a:spcPct val="100000"/>
              </a:lnSpc>
            </a:pPr>
            <a:endParaRPr b="0" lang="en-GB" sz="1800" spc="-1" strike="noStrike">
              <a:solidFill>
                <a:srgbClr val="000000"/>
              </a:solidFill>
              <a:latin typeface="Arial"/>
            </a:endParaRPr>
          </a:p>
          <a:p>
            <a:pPr algn="ctr">
              <a:lnSpc>
                <a:spcPct val="100000"/>
              </a:lnSpc>
            </a:pPr>
            <a:r>
              <a:rPr b="1" lang="en-US" sz="1800" spc="-1" strike="noStrike">
                <a:solidFill>
                  <a:srgbClr val="000000"/>
                </a:solidFill>
                <a:latin typeface="DejaVu Sans"/>
                <a:ea typeface="DejaVu Sans"/>
              </a:rPr>
              <a:t>Contradicts our sustainability paradigm (consume less).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CustomShape 124"/>
          <p:cNvSpPr/>
          <p:nvPr/>
        </p:nvSpPr>
        <p:spPr>
          <a:xfrm>
            <a:off x="335520" y="764640"/>
            <a:ext cx="10729080" cy="479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12" name="CustomShape 125"/>
          <p:cNvSpPr/>
          <p:nvPr/>
        </p:nvSpPr>
        <p:spPr>
          <a:xfrm>
            <a:off x="432720" y="1148040"/>
            <a:ext cx="10338120" cy="4788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Shift in Labor Force 1850 – 2010 </a:t>
            </a:r>
            <a:endParaRPr b="0" lang="en-GB" sz="2200" spc="-1" strike="noStrike">
              <a:solidFill>
                <a:srgbClr val="000000"/>
              </a:solidFill>
              <a:latin typeface="Arial"/>
            </a:endParaRPr>
          </a:p>
        </p:txBody>
      </p:sp>
      <p:sp>
        <p:nvSpPr>
          <p:cNvPr id="313" name="AutoShape 2"/>
          <p:cNvSpPr/>
          <p:nvPr/>
        </p:nvSpPr>
        <p:spPr>
          <a:xfrm>
            <a:off x="5943600" y="3276720"/>
            <a:ext cx="4218840" cy="4218840"/>
          </a:xfrm>
          <a:prstGeom prst="rect">
            <a:avLst/>
          </a:prstGeom>
          <a:noFill/>
          <a:ln w="0">
            <a:noFill/>
          </a:ln>
        </p:spPr>
        <p:style>
          <a:lnRef idx="0"/>
          <a:fillRef idx="0"/>
          <a:effectRef idx="0"/>
          <a:fontRef idx="minor"/>
        </p:style>
        <p:txBody>
          <a:bodyPr numCol="1" spcCol="0"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314" name="CustomShape 126"/>
          <p:cNvSpPr/>
          <p:nvPr/>
        </p:nvSpPr>
        <p:spPr>
          <a:xfrm>
            <a:off x="263520" y="6442920"/>
            <a:ext cx="10783800" cy="5022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Image recreated from: International Historical Statistics (2013): “Market Services Productivity Across Europe and the U.S.” by Robert Inklaar, Marcel P. Timmer and Bart van Ark, </a:t>
            </a:r>
            <a:r>
              <a:rPr b="0" i="1" lang="en-US" sz="900" spc="-1" strike="noStrike">
                <a:solidFill>
                  <a:srgbClr val="a6a6a6"/>
                </a:solidFill>
                <a:latin typeface="DejaVu Sans"/>
                <a:ea typeface="Roboto"/>
              </a:rPr>
              <a:t>Economic Policy</a:t>
            </a:r>
            <a:r>
              <a:rPr b="0" lang="en-US" sz="900" spc="-1" strike="noStrike">
                <a:solidFill>
                  <a:srgbClr val="a6a6a6"/>
                </a:solidFill>
                <a:latin typeface="DejaVu Sans"/>
                <a:ea typeface="Roboto"/>
              </a:rPr>
              <a:t>, Vol. 23, No. 53, 2008, pp. 139-94; authors calculations.</a:t>
            </a:r>
            <a:endParaRPr b="0" lang="en-GB" sz="900" spc="-1" strike="noStrike">
              <a:solidFill>
                <a:srgbClr val="000000"/>
              </a:solidFill>
              <a:latin typeface="Arial"/>
            </a:endParaRPr>
          </a:p>
          <a:p>
            <a:pPr>
              <a:lnSpc>
                <a:spcPct val="100000"/>
              </a:lnSpc>
            </a:pPr>
            <a:endParaRPr b="0" lang="en-GB" sz="900" spc="-1" strike="noStrike">
              <a:solidFill>
                <a:srgbClr val="000000"/>
              </a:solidFill>
              <a:latin typeface="Arial"/>
            </a:endParaRPr>
          </a:p>
        </p:txBody>
      </p:sp>
      <p:pic>
        <p:nvPicPr>
          <p:cNvPr id="315" name="Grafik 2" descr=""/>
          <p:cNvPicPr/>
          <p:nvPr/>
        </p:nvPicPr>
        <p:blipFill>
          <a:blip r:embed="rId1"/>
          <a:stretch/>
        </p:blipFill>
        <p:spPr>
          <a:xfrm>
            <a:off x="1347120" y="1853640"/>
            <a:ext cx="8313480" cy="4395600"/>
          </a:xfrm>
          <a:prstGeom prst="rect">
            <a:avLst/>
          </a:prstGeom>
          <a:ln w="0">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CustomShape 127"/>
          <p:cNvSpPr/>
          <p:nvPr/>
        </p:nvSpPr>
        <p:spPr>
          <a:xfrm>
            <a:off x="335520" y="764640"/>
            <a:ext cx="10729080" cy="479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17" name="CustomShape 128"/>
          <p:cNvSpPr/>
          <p:nvPr/>
        </p:nvSpPr>
        <p:spPr>
          <a:xfrm>
            <a:off x="432720" y="1148040"/>
            <a:ext cx="10338120" cy="4788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 – Essay and Book by David Graeber</a:t>
            </a:r>
            <a:endParaRPr b="0" lang="en-GB" sz="2200" spc="-1" strike="noStrike">
              <a:solidFill>
                <a:srgbClr val="000000"/>
              </a:solidFill>
              <a:latin typeface="Arial"/>
            </a:endParaRPr>
          </a:p>
        </p:txBody>
      </p:sp>
      <p:sp>
        <p:nvSpPr>
          <p:cNvPr id="318" name="CustomShape 129"/>
          <p:cNvSpPr/>
          <p:nvPr/>
        </p:nvSpPr>
        <p:spPr>
          <a:xfrm>
            <a:off x="335520" y="1268280"/>
            <a:ext cx="10727280" cy="50148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Essay: </a:t>
            </a:r>
            <a:r>
              <a:rPr b="0" i="1" lang="en-US" sz="1800" spc="-1" strike="noStrike">
                <a:solidFill>
                  <a:srgbClr val="000000"/>
                </a:solidFill>
                <a:latin typeface="DejaVu Sans"/>
                <a:ea typeface="DejaVu Sans"/>
              </a:rPr>
              <a:t>On the Phenomenon of Bullshit Jobs: A Work Rant</a:t>
            </a:r>
            <a:r>
              <a:rPr b="0" lang="en-US" sz="1800" spc="-1" strike="noStrike">
                <a:solidFill>
                  <a:srgbClr val="000000"/>
                </a:solidFill>
                <a:latin typeface="DejaVu Sans"/>
                <a:ea typeface="DejaVu Sans"/>
              </a:rPr>
              <a:t> (2013) – </a:t>
            </a:r>
            <a:r>
              <a:rPr b="0" lang="en-US" sz="1800" spc="-1" strike="noStrike" u="sng">
                <a:solidFill>
                  <a:srgbClr val="0000ff"/>
                </a:solidFill>
                <a:uFillTx/>
                <a:latin typeface="DejaVu Sans"/>
                <a:ea typeface="DejaVu Sans"/>
                <a:hlinkClick r:id="rId1"/>
              </a:rPr>
              <a:t>Link</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Book: </a:t>
            </a:r>
            <a:r>
              <a:rPr b="0" i="1" lang="en-US" sz="1800" spc="-1" strike="noStrike">
                <a:solidFill>
                  <a:srgbClr val="000000"/>
                </a:solidFill>
                <a:latin typeface="DejaVu Sans"/>
                <a:ea typeface="DejaVu Sans"/>
              </a:rPr>
              <a:t>Bullshit Jobs: A Theory</a:t>
            </a:r>
            <a:r>
              <a:rPr b="0" lang="en-US" sz="1800" spc="-1" strike="noStrike">
                <a:solidFill>
                  <a:srgbClr val="000000"/>
                </a:solidFill>
                <a:latin typeface="DejaVu Sans"/>
                <a:ea typeface="DejaVu Sans"/>
              </a:rPr>
              <a:t> (2018)</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CustomShape 130"/>
          <p:cNvSpPr/>
          <p:nvPr/>
        </p:nvSpPr>
        <p:spPr>
          <a:xfrm>
            <a:off x="335520" y="764640"/>
            <a:ext cx="10729080" cy="479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20" name="CustomShape 131"/>
          <p:cNvSpPr/>
          <p:nvPr/>
        </p:nvSpPr>
        <p:spPr>
          <a:xfrm>
            <a:off x="335520" y="1268280"/>
            <a:ext cx="10729080" cy="50166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endParaRPr b="0" lang="en-GB" sz="1800" spc="-1" strike="noStrike">
              <a:solidFill>
                <a:srgbClr val="000000"/>
              </a:solidFill>
              <a:latin typeface="Arial"/>
            </a:endParaRPr>
          </a:p>
          <a:p>
            <a:pPr algn="ctr">
              <a:lnSpc>
                <a:spcPct val="100000"/>
              </a:lnSpc>
              <a:spcBef>
                <a:spcPts val="360"/>
              </a:spcBef>
            </a:pPr>
            <a:r>
              <a:rPr b="0" i="1"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Form of paid employment that is so completely pointless, unnecessary, or pernicious that even the employee cannot justify its existence even though, as part of the conditions of employment, the employee feels obliged to pretend that this is not the case.”</a:t>
            </a:r>
            <a:endParaRPr b="0" lang="en-GB" sz="1800" spc="-1" strike="noStrike">
              <a:solidFill>
                <a:srgbClr val="000000"/>
              </a:solidFill>
              <a:latin typeface="Arial"/>
            </a:endParaRPr>
          </a:p>
        </p:txBody>
      </p:sp>
      <p:sp>
        <p:nvSpPr>
          <p:cNvPr id="321" name="CustomShape 132"/>
          <p:cNvSpPr/>
          <p:nvPr/>
        </p:nvSpPr>
        <p:spPr>
          <a:xfrm>
            <a:off x="432720" y="1148040"/>
            <a:ext cx="10338120" cy="4788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 – Definition</a:t>
            </a:r>
            <a:endParaRPr b="0" lang="en-GB" sz="2200" spc="-1" strike="noStrike">
              <a:solidFill>
                <a:srgbClr val="000000"/>
              </a:solidFill>
              <a:latin typeface="Arial"/>
            </a:endParaRPr>
          </a:p>
        </p:txBody>
      </p:sp>
      <p:sp>
        <p:nvSpPr>
          <p:cNvPr id="322" name="CustomShape 133"/>
          <p:cNvSpPr/>
          <p:nvPr/>
        </p:nvSpPr>
        <p:spPr>
          <a:xfrm>
            <a:off x="335520" y="3291840"/>
            <a:ext cx="10778040" cy="13546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323" name="CustomShape 134"/>
          <p:cNvSpPr/>
          <p:nvPr/>
        </p:nvSpPr>
        <p:spPr>
          <a:xfrm>
            <a:off x="263520" y="6492240"/>
            <a:ext cx="1078380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324" name="CustomShape 135"/>
          <p:cNvSpPr/>
          <p:nvPr/>
        </p:nvSpPr>
        <p:spPr>
          <a:xfrm>
            <a:off x="263520" y="6309360"/>
            <a:ext cx="1078380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CustomShape 136"/>
          <p:cNvSpPr/>
          <p:nvPr/>
        </p:nvSpPr>
        <p:spPr>
          <a:xfrm>
            <a:off x="335520" y="764640"/>
            <a:ext cx="10729080" cy="4798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26" name="CustomShape 137"/>
          <p:cNvSpPr/>
          <p:nvPr/>
        </p:nvSpPr>
        <p:spPr>
          <a:xfrm>
            <a:off x="335520" y="1268280"/>
            <a:ext cx="10729080" cy="50166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endParaRPr b="0" lang="en-GB" sz="1800" spc="-1" strike="noStrike">
              <a:solidFill>
                <a:srgbClr val="000000"/>
              </a:solidFill>
              <a:latin typeface="Arial"/>
            </a:endParaRPr>
          </a:p>
          <a:p>
            <a:pPr algn="ctr">
              <a:lnSpc>
                <a:spcPct val="100000"/>
              </a:lnSpc>
              <a:spcBef>
                <a:spcPts val="360"/>
              </a:spcBef>
            </a:pPr>
            <a:r>
              <a:rPr b="0" i="1"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Form of paid employment that is so completely pointless, unnecessary, or pernicious that even the employee cannot justify its existence even though, as part of the conditions of employment, the employee feels obliged to pretend that this is not the case.”</a:t>
            </a:r>
            <a:endParaRPr b="0" lang="en-GB" sz="1800" spc="-1" strike="noStrike">
              <a:solidFill>
                <a:srgbClr val="000000"/>
              </a:solidFill>
              <a:latin typeface="Arial"/>
            </a:endParaRPr>
          </a:p>
        </p:txBody>
      </p:sp>
      <p:sp>
        <p:nvSpPr>
          <p:cNvPr id="327" name="CustomShape 138"/>
          <p:cNvSpPr/>
          <p:nvPr/>
        </p:nvSpPr>
        <p:spPr>
          <a:xfrm>
            <a:off x="432720" y="1148040"/>
            <a:ext cx="10338120" cy="4788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 – Definition</a:t>
            </a:r>
            <a:endParaRPr b="0" lang="en-GB" sz="2200" spc="-1" strike="noStrike">
              <a:solidFill>
                <a:srgbClr val="000000"/>
              </a:solidFill>
              <a:latin typeface="Arial"/>
            </a:endParaRPr>
          </a:p>
        </p:txBody>
      </p:sp>
      <p:sp>
        <p:nvSpPr>
          <p:cNvPr id="328" name="CustomShape 139"/>
          <p:cNvSpPr/>
          <p:nvPr/>
        </p:nvSpPr>
        <p:spPr>
          <a:xfrm>
            <a:off x="335520" y="3291840"/>
            <a:ext cx="10778040" cy="13546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329" name="CustomShape 140"/>
          <p:cNvSpPr/>
          <p:nvPr/>
        </p:nvSpPr>
        <p:spPr>
          <a:xfrm>
            <a:off x="263520" y="6492240"/>
            <a:ext cx="1078380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330" name="CustomShape 141"/>
          <p:cNvSpPr/>
          <p:nvPr/>
        </p:nvSpPr>
        <p:spPr>
          <a:xfrm>
            <a:off x="263520" y="6309360"/>
            <a:ext cx="1078380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
        <p:nvSpPr>
          <p:cNvPr id="331" name="CustomShape 142"/>
          <p:cNvSpPr/>
          <p:nvPr/>
        </p:nvSpPr>
        <p:spPr>
          <a:xfrm>
            <a:off x="0" y="5140080"/>
            <a:ext cx="11421360" cy="3470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Inefficiencies in capitalism? </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CustomShape 143"/>
          <p:cNvSpPr/>
          <p:nvPr/>
        </p:nvSpPr>
        <p:spPr>
          <a:xfrm>
            <a:off x="335520" y="764640"/>
            <a:ext cx="10722960" cy="473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33" name="CustomShape 144"/>
          <p:cNvSpPr/>
          <p:nvPr/>
        </p:nvSpPr>
        <p:spPr>
          <a:xfrm>
            <a:off x="432720" y="1148040"/>
            <a:ext cx="10332000" cy="4726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GB" sz="2200" spc="-1" strike="noStrike">
              <a:solidFill>
                <a:srgbClr val="000000"/>
              </a:solidFill>
              <a:latin typeface="Arial"/>
            </a:endParaRPr>
          </a:p>
        </p:txBody>
      </p:sp>
      <p:sp>
        <p:nvSpPr>
          <p:cNvPr id="334" name="CustomShape 145"/>
          <p:cNvSpPr/>
          <p:nvPr/>
        </p:nvSpPr>
        <p:spPr>
          <a:xfrm>
            <a:off x="263520" y="6492240"/>
            <a:ext cx="1078380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335" name="CustomShape 146"/>
          <p:cNvSpPr/>
          <p:nvPr/>
        </p:nvSpPr>
        <p:spPr>
          <a:xfrm>
            <a:off x="263520" y="6309360"/>
            <a:ext cx="1078380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CustomShape 147"/>
          <p:cNvSpPr/>
          <p:nvPr/>
        </p:nvSpPr>
        <p:spPr>
          <a:xfrm>
            <a:off x="335520" y="764640"/>
            <a:ext cx="10722960" cy="473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37" name="CustomShape 148"/>
          <p:cNvSpPr/>
          <p:nvPr/>
        </p:nvSpPr>
        <p:spPr>
          <a:xfrm>
            <a:off x="335520" y="1268280"/>
            <a:ext cx="10722960" cy="50104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Flunkies:</a:t>
            </a:r>
            <a:r>
              <a:rPr b="0" lang="en-US" sz="1800" spc="-1" strike="noStrike">
                <a:solidFill>
                  <a:srgbClr val="000000"/>
                </a:solidFill>
                <a:latin typeface="DejaVu Sans"/>
                <a:ea typeface="DejaVu Sans"/>
              </a:rPr>
              <a:t> Serve to make their superiors feel important, e.g., receptionists, administrative assistants, door attendants, store greeters, makers of websites whose sites neglect ease of use and speed for looks</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Goons:</a:t>
            </a:r>
            <a:r>
              <a:rPr b="0" lang="en-US" sz="1800" spc="-1" strike="noStrike">
                <a:solidFill>
                  <a:srgbClr val="ffffff"/>
                </a:solidFill>
                <a:latin typeface="DejaVu Sans"/>
                <a:ea typeface="DejaVu Sans"/>
              </a:rPr>
              <a:t> Act to harm or deceive others on behalf of their employer, e.g., lobbyists, corporate lawyers, telemarketers, public relations specialists, community managers;</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Duct tapers:</a:t>
            </a:r>
            <a:r>
              <a:rPr b="0" lang="en-US" sz="1800" spc="-1" strike="noStrike">
                <a:solidFill>
                  <a:srgbClr val="ffffff"/>
                </a:solidFill>
                <a:latin typeface="DejaVu Sans"/>
                <a:ea typeface="DejaVu Sans"/>
              </a:rPr>
              <a:t> Temporarily fix problems that could be fixed permanently, e.g., programmers repairing bloated code, airline desk staff who calm passengers whose bags do not arrive;</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Box tickers:</a:t>
            </a:r>
            <a:r>
              <a:rPr b="0" lang="en-US" sz="1800" spc="-1" strike="noStrike">
                <a:solidFill>
                  <a:srgbClr val="ffffff"/>
                </a:solidFill>
                <a:latin typeface="DejaVu Sans"/>
                <a:ea typeface="DejaVu Sans"/>
              </a:rPr>
              <a:t> Create the appearance that something useful is being done when it is not, e.g., survey administrators, in-house magazine journalists, corporate compliance officers, quality service managers;</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Taskmasters:</a:t>
            </a:r>
            <a:r>
              <a:rPr b="0" lang="en-US" sz="1800" spc="-1" strike="noStrike">
                <a:solidFill>
                  <a:srgbClr val="ffffff"/>
                </a:solidFill>
                <a:latin typeface="DejaVu Sans"/>
                <a:ea typeface="DejaVu Sans"/>
              </a:rPr>
              <a:t> Create extra work for those who do not need it, e.g., middle management, leadership professionals.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338" name="CustomShape 149"/>
          <p:cNvSpPr/>
          <p:nvPr/>
        </p:nvSpPr>
        <p:spPr>
          <a:xfrm>
            <a:off x="432720" y="1148040"/>
            <a:ext cx="10332000" cy="4726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GB" sz="2200" spc="-1" strike="noStrike">
              <a:solidFill>
                <a:srgbClr val="000000"/>
              </a:solidFill>
              <a:latin typeface="Arial"/>
            </a:endParaRPr>
          </a:p>
        </p:txBody>
      </p:sp>
      <p:sp>
        <p:nvSpPr>
          <p:cNvPr id="339" name="CustomShape 150"/>
          <p:cNvSpPr/>
          <p:nvPr/>
        </p:nvSpPr>
        <p:spPr>
          <a:xfrm>
            <a:off x="263520" y="6492240"/>
            <a:ext cx="1078380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340" name="CustomShape 151"/>
          <p:cNvSpPr/>
          <p:nvPr/>
        </p:nvSpPr>
        <p:spPr>
          <a:xfrm>
            <a:off x="263520" y="6309360"/>
            <a:ext cx="1078380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4"/>
          <p:cNvSpPr/>
          <p:nvPr/>
        </p:nvSpPr>
        <p:spPr>
          <a:xfrm>
            <a:off x="335520" y="764640"/>
            <a:ext cx="10726920" cy="477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Introduction</a:t>
            </a:r>
            <a:endParaRPr b="0" lang="en-GB" sz="2400" spc="-1" strike="noStrike">
              <a:solidFill>
                <a:srgbClr val="000000"/>
              </a:solidFill>
              <a:latin typeface="Arial"/>
            </a:endParaRPr>
          </a:p>
        </p:txBody>
      </p:sp>
      <p:sp>
        <p:nvSpPr>
          <p:cNvPr id="167" name="CustomShape 9"/>
          <p:cNvSpPr/>
          <p:nvPr/>
        </p:nvSpPr>
        <p:spPr>
          <a:xfrm>
            <a:off x="335520" y="1268280"/>
            <a:ext cx="10726920" cy="50144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Goals of the CE:</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Maintain natural resources and minimize the discharge of substances that are harmful to health and nature</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Ecological modernization of the economy to increase resource efficiency, e.g., by technical innovation and digital solutions</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Products/services designed and constructed in such a way, </a:t>
            </a: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that they can be returned to the economic and material flows at any time with little financial and energetic effort</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Increase/maximize utilization of resources, e.g., Performance Economy</a:t>
            </a:r>
            <a:endParaRPr b="0" lang="en-GB" sz="1800" spc="-1" strike="noStrike">
              <a:solidFill>
                <a:srgbClr val="000000"/>
              </a:solidFill>
              <a:latin typeface="Arial"/>
            </a:endParaRPr>
          </a:p>
        </p:txBody>
      </p:sp>
      <p:sp>
        <p:nvSpPr>
          <p:cNvPr id="168" name="CustomShape 16"/>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CE Recap</a:t>
            </a:r>
            <a:endParaRPr b="0" lang="en-GB" sz="2200" spc="-1" strike="noStrike">
              <a:solidFill>
                <a:srgbClr val="000000"/>
              </a:solidFill>
              <a:latin typeface="Arial"/>
            </a:endParaRPr>
          </a:p>
        </p:txBody>
      </p:sp>
      <p:sp>
        <p:nvSpPr>
          <p:cNvPr id="169" name="CustomShape 18"/>
          <p:cNvSpPr/>
          <p:nvPr/>
        </p:nvSpPr>
        <p:spPr>
          <a:xfrm>
            <a:off x="263520" y="6411600"/>
            <a:ext cx="9785160" cy="382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Roboto"/>
                <a:ea typeface="Roboto"/>
              </a:rPr>
              <a:t>Partially based on: F. Hofmann, J. Zwiers (2018) – Circular Society – Eine pluralistische und emanzipatorische Alternative zur Circular Economy? – </a:t>
            </a:r>
            <a:r>
              <a:rPr b="0" lang="en-US" sz="900" spc="-1" strike="noStrike" u="sng">
                <a:solidFill>
                  <a:srgbClr val="0000ff"/>
                </a:solidFill>
                <a:uFillTx/>
                <a:latin typeface="Roboto"/>
                <a:ea typeface="Roboto"/>
                <a:hlinkClick r:id="rId1"/>
              </a:rPr>
              <a:t>Link</a:t>
            </a:r>
            <a:r>
              <a:rPr b="0" lang="en-US" sz="900" spc="-1" strike="noStrike">
                <a:solidFill>
                  <a:srgbClr val="a6a6a6"/>
                </a:solidFill>
                <a:latin typeface="Roboto"/>
                <a:ea typeface="Roboto"/>
              </a:rPr>
              <a:t>.</a:t>
            </a:r>
            <a:endParaRPr b="0" lang="en-GB" sz="900" spc="-1" strike="noStrike">
              <a:solidFill>
                <a:srgbClr val="000000"/>
              </a:solidFill>
              <a:latin typeface="Arial"/>
            </a:endParaRPr>
          </a:p>
          <a:p>
            <a:pPr>
              <a:lnSpc>
                <a:spcPct val="100000"/>
              </a:lnSpc>
            </a:pPr>
            <a:r>
              <a:rPr b="0" lang="en-US" sz="900" spc="-1" strike="noStrike">
                <a:solidFill>
                  <a:srgbClr val="a6a6a6"/>
                </a:solidFill>
                <a:latin typeface="Roboto"/>
                <a:ea typeface="Roboto"/>
              </a:rPr>
              <a:t>.</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CustomShape 152"/>
          <p:cNvSpPr/>
          <p:nvPr/>
        </p:nvSpPr>
        <p:spPr>
          <a:xfrm>
            <a:off x="335520" y="764640"/>
            <a:ext cx="10722960" cy="473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42" name="CustomShape 153"/>
          <p:cNvSpPr/>
          <p:nvPr/>
        </p:nvSpPr>
        <p:spPr>
          <a:xfrm>
            <a:off x="335520" y="1268280"/>
            <a:ext cx="10722960" cy="50104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Flunkies:</a:t>
            </a:r>
            <a:r>
              <a:rPr b="0" lang="en-US" sz="1800" spc="-1" strike="noStrike">
                <a:solidFill>
                  <a:srgbClr val="000000"/>
                </a:solidFill>
                <a:latin typeface="DejaVu Sans"/>
                <a:ea typeface="DejaVu Sans"/>
              </a:rPr>
              <a:t> Serve to make their superiors feel important, e.g., receptionists, administrative assistants, door attendants, store greeters, makers of websites whose sites neglect ease of use and speed for looks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Goons:</a:t>
            </a:r>
            <a:r>
              <a:rPr b="0" lang="en-US" sz="1800" spc="-1" strike="noStrike">
                <a:solidFill>
                  <a:srgbClr val="000000"/>
                </a:solidFill>
                <a:latin typeface="DejaVu Sans"/>
                <a:ea typeface="DejaVu Sans"/>
              </a:rPr>
              <a:t> Act to harm or deceive others on behalf of their employer, e.g., lobbyists, corporate lawyers, telemarketers, public relations specialists, community managers</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Duct tapers:</a:t>
            </a:r>
            <a:r>
              <a:rPr b="0" lang="en-US" sz="1800" spc="-1" strike="noStrike">
                <a:solidFill>
                  <a:srgbClr val="ffffff"/>
                </a:solidFill>
                <a:latin typeface="DejaVu Sans"/>
                <a:ea typeface="DejaVu Sans"/>
              </a:rPr>
              <a:t> Temporarily fix problems that could be fixed permanently, e.g., programmers repairing bloated code, airline desk staff who calm passengers whose bags do not arrive;</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Box tickers:</a:t>
            </a:r>
            <a:r>
              <a:rPr b="0" lang="en-US" sz="1800" spc="-1" strike="noStrike">
                <a:solidFill>
                  <a:srgbClr val="ffffff"/>
                </a:solidFill>
                <a:latin typeface="DejaVu Sans"/>
                <a:ea typeface="DejaVu Sans"/>
              </a:rPr>
              <a:t> Create the appearance that something useful is being done when it is not, e.g., survey administrators, in-house magazine journalists, corporate compliance officers, quality service managers;</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Taskmasters:</a:t>
            </a:r>
            <a:r>
              <a:rPr b="0" lang="en-US" sz="1800" spc="-1" strike="noStrike">
                <a:solidFill>
                  <a:srgbClr val="ffffff"/>
                </a:solidFill>
                <a:latin typeface="DejaVu Sans"/>
                <a:ea typeface="DejaVu Sans"/>
              </a:rPr>
              <a:t> Create extra work for those who do not need it, e.g., middle management, leadership professionals.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343" name="CustomShape 154"/>
          <p:cNvSpPr/>
          <p:nvPr/>
        </p:nvSpPr>
        <p:spPr>
          <a:xfrm>
            <a:off x="432720" y="1148040"/>
            <a:ext cx="10332000" cy="4726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GB" sz="2200" spc="-1" strike="noStrike">
              <a:solidFill>
                <a:srgbClr val="000000"/>
              </a:solidFill>
              <a:latin typeface="Arial"/>
            </a:endParaRPr>
          </a:p>
        </p:txBody>
      </p:sp>
      <p:sp>
        <p:nvSpPr>
          <p:cNvPr id="344" name="CustomShape 155"/>
          <p:cNvSpPr/>
          <p:nvPr/>
        </p:nvSpPr>
        <p:spPr>
          <a:xfrm>
            <a:off x="263520" y="6492240"/>
            <a:ext cx="1078380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345" name="CustomShape 156"/>
          <p:cNvSpPr/>
          <p:nvPr/>
        </p:nvSpPr>
        <p:spPr>
          <a:xfrm>
            <a:off x="263520" y="6309360"/>
            <a:ext cx="1078380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CustomShape 157"/>
          <p:cNvSpPr/>
          <p:nvPr/>
        </p:nvSpPr>
        <p:spPr>
          <a:xfrm>
            <a:off x="335520" y="764640"/>
            <a:ext cx="10722960" cy="473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47" name="CustomShape 158"/>
          <p:cNvSpPr/>
          <p:nvPr/>
        </p:nvSpPr>
        <p:spPr>
          <a:xfrm>
            <a:off x="335520" y="1268280"/>
            <a:ext cx="10722960" cy="50104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Flunkies:</a:t>
            </a:r>
            <a:r>
              <a:rPr b="0" lang="en-US" sz="1800" spc="-1" strike="noStrike">
                <a:solidFill>
                  <a:srgbClr val="000000"/>
                </a:solidFill>
                <a:latin typeface="DejaVu Sans"/>
                <a:ea typeface="DejaVu Sans"/>
              </a:rPr>
              <a:t> Serve to make their superiors feel important, e.g., receptionists, administrative assistants, door attendants, store greeters, makers of websites whose sites neglect ease of use and speed for looks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Goons:</a:t>
            </a:r>
            <a:r>
              <a:rPr b="0" lang="en-US" sz="1800" spc="-1" strike="noStrike">
                <a:solidFill>
                  <a:srgbClr val="000000"/>
                </a:solidFill>
                <a:latin typeface="DejaVu Sans"/>
                <a:ea typeface="DejaVu Sans"/>
              </a:rPr>
              <a:t> Act to harm or deceive others on behalf of their employer, e.g., lobbyists, corporate lawyers, telemarketers, public relations specialists, community managers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Duct tapers:</a:t>
            </a:r>
            <a:r>
              <a:rPr b="0" lang="en-US" sz="1800" spc="-1" strike="noStrike">
                <a:solidFill>
                  <a:srgbClr val="000000"/>
                </a:solidFill>
                <a:latin typeface="DejaVu Sans"/>
                <a:ea typeface="DejaVu Sans"/>
              </a:rPr>
              <a:t> Temporarily fix problems that could be fixed permanently, e.g., programmers repairing bloated code, airline desk staff who calm passengers whose bags do not arrive</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Box tickers:</a:t>
            </a:r>
            <a:r>
              <a:rPr b="0" lang="en-US" sz="1800" spc="-1" strike="noStrike">
                <a:solidFill>
                  <a:srgbClr val="ffffff"/>
                </a:solidFill>
                <a:latin typeface="DejaVu Sans"/>
                <a:ea typeface="DejaVu Sans"/>
              </a:rPr>
              <a:t> Create the appearance that something useful is being done when it is not, e.g., survey administrators, in-house magazine journalists, corporate compliance officers, quality service managers;</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Taskmasters:</a:t>
            </a:r>
            <a:r>
              <a:rPr b="0" lang="en-US" sz="1800" spc="-1" strike="noStrike">
                <a:solidFill>
                  <a:srgbClr val="ffffff"/>
                </a:solidFill>
                <a:latin typeface="DejaVu Sans"/>
                <a:ea typeface="DejaVu Sans"/>
              </a:rPr>
              <a:t> Create extra work for those who do not need it, e.g., middle management, leadership professionals.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348" name="CustomShape 159"/>
          <p:cNvSpPr/>
          <p:nvPr/>
        </p:nvSpPr>
        <p:spPr>
          <a:xfrm>
            <a:off x="432720" y="1148040"/>
            <a:ext cx="10332000" cy="4726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GB" sz="2200" spc="-1" strike="noStrike">
              <a:solidFill>
                <a:srgbClr val="000000"/>
              </a:solidFill>
              <a:latin typeface="Arial"/>
            </a:endParaRPr>
          </a:p>
        </p:txBody>
      </p:sp>
      <p:sp>
        <p:nvSpPr>
          <p:cNvPr id="349" name="CustomShape 160"/>
          <p:cNvSpPr/>
          <p:nvPr/>
        </p:nvSpPr>
        <p:spPr>
          <a:xfrm>
            <a:off x="263520" y="6492240"/>
            <a:ext cx="1078380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350" name="CustomShape 161"/>
          <p:cNvSpPr/>
          <p:nvPr/>
        </p:nvSpPr>
        <p:spPr>
          <a:xfrm>
            <a:off x="263520" y="6309360"/>
            <a:ext cx="1078380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CustomShape 162"/>
          <p:cNvSpPr/>
          <p:nvPr/>
        </p:nvSpPr>
        <p:spPr>
          <a:xfrm>
            <a:off x="335520" y="764640"/>
            <a:ext cx="10722960" cy="473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52" name="CustomShape 163"/>
          <p:cNvSpPr/>
          <p:nvPr/>
        </p:nvSpPr>
        <p:spPr>
          <a:xfrm>
            <a:off x="335520" y="1268280"/>
            <a:ext cx="10722960" cy="50104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Flunkies:</a:t>
            </a:r>
            <a:r>
              <a:rPr b="0" lang="en-US" sz="1800" spc="-1" strike="noStrike">
                <a:solidFill>
                  <a:srgbClr val="000000"/>
                </a:solidFill>
                <a:latin typeface="DejaVu Sans"/>
                <a:ea typeface="DejaVu Sans"/>
              </a:rPr>
              <a:t> Serve to make their superiors feel important, e.g., receptionists, administrative assistants, door attendants, store greeters, makers of websites whose sites neglect ease of use and speed for looks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Goons:</a:t>
            </a:r>
            <a:r>
              <a:rPr b="0" lang="en-US" sz="1800" spc="-1" strike="noStrike">
                <a:solidFill>
                  <a:srgbClr val="000000"/>
                </a:solidFill>
                <a:latin typeface="DejaVu Sans"/>
                <a:ea typeface="DejaVu Sans"/>
              </a:rPr>
              <a:t> Act to harm or deceive others on behalf of their employer, e.g., lobbyists, corporate lawyers, telemarketers, public relations specialists, community managers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Duct tapers:</a:t>
            </a:r>
            <a:r>
              <a:rPr b="0" lang="en-US" sz="1800" spc="-1" strike="noStrike">
                <a:solidFill>
                  <a:srgbClr val="000000"/>
                </a:solidFill>
                <a:latin typeface="DejaVu Sans"/>
                <a:ea typeface="DejaVu Sans"/>
              </a:rPr>
              <a:t> Temporarily fix problems that could be fixed permanently, e.g., programmers repairing bloated code, airline desk staff who calm passengers whose bags do not arrive</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Box tickers:</a:t>
            </a:r>
            <a:r>
              <a:rPr b="0" lang="en-US" sz="1800" spc="-1" strike="noStrike">
                <a:solidFill>
                  <a:srgbClr val="000000"/>
                </a:solidFill>
                <a:latin typeface="DejaVu Sans"/>
                <a:ea typeface="DejaVu Sans"/>
              </a:rPr>
              <a:t> Create the appearance that something useful is being done when it is not, e.g., survey administrators, in-house magazine journalists, corporate compliance officers, quality service managers</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Taskmasters:</a:t>
            </a:r>
            <a:r>
              <a:rPr b="0" lang="en-US" sz="1800" spc="-1" strike="noStrike">
                <a:solidFill>
                  <a:srgbClr val="ffffff"/>
                </a:solidFill>
                <a:latin typeface="DejaVu Sans"/>
                <a:ea typeface="DejaVu Sans"/>
              </a:rPr>
              <a:t> Create extra work for those who do not need it, e.g., middle management, leadership professionals.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353" name="CustomShape 164"/>
          <p:cNvSpPr/>
          <p:nvPr/>
        </p:nvSpPr>
        <p:spPr>
          <a:xfrm>
            <a:off x="432720" y="1148040"/>
            <a:ext cx="10332000" cy="4726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GB" sz="2200" spc="-1" strike="noStrike">
              <a:solidFill>
                <a:srgbClr val="000000"/>
              </a:solidFill>
              <a:latin typeface="Arial"/>
            </a:endParaRPr>
          </a:p>
        </p:txBody>
      </p:sp>
      <p:sp>
        <p:nvSpPr>
          <p:cNvPr id="354" name="CustomShape 165"/>
          <p:cNvSpPr/>
          <p:nvPr/>
        </p:nvSpPr>
        <p:spPr>
          <a:xfrm>
            <a:off x="263520" y="6492240"/>
            <a:ext cx="1078380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355" name="CustomShape 166"/>
          <p:cNvSpPr/>
          <p:nvPr/>
        </p:nvSpPr>
        <p:spPr>
          <a:xfrm>
            <a:off x="263520" y="6309360"/>
            <a:ext cx="1078380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CustomShape 167"/>
          <p:cNvSpPr/>
          <p:nvPr/>
        </p:nvSpPr>
        <p:spPr>
          <a:xfrm>
            <a:off x="335520" y="764640"/>
            <a:ext cx="10722960" cy="473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57" name="CustomShape 168"/>
          <p:cNvSpPr/>
          <p:nvPr/>
        </p:nvSpPr>
        <p:spPr>
          <a:xfrm>
            <a:off x="335520" y="1268280"/>
            <a:ext cx="10722960" cy="50104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Flunkies:</a:t>
            </a:r>
            <a:r>
              <a:rPr b="0" lang="en-US" sz="1800" spc="-1" strike="noStrike">
                <a:solidFill>
                  <a:srgbClr val="000000"/>
                </a:solidFill>
                <a:latin typeface="DejaVu Sans"/>
                <a:ea typeface="DejaVu Sans"/>
              </a:rPr>
              <a:t> Serve to make their superiors feel important, e.g., receptionists, administrative assistants, door attendants, store greeters, makers of websites whose sites neglect ease of use and speed for looks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Goons:</a:t>
            </a:r>
            <a:r>
              <a:rPr b="0" lang="en-US" sz="1800" spc="-1" strike="noStrike">
                <a:solidFill>
                  <a:srgbClr val="000000"/>
                </a:solidFill>
                <a:latin typeface="DejaVu Sans"/>
                <a:ea typeface="DejaVu Sans"/>
              </a:rPr>
              <a:t> Act to harm or deceive others on behalf of their employer, e.g., lobbyists, corporate lawyers, telemarketers, public relations specialists, community managers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Duct tapers:</a:t>
            </a:r>
            <a:r>
              <a:rPr b="0" lang="en-US" sz="1800" spc="-1" strike="noStrike">
                <a:solidFill>
                  <a:srgbClr val="000000"/>
                </a:solidFill>
                <a:latin typeface="DejaVu Sans"/>
                <a:ea typeface="DejaVu Sans"/>
              </a:rPr>
              <a:t> Temporarily fix problems that could be fixed permanently, e.g., programmers repairing bloated code, airline desk staff who calm passengers whose bags do not arrive</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Box tickers:</a:t>
            </a:r>
            <a:r>
              <a:rPr b="0" lang="en-US" sz="1800" spc="-1" strike="noStrike">
                <a:solidFill>
                  <a:srgbClr val="000000"/>
                </a:solidFill>
                <a:latin typeface="DejaVu Sans"/>
                <a:ea typeface="DejaVu Sans"/>
              </a:rPr>
              <a:t> Create the appearance that something useful is being done when it is not, e.g., survey administrators, in-house magazine journalists, corporate compliance officers, quality service managers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Taskmasters:</a:t>
            </a:r>
            <a:r>
              <a:rPr b="0" lang="en-US" sz="1800" spc="-1" strike="noStrike">
                <a:solidFill>
                  <a:srgbClr val="000000"/>
                </a:solidFill>
                <a:latin typeface="DejaVu Sans"/>
                <a:ea typeface="DejaVu Sans"/>
              </a:rPr>
              <a:t> Create extra work for those who do not need it, e.g., middle management, leadership professionals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358" name="CustomShape 169"/>
          <p:cNvSpPr/>
          <p:nvPr/>
        </p:nvSpPr>
        <p:spPr>
          <a:xfrm>
            <a:off x="432720" y="1148040"/>
            <a:ext cx="10332000" cy="4726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GB" sz="2200" spc="-1" strike="noStrike">
              <a:solidFill>
                <a:srgbClr val="000000"/>
              </a:solidFill>
              <a:latin typeface="Arial"/>
            </a:endParaRPr>
          </a:p>
        </p:txBody>
      </p:sp>
      <p:sp>
        <p:nvSpPr>
          <p:cNvPr id="359" name="CustomShape 170"/>
          <p:cNvSpPr/>
          <p:nvPr/>
        </p:nvSpPr>
        <p:spPr>
          <a:xfrm>
            <a:off x="263520" y="6492240"/>
            <a:ext cx="1078380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360" name="CustomShape 171"/>
          <p:cNvSpPr/>
          <p:nvPr/>
        </p:nvSpPr>
        <p:spPr>
          <a:xfrm>
            <a:off x="263520" y="6309360"/>
            <a:ext cx="1078380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CustomShape 172"/>
          <p:cNvSpPr/>
          <p:nvPr/>
        </p:nvSpPr>
        <p:spPr>
          <a:xfrm>
            <a:off x="335520" y="764640"/>
            <a:ext cx="10722960" cy="473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62" name="CustomShape 173"/>
          <p:cNvSpPr/>
          <p:nvPr/>
        </p:nvSpPr>
        <p:spPr>
          <a:xfrm>
            <a:off x="432720" y="1148040"/>
            <a:ext cx="10332000" cy="4726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Bullshitization</a:t>
            </a:r>
            <a:endParaRPr b="0" lang="en-GB" sz="2200" spc="-1" strike="noStrike">
              <a:solidFill>
                <a:srgbClr val="000000"/>
              </a:solidFill>
              <a:latin typeface="Arial"/>
            </a:endParaRPr>
          </a:p>
        </p:txBody>
      </p:sp>
      <p:sp>
        <p:nvSpPr>
          <p:cNvPr id="363" name="CustomShape 174"/>
          <p:cNvSpPr/>
          <p:nvPr/>
        </p:nvSpPr>
        <p:spPr>
          <a:xfrm>
            <a:off x="263520" y="6492240"/>
            <a:ext cx="1078380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Are You in a BS Job? In Academe, You’re Hardly Alone (Chronicle of Higher Education) – </a:t>
            </a:r>
            <a:r>
              <a:rPr b="0" lang="en-US" sz="900" spc="-1" strike="noStrike" u="sng">
                <a:solidFill>
                  <a:srgbClr val="0000ff"/>
                </a:solidFill>
                <a:uFillTx/>
                <a:latin typeface="DejaVu Sans"/>
                <a:ea typeface="Roboto"/>
                <a:hlinkClick r:id="rId1"/>
              </a:rPr>
              <a:t>Link</a:t>
            </a:r>
            <a:r>
              <a:rPr b="0" lang="en-US" sz="900" spc="-1" strike="noStrike">
                <a:solidFill>
                  <a:srgbClr val="a6a6a6"/>
                </a:solidFill>
                <a:latin typeface="DejaVu Sans"/>
                <a:ea typeface="Roboto"/>
              </a:rPr>
              <a:t> </a:t>
            </a:r>
            <a:endParaRPr b="0" lang="en-GB" sz="900" spc="-1" strike="noStrike">
              <a:solidFill>
                <a:srgbClr val="000000"/>
              </a:solidFill>
              <a:latin typeface="Arial"/>
            </a:endParaRPr>
          </a:p>
        </p:txBody>
      </p:sp>
      <p:sp>
        <p:nvSpPr>
          <p:cNvPr id="364" name="CustomShape 175"/>
          <p:cNvSpPr/>
          <p:nvPr/>
        </p:nvSpPr>
        <p:spPr>
          <a:xfrm>
            <a:off x="263520" y="6309360"/>
            <a:ext cx="1078380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365" name="CustomShape 176"/>
          <p:cNvSpPr/>
          <p:nvPr/>
        </p:nvSpPr>
        <p:spPr>
          <a:xfrm>
            <a:off x="327960" y="3165120"/>
            <a:ext cx="10778040" cy="13546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366" name="CustomShape 177"/>
          <p:cNvSpPr/>
          <p:nvPr/>
        </p:nvSpPr>
        <p:spPr>
          <a:xfrm>
            <a:off x="335520" y="1268280"/>
            <a:ext cx="10729080" cy="50166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i="1" lang="en-US" sz="1800" spc="-1" strike="noStrike">
                <a:solidFill>
                  <a:srgbClr val="000000"/>
                </a:solidFill>
                <a:latin typeface="Arial"/>
                <a:ea typeface="DejaVu Sans"/>
              </a:rPr>
              <a:t>Transition of a meaningful job into a bullshit job through corporatization, </a:t>
            </a:r>
            <a:endParaRPr b="0" lang="en-GB" sz="1800" spc="-1" strike="noStrike">
              <a:solidFill>
                <a:srgbClr val="000000"/>
              </a:solidFill>
              <a:latin typeface="Arial"/>
            </a:endParaRPr>
          </a:p>
          <a:p>
            <a:pPr algn="ctr">
              <a:lnSpc>
                <a:spcPct val="100000"/>
              </a:lnSpc>
            </a:pPr>
            <a:r>
              <a:rPr b="0" i="1" lang="en-US" sz="1800" spc="-1" strike="noStrike">
                <a:solidFill>
                  <a:srgbClr val="000000"/>
                </a:solidFill>
                <a:latin typeface="Arial"/>
                <a:ea typeface="DejaVu Sans"/>
              </a:rPr>
              <a:t>marketization or managerialism.</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7" name="CustomShape 178"/>
          <p:cNvSpPr/>
          <p:nvPr/>
        </p:nvSpPr>
        <p:spPr>
          <a:xfrm>
            <a:off x="335520" y="764640"/>
            <a:ext cx="10722960" cy="473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68" name="CustomShape 179"/>
          <p:cNvSpPr/>
          <p:nvPr/>
        </p:nvSpPr>
        <p:spPr>
          <a:xfrm>
            <a:off x="432720" y="1235520"/>
            <a:ext cx="10332000" cy="4726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Changes in full-time staff size and student enrollment </a:t>
            </a:r>
            <a:endParaRPr b="0" lang="en-GB" sz="2200" spc="-1" strike="noStrike">
              <a:solidFill>
                <a:srgbClr val="000000"/>
              </a:solidFill>
              <a:latin typeface="Arial"/>
            </a:endParaRPr>
          </a:p>
          <a:p>
            <a:pPr>
              <a:lnSpc>
                <a:spcPct val="100000"/>
              </a:lnSpc>
            </a:pPr>
            <a:r>
              <a:rPr b="1" lang="en-US" sz="2200" spc="-1" strike="noStrike">
                <a:solidFill>
                  <a:srgbClr val="666666"/>
                </a:solidFill>
                <a:latin typeface="DejaVu Sans"/>
                <a:ea typeface="DejaVu Sans"/>
              </a:rPr>
              <a:t>(1976–2011 and 1976–2018)</a:t>
            </a:r>
            <a:endParaRPr b="0" lang="en-GB" sz="2200" spc="-1" strike="noStrike">
              <a:solidFill>
                <a:srgbClr val="000000"/>
              </a:solidFill>
              <a:latin typeface="Arial"/>
            </a:endParaRPr>
          </a:p>
        </p:txBody>
      </p:sp>
      <p:sp>
        <p:nvSpPr>
          <p:cNvPr id="369" name="CustomShape 180"/>
          <p:cNvSpPr/>
          <p:nvPr/>
        </p:nvSpPr>
        <p:spPr>
          <a:xfrm>
            <a:off x="259200" y="6424200"/>
            <a:ext cx="11058480" cy="364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Michael Delucchi, Richard B. Dadzie, Erik Dean &amp; Xuan Pham (2021) What’s that smell? Bullshit jobs in higher education, Review of Social Economy, DOI: 10.1080/00346764.2021.1940255</a:t>
            </a:r>
            <a:endParaRPr b="0" lang="en-GB" sz="900" spc="-1" strike="noStrike">
              <a:solidFill>
                <a:srgbClr val="000000"/>
              </a:solidFill>
              <a:latin typeface="Arial"/>
            </a:endParaRPr>
          </a:p>
          <a:p>
            <a:pPr>
              <a:lnSpc>
                <a:spcPct val="100000"/>
              </a:lnSpc>
            </a:pPr>
            <a:endParaRPr b="0" lang="en-GB" sz="900" spc="-1" strike="noStrike">
              <a:solidFill>
                <a:srgbClr val="000000"/>
              </a:solidFill>
              <a:latin typeface="Arial"/>
            </a:endParaRPr>
          </a:p>
        </p:txBody>
      </p:sp>
      <p:pic>
        <p:nvPicPr>
          <p:cNvPr id="370" name="Grafik 1" descr=""/>
          <p:cNvPicPr/>
          <p:nvPr/>
        </p:nvPicPr>
        <p:blipFill>
          <a:blip r:embed="rId1"/>
          <a:stretch/>
        </p:blipFill>
        <p:spPr>
          <a:xfrm>
            <a:off x="620280" y="2789280"/>
            <a:ext cx="10425600" cy="1492560"/>
          </a:xfrm>
          <a:prstGeom prst="rect">
            <a:avLst/>
          </a:prstGeom>
          <a:ln w="0">
            <a:noFill/>
          </a:ln>
        </p:spPr>
      </p:pic>
      <p:sp>
        <p:nvSpPr>
          <p:cNvPr id="371" name="Pfeil: nach oben 3"/>
          <p:cNvSpPr/>
          <p:nvPr/>
        </p:nvSpPr>
        <p:spPr>
          <a:xfrm>
            <a:off x="5760720" y="4249800"/>
            <a:ext cx="246240" cy="699840"/>
          </a:xfrm>
          <a:prstGeom prst="upArrow">
            <a:avLst>
              <a:gd name="adj1" fmla="val 50000"/>
              <a:gd name="adj2" fmla="val 70324"/>
            </a:avLst>
          </a:prstGeom>
          <a:solidFill>
            <a:srgbClr val="ff0000"/>
          </a:solidFill>
          <a:ln w="0">
            <a:solidFill>
              <a:srgbClr val="3465a4"/>
            </a:solid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372" name="Pfeil: nach oben 4"/>
          <p:cNvSpPr/>
          <p:nvPr/>
        </p:nvSpPr>
        <p:spPr>
          <a:xfrm>
            <a:off x="9410040" y="4279680"/>
            <a:ext cx="246240" cy="699840"/>
          </a:xfrm>
          <a:prstGeom prst="upArrow">
            <a:avLst>
              <a:gd name="adj1" fmla="val 50000"/>
              <a:gd name="adj2" fmla="val 70324"/>
            </a:avLst>
          </a:prstGeom>
          <a:solidFill>
            <a:srgbClr val="ff0000"/>
          </a:solidFill>
          <a:ln w="0">
            <a:solidFill>
              <a:srgbClr val="3465a4"/>
            </a:solid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3" name="CustomShape 181"/>
          <p:cNvSpPr/>
          <p:nvPr/>
        </p:nvSpPr>
        <p:spPr>
          <a:xfrm>
            <a:off x="335520" y="764640"/>
            <a:ext cx="10727280" cy="47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74" name="CustomShape 182"/>
          <p:cNvSpPr/>
          <p:nvPr/>
        </p:nvSpPr>
        <p:spPr>
          <a:xfrm>
            <a:off x="335520" y="1268280"/>
            <a:ext cx="10727280" cy="50148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algn="ctr">
              <a:lnSpc>
                <a:spcPct val="100000"/>
              </a:lnSpc>
              <a:spcBef>
                <a:spcPts val="360"/>
              </a:spcBef>
            </a:pPr>
            <a:r>
              <a:rPr b="0" lang="en-US" sz="1800" spc="-1" strike="noStrike">
                <a:solidFill>
                  <a:srgbClr val="000000"/>
                </a:solidFill>
                <a:latin typeface="DejaVu Sans"/>
                <a:ea typeface="DejaVu Sans"/>
              </a:rPr>
              <a:t>John Maynard Keynes predicted a 15h work week in his 1930 essay </a:t>
            </a:r>
            <a:r>
              <a:rPr b="0" i="1" lang="en-US" sz="1800" spc="-1" strike="noStrike">
                <a:solidFill>
                  <a:srgbClr val="000000"/>
                </a:solidFill>
                <a:latin typeface="DejaVu Sans"/>
                <a:ea typeface="DejaVu Sans"/>
              </a:rPr>
              <a:t>“Economic Possibilities for our Grandchildren”</a:t>
            </a:r>
            <a:endParaRPr b="0" lang="en-GB" sz="1800" spc="-1" strike="noStrike">
              <a:solidFill>
                <a:srgbClr val="000000"/>
              </a:solidFill>
              <a:latin typeface="Arial"/>
            </a:endParaRPr>
          </a:p>
        </p:txBody>
      </p:sp>
      <p:sp>
        <p:nvSpPr>
          <p:cNvPr id="375" name="CustomShape 183"/>
          <p:cNvSpPr/>
          <p:nvPr/>
        </p:nvSpPr>
        <p:spPr>
          <a:xfrm>
            <a:off x="432720" y="1148040"/>
            <a:ext cx="10332720" cy="473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15h Work Week</a:t>
            </a:r>
            <a:endParaRPr b="0" lang="en-GB" sz="2200" spc="-1" strike="noStrike">
              <a:solidFill>
                <a:srgbClr val="000000"/>
              </a:solidFill>
              <a:latin typeface="Arial"/>
            </a:endParaRPr>
          </a:p>
        </p:txBody>
      </p:sp>
      <p:sp>
        <p:nvSpPr>
          <p:cNvPr id="376" name="CustomShape 184"/>
          <p:cNvSpPr/>
          <p:nvPr/>
        </p:nvSpPr>
        <p:spPr>
          <a:xfrm>
            <a:off x="198000" y="3420000"/>
            <a:ext cx="10778040" cy="99720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7" name="CustomShape 185"/>
          <p:cNvSpPr/>
          <p:nvPr/>
        </p:nvSpPr>
        <p:spPr>
          <a:xfrm>
            <a:off x="335520" y="764640"/>
            <a:ext cx="10722960" cy="473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78" name="CustomShape 186"/>
          <p:cNvSpPr/>
          <p:nvPr/>
        </p:nvSpPr>
        <p:spPr>
          <a:xfrm>
            <a:off x="335520" y="1268280"/>
            <a:ext cx="7388280" cy="501048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Assumption → Capitalism does not allow for inefficiencies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Hypothesis → Maybe this is not capitalism and rather just  "managerial feudalism"?</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The pains of dull work as a justification for the ability to fulfill consumer desires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Fulfilling those desires → Reward for suffering through pointless work</a:t>
            </a:r>
            <a:endParaRPr b="0" lang="en-GB" sz="1800" spc="-1" strike="noStrike">
              <a:solidFill>
                <a:srgbClr val="000000"/>
              </a:solidFill>
              <a:latin typeface="Arial"/>
            </a:endParaRPr>
          </a:p>
        </p:txBody>
      </p:sp>
      <p:sp>
        <p:nvSpPr>
          <p:cNvPr id="379" name="CustomShape 187"/>
          <p:cNvSpPr/>
          <p:nvPr/>
        </p:nvSpPr>
        <p:spPr>
          <a:xfrm>
            <a:off x="432720" y="1148040"/>
            <a:ext cx="10332000" cy="4726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Why?</a:t>
            </a:r>
            <a:endParaRPr b="0" lang="en-GB" sz="2200" spc="-1" strike="noStrike">
              <a:solidFill>
                <a:srgbClr val="000000"/>
              </a:solidFill>
              <a:latin typeface="Arial"/>
            </a:endParaRPr>
          </a:p>
        </p:txBody>
      </p:sp>
      <p:sp>
        <p:nvSpPr>
          <p:cNvPr id="380" name="CustomShape 188"/>
          <p:cNvSpPr/>
          <p:nvPr/>
        </p:nvSpPr>
        <p:spPr>
          <a:xfrm>
            <a:off x="263520" y="6492240"/>
            <a:ext cx="1078380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381" name="CustomShape 189"/>
          <p:cNvSpPr/>
          <p:nvPr/>
        </p:nvSpPr>
        <p:spPr>
          <a:xfrm>
            <a:off x="263520" y="6309360"/>
            <a:ext cx="1078380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
        <p:nvSpPr>
          <p:cNvPr id="382" name="CustomShape 190"/>
          <p:cNvSpPr/>
          <p:nvPr/>
        </p:nvSpPr>
        <p:spPr>
          <a:xfrm>
            <a:off x="8076600" y="1268280"/>
            <a:ext cx="3177360" cy="49543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ffffff"/>
                </a:solidFill>
                <a:latin typeface="DejaVu Sans"/>
                <a:ea typeface="DejaVu Sans"/>
              </a:rPr>
              <a:t>Feudalism:</a:t>
            </a:r>
            <a:r>
              <a:rPr b="0" i="1" lang="en-US" sz="1600" spc="-1" strike="noStrike">
                <a:solidFill>
                  <a:srgbClr val="ffffff"/>
                </a:solidFill>
                <a:latin typeface="DejaVu Sans"/>
                <a:ea typeface="DejaVu Sans"/>
              </a:rPr>
              <a:t> „The dominant social system in medieval Europe, in which the nobility held lands from the Crown in exchange for military service, and vassals were in turn tenants of the nobles, while the peasants (villeins or serfs) were obliged to live on their lord's land and give him homage, labour, and a share of the produce, notionally in exchange for military protection.” </a:t>
            </a:r>
            <a:endParaRPr b="0" lang="en-GB" sz="1600" spc="-1" strike="noStrike">
              <a:solidFill>
                <a:srgbClr val="000000"/>
              </a:solidFill>
              <a:latin typeface="Arial"/>
            </a:endParaRPr>
          </a:p>
          <a:p>
            <a:pPr algn="ctr">
              <a:lnSpc>
                <a:spcPct val="100000"/>
              </a:lnSpc>
            </a:pPr>
            <a:endParaRPr b="0" lang="en-GB" sz="1600" spc="-1" strike="noStrike">
              <a:solidFill>
                <a:srgbClr val="000000"/>
              </a:solidFill>
              <a:latin typeface="Arial"/>
            </a:endParaRPr>
          </a:p>
          <a:p>
            <a:pPr algn="ctr">
              <a:lnSpc>
                <a:spcPct val="100000"/>
              </a:lnSpc>
            </a:pPr>
            <a:r>
              <a:rPr b="0" i="1" lang="en-US" sz="1600" spc="-1" strike="noStrike">
                <a:solidFill>
                  <a:srgbClr val="ffffff"/>
                </a:solidFill>
                <a:latin typeface="DejaVu Sans"/>
                <a:ea typeface="DejaVu Sans"/>
              </a:rPr>
              <a:t>(Oxford Dictionary)</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CustomShape 191"/>
          <p:cNvSpPr/>
          <p:nvPr/>
        </p:nvSpPr>
        <p:spPr>
          <a:xfrm>
            <a:off x="335520" y="764640"/>
            <a:ext cx="10722960" cy="473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84" name="CustomShape 192"/>
          <p:cNvSpPr/>
          <p:nvPr/>
        </p:nvSpPr>
        <p:spPr>
          <a:xfrm>
            <a:off x="335520" y="1268280"/>
            <a:ext cx="7388280" cy="501048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Assumption → Capitalism does not allow for inefficiencies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Hypothesis → Maybe this is not capitalism and rather just  "managerial feudalism"?</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The pains of dull work as a justification for the ability to fulfill consumer desires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Fulfilling those desires → Reward for suffering through pointless work</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Bullshit jobs also serve political ends, in which political parties are more concerned about having jobs than whether the jobs are fulfilling.</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Also → Populations occupied with busy work have less time to revolt</a:t>
            </a:r>
            <a:endParaRPr b="0" lang="en-GB" sz="1800" spc="-1" strike="noStrike">
              <a:solidFill>
                <a:srgbClr val="000000"/>
              </a:solidFill>
              <a:latin typeface="Arial"/>
            </a:endParaRPr>
          </a:p>
        </p:txBody>
      </p:sp>
      <p:sp>
        <p:nvSpPr>
          <p:cNvPr id="385" name="CustomShape 193"/>
          <p:cNvSpPr/>
          <p:nvPr/>
        </p:nvSpPr>
        <p:spPr>
          <a:xfrm>
            <a:off x="432720" y="1148040"/>
            <a:ext cx="10332000" cy="4726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Why?</a:t>
            </a:r>
            <a:endParaRPr b="0" lang="en-GB" sz="2200" spc="-1" strike="noStrike">
              <a:solidFill>
                <a:srgbClr val="000000"/>
              </a:solidFill>
              <a:latin typeface="Arial"/>
            </a:endParaRPr>
          </a:p>
        </p:txBody>
      </p:sp>
      <p:sp>
        <p:nvSpPr>
          <p:cNvPr id="386" name="CustomShape 194"/>
          <p:cNvSpPr/>
          <p:nvPr/>
        </p:nvSpPr>
        <p:spPr>
          <a:xfrm>
            <a:off x="263520" y="6492240"/>
            <a:ext cx="1078380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387" name="CustomShape 195"/>
          <p:cNvSpPr/>
          <p:nvPr/>
        </p:nvSpPr>
        <p:spPr>
          <a:xfrm>
            <a:off x="263520" y="6309360"/>
            <a:ext cx="1078380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
        <p:nvSpPr>
          <p:cNvPr id="388" name="CustomShape 196"/>
          <p:cNvSpPr/>
          <p:nvPr/>
        </p:nvSpPr>
        <p:spPr>
          <a:xfrm>
            <a:off x="8076600" y="1268280"/>
            <a:ext cx="3177360" cy="49543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ffffff"/>
                </a:solidFill>
                <a:latin typeface="DejaVu Sans"/>
                <a:ea typeface="DejaVu Sans"/>
              </a:rPr>
              <a:t>Feudalism:</a:t>
            </a:r>
            <a:r>
              <a:rPr b="0" i="1" lang="en-US" sz="1600" spc="-1" strike="noStrike">
                <a:solidFill>
                  <a:srgbClr val="ffffff"/>
                </a:solidFill>
                <a:latin typeface="DejaVu Sans"/>
                <a:ea typeface="DejaVu Sans"/>
              </a:rPr>
              <a:t> „The dominant social system in medieval Europe, in which the nobility held lands from the Crown in exchange for military service, and vassals were in turn tenants of the nobles, while the peasants (villeins or serfs) were obliged to live on their lord's land and give him homage, labour, and a share of the produce, notionally in exchange for military protection.” </a:t>
            </a:r>
            <a:endParaRPr b="0" lang="en-GB" sz="1600" spc="-1" strike="noStrike">
              <a:solidFill>
                <a:srgbClr val="000000"/>
              </a:solidFill>
              <a:latin typeface="Arial"/>
            </a:endParaRPr>
          </a:p>
          <a:p>
            <a:pPr algn="ctr">
              <a:lnSpc>
                <a:spcPct val="100000"/>
              </a:lnSpc>
            </a:pPr>
            <a:endParaRPr b="0" lang="en-GB" sz="1600" spc="-1" strike="noStrike">
              <a:solidFill>
                <a:srgbClr val="000000"/>
              </a:solidFill>
              <a:latin typeface="Arial"/>
            </a:endParaRPr>
          </a:p>
          <a:p>
            <a:pPr algn="ctr">
              <a:lnSpc>
                <a:spcPct val="100000"/>
              </a:lnSpc>
            </a:pPr>
            <a:r>
              <a:rPr b="0" i="1" lang="en-US" sz="1600" spc="-1" strike="noStrike">
                <a:solidFill>
                  <a:srgbClr val="ffffff"/>
                </a:solidFill>
                <a:latin typeface="DejaVu Sans"/>
                <a:ea typeface="DejaVu Sans"/>
              </a:rPr>
              <a:t>(Oxford Dictionary)</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CustomShape 197"/>
          <p:cNvSpPr/>
          <p:nvPr/>
        </p:nvSpPr>
        <p:spPr>
          <a:xfrm>
            <a:off x="335520" y="764640"/>
            <a:ext cx="10722960" cy="473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90" name="CustomShape 198"/>
          <p:cNvSpPr/>
          <p:nvPr/>
        </p:nvSpPr>
        <p:spPr>
          <a:xfrm>
            <a:off x="335520" y="1268280"/>
            <a:ext cx="7388280" cy="501048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Assumption → Capitalism does not allow for inefficiencies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Hypothesis → Maybe this is not capitalism and rather just  "managerial feudalism"?</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The pains of dull work as a justification for the ability to fulfill consumer desires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Fulfilling those desires → Reward for suffering through pointless work</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Bullshit jobs also serve political ends, in which political parties are more concerned about having jobs than whether the jobs are fulfilling.</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Also → Populations occupied with busy work have less time to revolt</a:t>
            </a:r>
            <a:endParaRPr b="0" lang="en-GB" sz="1800" spc="-1" strike="noStrike">
              <a:solidFill>
                <a:srgbClr val="000000"/>
              </a:solidFill>
              <a:latin typeface="Arial"/>
            </a:endParaRPr>
          </a:p>
        </p:txBody>
      </p:sp>
      <p:sp>
        <p:nvSpPr>
          <p:cNvPr id="391" name="CustomShape 199"/>
          <p:cNvSpPr/>
          <p:nvPr/>
        </p:nvSpPr>
        <p:spPr>
          <a:xfrm>
            <a:off x="432720" y="1148040"/>
            <a:ext cx="10332000" cy="4726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Why?</a:t>
            </a:r>
            <a:endParaRPr b="0" lang="en-GB" sz="2200" spc="-1" strike="noStrike">
              <a:solidFill>
                <a:srgbClr val="000000"/>
              </a:solidFill>
              <a:latin typeface="Arial"/>
            </a:endParaRPr>
          </a:p>
        </p:txBody>
      </p:sp>
      <p:sp>
        <p:nvSpPr>
          <p:cNvPr id="392" name="CustomShape 200"/>
          <p:cNvSpPr/>
          <p:nvPr/>
        </p:nvSpPr>
        <p:spPr>
          <a:xfrm>
            <a:off x="263520" y="6492240"/>
            <a:ext cx="1078380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393" name="CustomShape 201"/>
          <p:cNvSpPr/>
          <p:nvPr/>
        </p:nvSpPr>
        <p:spPr>
          <a:xfrm>
            <a:off x="263520" y="6309360"/>
            <a:ext cx="1078380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
        <p:nvSpPr>
          <p:cNvPr id="394" name="CustomShape 202"/>
          <p:cNvSpPr/>
          <p:nvPr/>
        </p:nvSpPr>
        <p:spPr>
          <a:xfrm>
            <a:off x="8076600" y="1268280"/>
            <a:ext cx="3177360" cy="49543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000000"/>
                </a:solidFill>
                <a:latin typeface="DejaVu Sans"/>
                <a:ea typeface="DejaVu Sans"/>
              </a:rPr>
              <a:t>Feudalism:</a:t>
            </a:r>
            <a:r>
              <a:rPr b="0" i="1" lang="en-US" sz="1600" spc="-1" strike="noStrike">
                <a:solidFill>
                  <a:srgbClr val="000000"/>
                </a:solidFill>
                <a:latin typeface="DejaVu Sans"/>
                <a:ea typeface="DejaVu Sans"/>
              </a:rPr>
              <a:t> „The dominant social system in medieval Europe, in which the nobility held lands from the Crown in exchange for military service, and vassals were in turn tenants of the nobles, while the peasants (villeins or serfs) were obliged to live on their lord's land and give him homage, labour, and a share of the produce, notionally in exchange for military protection.” </a:t>
            </a:r>
            <a:endParaRPr b="0" lang="en-GB" sz="1600" spc="-1" strike="noStrike">
              <a:solidFill>
                <a:srgbClr val="000000"/>
              </a:solidFill>
              <a:latin typeface="Arial"/>
            </a:endParaRPr>
          </a:p>
          <a:p>
            <a:pPr algn="ctr">
              <a:lnSpc>
                <a:spcPct val="100000"/>
              </a:lnSpc>
            </a:pPr>
            <a:endParaRPr b="0" lang="en-GB" sz="1600" spc="-1" strike="noStrike">
              <a:solidFill>
                <a:srgbClr val="000000"/>
              </a:solidFill>
              <a:latin typeface="Arial"/>
            </a:endParaRPr>
          </a:p>
          <a:p>
            <a:pPr algn="ctr">
              <a:lnSpc>
                <a:spcPct val="100000"/>
              </a:lnSpc>
            </a:pPr>
            <a:r>
              <a:rPr b="0" i="1" lang="en-US" sz="1600" spc="-1" strike="noStrike">
                <a:solidFill>
                  <a:srgbClr val="000000"/>
                </a:solidFill>
                <a:latin typeface="DejaVu Sans"/>
                <a:ea typeface="DejaVu Sans"/>
              </a:rPr>
              <a:t>(Oxford Dictionary)</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5"/>
          <p:cNvSpPr/>
          <p:nvPr/>
        </p:nvSpPr>
        <p:spPr>
          <a:xfrm>
            <a:off x="335520" y="764640"/>
            <a:ext cx="10726920" cy="477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Introduction</a:t>
            </a:r>
            <a:endParaRPr b="0" lang="en-GB" sz="2400" spc="-1" strike="noStrike">
              <a:solidFill>
                <a:srgbClr val="000000"/>
              </a:solidFill>
              <a:latin typeface="Arial"/>
            </a:endParaRPr>
          </a:p>
        </p:txBody>
      </p:sp>
      <p:sp>
        <p:nvSpPr>
          <p:cNvPr id="171" name="CustomShape 54"/>
          <p:cNvSpPr/>
          <p:nvPr/>
        </p:nvSpPr>
        <p:spPr>
          <a:xfrm>
            <a:off x="335520" y="1268280"/>
            <a:ext cx="10726920" cy="50144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Replace the LE with circularly oriented forms of consumption and production</a:t>
            </a: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CE focus mostly on earned value management (“Wertschöpfungsmanagement”), product-service systems, product/business model innovations within existing power asymmetries </a:t>
            </a: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Decouple economic growth and consumption of natural resources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r>
              <a:rPr b="0" lang="en-US" sz="1800" spc="-1" strike="noStrike">
                <a:solidFill>
                  <a:srgbClr val="ffffff"/>
                </a:solidFill>
                <a:latin typeface="DejaVu Sans"/>
                <a:ea typeface="DejaVu Sans"/>
              </a:rPr>
              <a:t>→ </a:t>
            </a:r>
            <a:r>
              <a:rPr b="0" lang="en-US" sz="1800" spc="-1" strike="noStrike">
                <a:solidFill>
                  <a:srgbClr val="ffffff"/>
                </a:solidFill>
                <a:latin typeface="DejaVu Sans"/>
                <a:ea typeface="DejaVu Sans"/>
              </a:rPr>
              <a:t>But why do we need neverending economic growth and why is it good to consume as many goods and services as possible?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Alternatives: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Sufficiency strategies and lifestyle changes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Question the prevailing entrepreneurial orientation towards the shareholder concept </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Deconstruction of existing power and hegemonic relations</a:t>
            </a:r>
            <a:endParaRPr b="0" lang="en-GB" sz="1800" spc="-1" strike="noStrike">
              <a:solidFill>
                <a:srgbClr val="000000"/>
              </a:solidFill>
              <a:latin typeface="Arial"/>
            </a:endParaRPr>
          </a:p>
        </p:txBody>
      </p:sp>
      <p:sp>
        <p:nvSpPr>
          <p:cNvPr id="172" name="CustomShape 55"/>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CE Criticism</a:t>
            </a:r>
            <a:endParaRPr b="0" lang="en-GB" sz="2200" spc="-1" strike="noStrike">
              <a:solidFill>
                <a:srgbClr val="000000"/>
              </a:solidFill>
              <a:latin typeface="Arial"/>
            </a:endParaRPr>
          </a:p>
        </p:txBody>
      </p:sp>
      <p:sp>
        <p:nvSpPr>
          <p:cNvPr id="173" name="CustomShape 56"/>
          <p:cNvSpPr/>
          <p:nvPr/>
        </p:nvSpPr>
        <p:spPr>
          <a:xfrm>
            <a:off x="263520" y="6411600"/>
            <a:ext cx="9785160" cy="382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Roboto"/>
                <a:ea typeface="Roboto"/>
              </a:rPr>
              <a:t>Partially based on: F. Hofmann, J. Zwiers (2018) – Circular Society – Eine pluralistische und emanzipatorische Alternative zur Circular Economy? – </a:t>
            </a:r>
            <a:r>
              <a:rPr b="0" lang="en-US" sz="900" spc="-1" strike="noStrike" u="sng">
                <a:solidFill>
                  <a:srgbClr val="0000ff"/>
                </a:solidFill>
                <a:uFillTx/>
                <a:latin typeface="Roboto"/>
                <a:ea typeface="Roboto"/>
                <a:hlinkClick r:id="rId1"/>
              </a:rPr>
              <a:t>Link</a:t>
            </a:r>
            <a:r>
              <a:rPr b="0" lang="en-US" sz="900" spc="-1" strike="noStrike">
                <a:solidFill>
                  <a:srgbClr val="a6a6a6"/>
                </a:solidFill>
                <a:latin typeface="Roboto"/>
                <a:ea typeface="Roboto"/>
              </a:rPr>
              <a:t>.</a:t>
            </a:r>
            <a:endParaRPr b="0" lang="en-GB" sz="900" spc="-1" strike="noStrike">
              <a:solidFill>
                <a:srgbClr val="000000"/>
              </a:solidFill>
              <a:latin typeface="Arial"/>
            </a:endParaRPr>
          </a:p>
          <a:p>
            <a:pPr>
              <a:lnSpc>
                <a:spcPct val="100000"/>
              </a:lnSpc>
            </a:pPr>
            <a:r>
              <a:rPr b="0" lang="en-US" sz="900" spc="-1" strike="noStrike">
                <a:solidFill>
                  <a:srgbClr val="a6a6a6"/>
                </a:solidFill>
                <a:latin typeface="Roboto"/>
                <a:ea typeface="Roboto"/>
              </a:rPr>
              <a:t>.</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5" name="CustomShape 203"/>
          <p:cNvSpPr/>
          <p:nvPr/>
        </p:nvSpPr>
        <p:spPr>
          <a:xfrm>
            <a:off x="335520" y="764640"/>
            <a:ext cx="10722960" cy="473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96" name="CustomShape 204"/>
          <p:cNvSpPr/>
          <p:nvPr/>
        </p:nvSpPr>
        <p:spPr>
          <a:xfrm>
            <a:off x="335520" y="1268280"/>
            <a:ext cx="7388280" cy="501048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Assumption → Capitalism does not allow for inefficiencies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Hypothesis → Maybe this is not capitalism and rather just  "managerial feudalism"?</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The pains of dull work as a justification for the ability to fulfill consumer desires</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Fulfilling those desires → Reward for suffering through pointless work</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Bullshit jobs also serve political ends, in which political parties are more concerned about having jobs than whether the jobs are fulfilling.</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Also → Populations occupied with busy work have less time to revolt</a:t>
            </a:r>
            <a:endParaRPr b="0" lang="en-GB" sz="1800" spc="-1" strike="noStrike">
              <a:solidFill>
                <a:srgbClr val="000000"/>
              </a:solidFill>
              <a:latin typeface="Arial"/>
            </a:endParaRPr>
          </a:p>
        </p:txBody>
      </p:sp>
      <p:sp>
        <p:nvSpPr>
          <p:cNvPr id="397" name="CustomShape 205"/>
          <p:cNvSpPr/>
          <p:nvPr/>
        </p:nvSpPr>
        <p:spPr>
          <a:xfrm>
            <a:off x="432720" y="1148040"/>
            <a:ext cx="10332000" cy="4726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Why?</a:t>
            </a:r>
            <a:endParaRPr b="0" lang="en-GB" sz="2200" spc="-1" strike="noStrike">
              <a:solidFill>
                <a:srgbClr val="000000"/>
              </a:solidFill>
              <a:latin typeface="Arial"/>
            </a:endParaRPr>
          </a:p>
        </p:txBody>
      </p:sp>
      <p:sp>
        <p:nvSpPr>
          <p:cNvPr id="398" name="CustomShape 206"/>
          <p:cNvSpPr/>
          <p:nvPr/>
        </p:nvSpPr>
        <p:spPr>
          <a:xfrm>
            <a:off x="263520" y="6492240"/>
            <a:ext cx="1078380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399" name="CustomShape 207"/>
          <p:cNvSpPr/>
          <p:nvPr/>
        </p:nvSpPr>
        <p:spPr>
          <a:xfrm>
            <a:off x="263520" y="6309360"/>
            <a:ext cx="1078380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
        <p:nvSpPr>
          <p:cNvPr id="400" name="CustomShape 208"/>
          <p:cNvSpPr/>
          <p:nvPr/>
        </p:nvSpPr>
        <p:spPr>
          <a:xfrm>
            <a:off x="8076600" y="1268280"/>
            <a:ext cx="3177360" cy="49543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000000"/>
                </a:solidFill>
                <a:latin typeface="DejaVu Sans"/>
                <a:ea typeface="DejaVu Sans"/>
              </a:rPr>
              <a:t>Feudalism:</a:t>
            </a:r>
            <a:r>
              <a:rPr b="0" i="1" lang="en-US" sz="1600" spc="-1" strike="noStrike">
                <a:solidFill>
                  <a:srgbClr val="000000"/>
                </a:solidFill>
                <a:latin typeface="DejaVu Sans"/>
                <a:ea typeface="DejaVu Sans"/>
              </a:rPr>
              <a:t> „The dominant social system in medieval Europe, in which the nobility held lands from the Crown in exchange for military service, and vassals were in turn tenants of the nobles, while the peasants (villeins or serfs) were obliged to live on their lord's land and give him homage, labour, and a share of the produce, notionally in exchange for military protection.” </a:t>
            </a:r>
            <a:endParaRPr b="0" lang="en-GB" sz="1600" spc="-1" strike="noStrike">
              <a:solidFill>
                <a:srgbClr val="000000"/>
              </a:solidFill>
              <a:latin typeface="Arial"/>
            </a:endParaRPr>
          </a:p>
          <a:p>
            <a:pPr algn="ctr">
              <a:lnSpc>
                <a:spcPct val="100000"/>
              </a:lnSpc>
            </a:pPr>
            <a:endParaRPr b="0" lang="en-GB" sz="1600" spc="-1" strike="noStrike">
              <a:solidFill>
                <a:srgbClr val="000000"/>
              </a:solidFill>
              <a:latin typeface="Arial"/>
            </a:endParaRPr>
          </a:p>
          <a:p>
            <a:pPr algn="ctr">
              <a:lnSpc>
                <a:spcPct val="100000"/>
              </a:lnSpc>
            </a:pPr>
            <a:r>
              <a:rPr b="0" i="1" lang="en-US" sz="1600" spc="-1" strike="noStrike">
                <a:solidFill>
                  <a:srgbClr val="000000"/>
                </a:solidFill>
                <a:latin typeface="DejaVu Sans"/>
                <a:ea typeface="DejaVu Sans"/>
              </a:rPr>
              <a:t>(Oxford Dictionary)</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1" name="CustomShape 209"/>
          <p:cNvSpPr/>
          <p:nvPr/>
        </p:nvSpPr>
        <p:spPr>
          <a:xfrm>
            <a:off x="335520" y="764640"/>
            <a:ext cx="10722960" cy="473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402" name="CustomShape 210"/>
          <p:cNvSpPr/>
          <p:nvPr/>
        </p:nvSpPr>
        <p:spPr>
          <a:xfrm>
            <a:off x="335520" y="1268280"/>
            <a:ext cx="7388280" cy="501048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Assumption → Capitalism does not allow for inefficiencies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Hypothesis → Maybe this is not capitalism and rather just  "managerial feudalism"?</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The pains of dull work as a justification for the ability to fulfill consumer desires</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Fulfilling those desires → Reward for suffering through pointless work</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Bullshit jobs also serve political ends, in which political parties are more concerned about having jobs than whether the jobs are fulfilling.</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Also → Populations occupied with busy work have less time to revolt</a:t>
            </a:r>
            <a:endParaRPr b="0" lang="en-GB" sz="1800" spc="-1" strike="noStrike">
              <a:solidFill>
                <a:srgbClr val="000000"/>
              </a:solidFill>
              <a:latin typeface="Arial"/>
            </a:endParaRPr>
          </a:p>
        </p:txBody>
      </p:sp>
      <p:sp>
        <p:nvSpPr>
          <p:cNvPr id="403" name="CustomShape 211"/>
          <p:cNvSpPr/>
          <p:nvPr/>
        </p:nvSpPr>
        <p:spPr>
          <a:xfrm>
            <a:off x="432720" y="1148040"/>
            <a:ext cx="10332000" cy="4726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Why?</a:t>
            </a:r>
            <a:endParaRPr b="0" lang="en-GB" sz="2200" spc="-1" strike="noStrike">
              <a:solidFill>
                <a:srgbClr val="000000"/>
              </a:solidFill>
              <a:latin typeface="Arial"/>
            </a:endParaRPr>
          </a:p>
        </p:txBody>
      </p:sp>
      <p:sp>
        <p:nvSpPr>
          <p:cNvPr id="404" name="CustomShape 212"/>
          <p:cNvSpPr/>
          <p:nvPr/>
        </p:nvSpPr>
        <p:spPr>
          <a:xfrm>
            <a:off x="263520" y="6492240"/>
            <a:ext cx="1078380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405" name="CustomShape 213"/>
          <p:cNvSpPr/>
          <p:nvPr/>
        </p:nvSpPr>
        <p:spPr>
          <a:xfrm>
            <a:off x="263520" y="6309360"/>
            <a:ext cx="1078380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
        <p:nvSpPr>
          <p:cNvPr id="406" name="CustomShape 214"/>
          <p:cNvSpPr/>
          <p:nvPr/>
        </p:nvSpPr>
        <p:spPr>
          <a:xfrm>
            <a:off x="8076600" y="1268280"/>
            <a:ext cx="3177360" cy="49543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000000"/>
                </a:solidFill>
                <a:latin typeface="DejaVu Sans"/>
                <a:ea typeface="DejaVu Sans"/>
              </a:rPr>
              <a:t>Feudalism:</a:t>
            </a:r>
            <a:r>
              <a:rPr b="0" i="1" lang="en-US" sz="1600" spc="-1" strike="noStrike">
                <a:solidFill>
                  <a:srgbClr val="000000"/>
                </a:solidFill>
                <a:latin typeface="DejaVu Sans"/>
                <a:ea typeface="DejaVu Sans"/>
              </a:rPr>
              <a:t> „The dominant social system in medieval Europe, in which the nobility held lands from the Crown in exchange for military service, and vassals were in turn tenants of the nobles, while the peasants (villeins or serfs) were obliged to live on their lord's land and give him homage, labour, and a share of the produce, notionally in exchange for military protection.” </a:t>
            </a:r>
            <a:endParaRPr b="0" lang="en-GB" sz="1600" spc="-1" strike="noStrike">
              <a:solidFill>
                <a:srgbClr val="000000"/>
              </a:solidFill>
              <a:latin typeface="Arial"/>
            </a:endParaRPr>
          </a:p>
          <a:p>
            <a:pPr algn="ctr">
              <a:lnSpc>
                <a:spcPct val="100000"/>
              </a:lnSpc>
            </a:pPr>
            <a:endParaRPr b="0" lang="en-GB" sz="1600" spc="-1" strike="noStrike">
              <a:solidFill>
                <a:srgbClr val="000000"/>
              </a:solidFill>
              <a:latin typeface="Arial"/>
            </a:endParaRPr>
          </a:p>
          <a:p>
            <a:pPr algn="ctr">
              <a:lnSpc>
                <a:spcPct val="100000"/>
              </a:lnSpc>
            </a:pPr>
            <a:r>
              <a:rPr b="0" i="1" lang="en-US" sz="1600" spc="-1" strike="noStrike">
                <a:solidFill>
                  <a:srgbClr val="000000"/>
                </a:solidFill>
                <a:latin typeface="DejaVu Sans"/>
                <a:ea typeface="DejaVu Sans"/>
              </a:rPr>
              <a:t>(Oxford Dictionary)</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7" name="CustomShape 215"/>
          <p:cNvSpPr/>
          <p:nvPr/>
        </p:nvSpPr>
        <p:spPr>
          <a:xfrm>
            <a:off x="335520" y="764640"/>
            <a:ext cx="10722960" cy="473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408" name="CustomShape 216"/>
          <p:cNvSpPr/>
          <p:nvPr/>
        </p:nvSpPr>
        <p:spPr>
          <a:xfrm>
            <a:off x="335520" y="1268280"/>
            <a:ext cx="10722960" cy="50104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409" name="CustomShape 217"/>
          <p:cNvSpPr/>
          <p:nvPr/>
        </p:nvSpPr>
        <p:spPr>
          <a:xfrm>
            <a:off x="432720" y="1148040"/>
            <a:ext cx="10332000" cy="4726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Now What?</a:t>
            </a:r>
            <a:endParaRPr b="0" lang="en-GB" sz="2200" spc="-1" strike="noStrike">
              <a:solidFill>
                <a:srgbClr val="000000"/>
              </a:solidFill>
              <a:latin typeface="Arial"/>
            </a:endParaRPr>
          </a:p>
        </p:txBody>
      </p:sp>
      <p:sp>
        <p:nvSpPr>
          <p:cNvPr id="410" name="CustomShape 218"/>
          <p:cNvSpPr/>
          <p:nvPr/>
        </p:nvSpPr>
        <p:spPr>
          <a:xfrm>
            <a:off x="263520" y="6492240"/>
            <a:ext cx="1078380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411" name="CustomShape 219"/>
          <p:cNvSpPr/>
          <p:nvPr/>
        </p:nvSpPr>
        <p:spPr>
          <a:xfrm>
            <a:off x="263520" y="6309360"/>
            <a:ext cx="1078380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CustomShape 220"/>
          <p:cNvSpPr/>
          <p:nvPr/>
        </p:nvSpPr>
        <p:spPr>
          <a:xfrm>
            <a:off x="335520" y="764640"/>
            <a:ext cx="10722960" cy="473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413" name="CustomShape 221"/>
          <p:cNvSpPr/>
          <p:nvPr/>
        </p:nvSpPr>
        <p:spPr>
          <a:xfrm>
            <a:off x="335520" y="1268280"/>
            <a:ext cx="10722960" cy="50104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1" lang="en-US" sz="1800" spc="-1" strike="noStrike">
                <a:solidFill>
                  <a:srgbClr val="000000"/>
                </a:solidFill>
                <a:latin typeface="DejaVu Sans"/>
                <a:ea typeface="DejaVu Sans"/>
              </a:rPr>
              <a:t>Graeber’s solution → Universal Basic Income (UBI) → Livable benefit paid to all, thus letting people work at their leisure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414" name="CustomShape 222"/>
          <p:cNvSpPr/>
          <p:nvPr/>
        </p:nvSpPr>
        <p:spPr>
          <a:xfrm>
            <a:off x="432720" y="1148040"/>
            <a:ext cx="10332000" cy="4726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Now What?</a:t>
            </a:r>
            <a:endParaRPr b="0" lang="en-GB" sz="2200" spc="-1" strike="noStrike">
              <a:solidFill>
                <a:srgbClr val="000000"/>
              </a:solidFill>
              <a:latin typeface="Arial"/>
            </a:endParaRPr>
          </a:p>
        </p:txBody>
      </p:sp>
      <p:sp>
        <p:nvSpPr>
          <p:cNvPr id="415" name="CustomShape 223"/>
          <p:cNvSpPr/>
          <p:nvPr/>
        </p:nvSpPr>
        <p:spPr>
          <a:xfrm>
            <a:off x="263520" y="6492240"/>
            <a:ext cx="1078380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416" name="CustomShape 224"/>
          <p:cNvSpPr/>
          <p:nvPr/>
        </p:nvSpPr>
        <p:spPr>
          <a:xfrm>
            <a:off x="263520" y="6309360"/>
            <a:ext cx="1078380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CustomShape 225"/>
          <p:cNvSpPr/>
          <p:nvPr/>
        </p:nvSpPr>
        <p:spPr>
          <a:xfrm>
            <a:off x="335520" y="764640"/>
            <a:ext cx="10728000" cy="478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Additional Resources</a:t>
            </a:r>
            <a:endParaRPr b="0" lang="en-GB" sz="2400" spc="-1" strike="noStrike">
              <a:solidFill>
                <a:srgbClr val="000000"/>
              </a:solidFill>
              <a:latin typeface="Arial"/>
            </a:endParaRPr>
          </a:p>
        </p:txBody>
      </p:sp>
      <p:sp>
        <p:nvSpPr>
          <p:cNvPr id="418" name="CustomShape 226"/>
          <p:cNvSpPr/>
          <p:nvPr/>
        </p:nvSpPr>
        <p:spPr>
          <a:xfrm>
            <a:off x="335520" y="1268640"/>
            <a:ext cx="10728000" cy="5015520"/>
          </a:xfrm>
          <a:prstGeom prst="rect">
            <a:avLst/>
          </a:prstGeom>
          <a:noFill/>
          <a:ln w="0">
            <a:noFill/>
          </a:ln>
        </p:spPr>
        <p:style>
          <a:lnRef idx="0"/>
          <a:fillRef idx="0"/>
          <a:effectRef idx="0"/>
          <a:fontRef idx="minor"/>
        </p:style>
        <p:txBody>
          <a:bodyPr lIns="90000" rIns="90000" tIns="45000" bIns="45000" anchor="ctr">
            <a:noAutofit/>
          </a:bodyPr>
          <a:p>
            <a:pPr>
              <a:lnSpc>
                <a:spcPct val="100000"/>
              </a:lnSpc>
              <a:spcBef>
                <a:spcPts val="360"/>
              </a:spcBef>
            </a:pPr>
            <a:endParaRPr b="0" lang="en-GB" sz="1800" spc="-1" strike="noStrike">
              <a:solidFill>
                <a:srgbClr val="000000"/>
              </a:solidFill>
              <a:latin typeface="Arial"/>
            </a:endParaRPr>
          </a:p>
          <a:p>
            <a:pPr marL="195120" indent="-177840">
              <a:lnSpc>
                <a:spcPct val="100000"/>
              </a:lnSpc>
              <a:spcBef>
                <a:spcPts val="360"/>
              </a:spcBef>
              <a:buClr>
                <a:srgbClr val="008c4f"/>
              </a:buClr>
              <a:buSzPct val="80000"/>
              <a:buFont typeface="Wingdings" charset="2"/>
              <a:buChar char=""/>
            </a:pPr>
            <a:r>
              <a:rPr b="0" lang="en-GB" sz="1800" spc="-1" strike="noStrike">
                <a:solidFill>
                  <a:srgbClr val="000000"/>
                </a:solidFill>
                <a:latin typeface="DejaVu Sans"/>
                <a:ea typeface="DejaVu Sans"/>
              </a:rPr>
              <a:t>Manfred Folkers, Niko Paech (2020) – All you need is less </a:t>
            </a:r>
            <a:endParaRPr b="0" lang="en-GB" sz="1800" spc="-1" strike="noStrike">
              <a:solidFill>
                <a:srgbClr val="000000"/>
              </a:solidFill>
              <a:latin typeface="Arial"/>
            </a:endParaRPr>
          </a:p>
          <a:p>
            <a:pPr marL="195120" indent="-1778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David Graeber. </a:t>
            </a:r>
            <a:r>
              <a:rPr b="0" i="1" lang="en-US" sz="1800" spc="-1" strike="noStrike">
                <a:solidFill>
                  <a:srgbClr val="000000"/>
                </a:solidFill>
                <a:latin typeface="DejaVu Sans"/>
                <a:ea typeface="DejaVu Sans"/>
              </a:rPr>
              <a:t>Debt: The First 5000 Years</a:t>
            </a:r>
            <a:r>
              <a:rPr b="0" lang="en-US" sz="1800" spc="-1" strike="noStrike">
                <a:solidFill>
                  <a:srgbClr val="000000"/>
                </a:solidFill>
                <a:latin typeface="DejaVu Sans"/>
                <a:ea typeface="DejaVu Sans"/>
              </a:rPr>
              <a:t> (2011).</a:t>
            </a:r>
            <a:endParaRPr b="0" lang="en-GB" sz="1800" spc="-1" strike="noStrike">
              <a:solidFill>
                <a:srgbClr val="000000"/>
              </a:solidFill>
              <a:latin typeface="Arial"/>
            </a:endParaRPr>
          </a:p>
          <a:p>
            <a:pPr marL="195120" indent="-1778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David Graeber. On the Phenomenon of Bullshit Jobs – Essay (2013) – </a:t>
            </a:r>
            <a:r>
              <a:rPr b="0" lang="en-US" sz="1800" spc="-1" strike="noStrike" u="sng">
                <a:solidFill>
                  <a:srgbClr val="0000ff"/>
                </a:solidFill>
                <a:uFillTx/>
                <a:latin typeface="DejaVu Sans"/>
                <a:ea typeface="DejaVu Sans"/>
                <a:hlinkClick r:id="rId1"/>
              </a:rPr>
              <a:t>Link</a:t>
            </a:r>
            <a:r>
              <a:rPr b="0" lang="en-US" sz="1800" spc="-1" strike="noStrike">
                <a:solidFill>
                  <a:srgbClr val="000000"/>
                </a:solidFill>
                <a:latin typeface="DejaVu Sans"/>
                <a:ea typeface="DejaVu Sans"/>
              </a:rPr>
              <a:t>.</a:t>
            </a:r>
            <a:endParaRPr b="0" lang="en-GB" sz="1800" spc="-1" strike="noStrike">
              <a:solidFill>
                <a:srgbClr val="000000"/>
              </a:solidFill>
              <a:latin typeface="Arial"/>
            </a:endParaRPr>
          </a:p>
          <a:p>
            <a:pPr marL="195120" indent="-1778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David Graeber. </a:t>
            </a:r>
            <a:r>
              <a:rPr b="0" i="1" lang="en-US" sz="1800" spc="-1" strike="noStrike">
                <a:solidFill>
                  <a:srgbClr val="000000"/>
                </a:solidFill>
                <a:latin typeface="DejaVu Sans"/>
                <a:ea typeface="DejaVu Sans"/>
              </a:rPr>
              <a:t>Bullshit Jobs</a:t>
            </a:r>
            <a:r>
              <a:rPr b="0" lang="en-US" sz="1800" spc="-1" strike="noStrike">
                <a:solidFill>
                  <a:srgbClr val="000000"/>
                </a:solidFill>
                <a:latin typeface="DejaVu Sans"/>
                <a:ea typeface="DejaVu Sans"/>
              </a:rPr>
              <a:t> – Book (2018).</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CustomShape 1"/>
          <p:cNvSpPr/>
          <p:nvPr/>
        </p:nvSpPr>
        <p:spPr>
          <a:xfrm>
            <a:off x="335520" y="1268640"/>
            <a:ext cx="10724400" cy="50119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spcBef>
                <a:spcPts val="799"/>
              </a:spcBef>
              <a:tabLst>
                <a:tab algn="l" pos="0"/>
              </a:tabLst>
            </a:pPr>
            <a:r>
              <a:rPr b="1" lang="en-GB" sz="4000" spc="-1" strike="noStrike">
                <a:solidFill>
                  <a:srgbClr val="000000"/>
                </a:solidFill>
                <a:latin typeface="DejaVu Sans"/>
                <a:ea typeface="DejaVu Sans"/>
              </a:rPr>
              <a:t>Questions?</a:t>
            </a:r>
            <a:endParaRPr b="0" lang="en-GB" sz="4000" spc="-1" strike="noStrike">
              <a:solidFill>
                <a:srgbClr val="000000"/>
              </a:solidFill>
              <a:latin typeface="Arial"/>
            </a:endParaRPr>
          </a:p>
        </p:txBody>
      </p:sp>
      <p:sp>
        <p:nvSpPr>
          <p:cNvPr id="420" name="CustomShape 2"/>
          <p:cNvSpPr/>
          <p:nvPr/>
        </p:nvSpPr>
        <p:spPr>
          <a:xfrm>
            <a:off x="335520" y="764640"/>
            <a:ext cx="10724400" cy="475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57"/>
          <p:cNvSpPr/>
          <p:nvPr/>
        </p:nvSpPr>
        <p:spPr>
          <a:xfrm>
            <a:off x="335520" y="764640"/>
            <a:ext cx="10726920" cy="477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Introduction</a:t>
            </a:r>
            <a:endParaRPr b="0" lang="en-GB" sz="2400" spc="-1" strike="noStrike">
              <a:solidFill>
                <a:srgbClr val="000000"/>
              </a:solidFill>
              <a:latin typeface="Arial"/>
            </a:endParaRPr>
          </a:p>
        </p:txBody>
      </p:sp>
      <p:sp>
        <p:nvSpPr>
          <p:cNvPr id="175" name="CustomShape 58"/>
          <p:cNvSpPr/>
          <p:nvPr/>
        </p:nvSpPr>
        <p:spPr>
          <a:xfrm>
            <a:off x="335520" y="1268280"/>
            <a:ext cx="10726920" cy="50144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Replace the LE with circularly oriented forms of consumption and production</a:t>
            </a: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CE focus mostly on earned value management (“Wertschöpfungsmanagement”), product-service systems, product/business model innovations within existing power asymmetries </a:t>
            </a: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Decouple economic growth and consumption of natural resources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r>
              <a:rPr b="1" lang="en-US" sz="1800" spc="-1" strike="noStrike">
                <a:solidFill>
                  <a:srgbClr val="000000"/>
                </a:solidFill>
                <a:latin typeface="DejaVu Sans"/>
                <a:ea typeface="DejaVu Sans"/>
              </a:rPr>
              <a:t>→ </a:t>
            </a:r>
            <a:r>
              <a:rPr b="1" lang="en-US" sz="1800" spc="-1" strike="noStrike">
                <a:solidFill>
                  <a:srgbClr val="000000"/>
                </a:solidFill>
                <a:latin typeface="DejaVu Sans"/>
                <a:ea typeface="DejaVu Sans"/>
              </a:rPr>
              <a:t>But why do we need never ending economic growth and why is it good to consume as many goods and services as possible?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Alternatives: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Sufficiency strategies and lifestyle changes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Question the prevailing entrepreneurial orientation towards the shareholder concept </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Deconstruction of existing power and hegemonic relations</a:t>
            </a:r>
            <a:endParaRPr b="0" lang="en-GB" sz="1800" spc="-1" strike="noStrike">
              <a:solidFill>
                <a:srgbClr val="000000"/>
              </a:solidFill>
              <a:latin typeface="Arial"/>
            </a:endParaRPr>
          </a:p>
        </p:txBody>
      </p:sp>
      <p:sp>
        <p:nvSpPr>
          <p:cNvPr id="176" name="CustomShape 59"/>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CE Criticism</a:t>
            </a:r>
            <a:endParaRPr b="0" lang="en-GB" sz="2200" spc="-1" strike="noStrike">
              <a:solidFill>
                <a:srgbClr val="000000"/>
              </a:solidFill>
              <a:latin typeface="Arial"/>
            </a:endParaRPr>
          </a:p>
        </p:txBody>
      </p:sp>
      <p:sp>
        <p:nvSpPr>
          <p:cNvPr id="177" name="CustomShape 93"/>
          <p:cNvSpPr/>
          <p:nvPr/>
        </p:nvSpPr>
        <p:spPr>
          <a:xfrm>
            <a:off x="263520" y="6411600"/>
            <a:ext cx="9785160" cy="382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Roboto"/>
                <a:ea typeface="Roboto"/>
              </a:rPr>
              <a:t>Partially based on: F. Hofmann, J. Zwiers (2018) – Circular Society – Eine pluralistische und emanzipatorische Alternative zur Circular Economy? – </a:t>
            </a:r>
            <a:r>
              <a:rPr b="0" lang="en-US" sz="900" spc="-1" strike="noStrike" u="sng">
                <a:solidFill>
                  <a:srgbClr val="0000ff"/>
                </a:solidFill>
                <a:uFillTx/>
                <a:latin typeface="Roboto"/>
                <a:ea typeface="Roboto"/>
                <a:hlinkClick r:id="rId1"/>
              </a:rPr>
              <a:t>Link</a:t>
            </a:r>
            <a:r>
              <a:rPr b="0" lang="en-US" sz="900" spc="-1" strike="noStrike">
                <a:solidFill>
                  <a:srgbClr val="a6a6a6"/>
                </a:solidFill>
                <a:latin typeface="Roboto"/>
                <a:ea typeface="Roboto"/>
              </a:rPr>
              <a:t>.</a:t>
            </a:r>
            <a:endParaRPr b="0" lang="en-GB" sz="900" spc="-1" strike="noStrike">
              <a:solidFill>
                <a:srgbClr val="000000"/>
              </a:solidFill>
              <a:latin typeface="Arial"/>
            </a:endParaRPr>
          </a:p>
          <a:p>
            <a:pPr>
              <a:lnSpc>
                <a:spcPct val="100000"/>
              </a:lnSpc>
            </a:pPr>
            <a:r>
              <a:rPr b="0" lang="en-US" sz="900" spc="-1" strike="noStrike">
                <a:solidFill>
                  <a:srgbClr val="a6a6a6"/>
                </a:solidFill>
                <a:latin typeface="Roboto"/>
                <a:ea typeface="Roboto"/>
              </a:rPr>
              <a:t>.</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94"/>
          <p:cNvSpPr/>
          <p:nvPr/>
        </p:nvSpPr>
        <p:spPr>
          <a:xfrm>
            <a:off x="335520" y="764640"/>
            <a:ext cx="10726920" cy="477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Introduction</a:t>
            </a:r>
            <a:endParaRPr b="0" lang="en-GB" sz="2400" spc="-1" strike="noStrike">
              <a:solidFill>
                <a:srgbClr val="000000"/>
              </a:solidFill>
              <a:latin typeface="Arial"/>
            </a:endParaRPr>
          </a:p>
        </p:txBody>
      </p:sp>
      <p:sp>
        <p:nvSpPr>
          <p:cNvPr id="179" name="CustomShape 95"/>
          <p:cNvSpPr/>
          <p:nvPr/>
        </p:nvSpPr>
        <p:spPr>
          <a:xfrm>
            <a:off x="335520" y="1268280"/>
            <a:ext cx="10726920" cy="50144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Replace the LE with circularly oriented forms of consumption and production</a:t>
            </a: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CE focus mostly on earned value management (“Wertschöpfungsmanagement”), product-service systems, product/business model innovations within existing power asymmetries </a:t>
            </a: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Decouple economic growth and consumption of natural resources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r>
              <a:rPr b="1" lang="en-US" sz="1800" spc="-1" strike="noStrike">
                <a:solidFill>
                  <a:srgbClr val="000000"/>
                </a:solidFill>
                <a:latin typeface="DejaVu Sans"/>
                <a:ea typeface="DejaVu Sans"/>
              </a:rPr>
              <a:t>→ </a:t>
            </a:r>
            <a:r>
              <a:rPr b="1" lang="en-US" sz="1800" spc="-1" strike="noStrike">
                <a:solidFill>
                  <a:srgbClr val="000000"/>
                </a:solidFill>
                <a:latin typeface="DejaVu Sans"/>
                <a:ea typeface="DejaVu Sans"/>
              </a:rPr>
              <a:t>But why do we need never ending economic growth and why is it good to consume as many goods and services as possible?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Alternatives:</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Sufficiency strategies and lifestyle changes</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Question the prevailing entrepreneurial orientation towards the shareholder concept </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Deconstruction of existing power and hegemonic relations</a:t>
            </a:r>
            <a:endParaRPr b="0" lang="en-GB" sz="1800" spc="-1" strike="noStrike">
              <a:solidFill>
                <a:srgbClr val="000000"/>
              </a:solidFill>
              <a:latin typeface="Arial"/>
            </a:endParaRPr>
          </a:p>
        </p:txBody>
      </p:sp>
      <p:sp>
        <p:nvSpPr>
          <p:cNvPr id="180" name="CustomShape 96"/>
          <p:cNvSpPr/>
          <p:nvPr/>
        </p:nvSpPr>
        <p:spPr>
          <a:xfrm>
            <a:off x="432720" y="1148040"/>
            <a:ext cx="10332360" cy="4730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CE Criticism</a:t>
            </a:r>
            <a:endParaRPr b="0" lang="en-GB" sz="2200" spc="-1" strike="noStrike">
              <a:solidFill>
                <a:srgbClr val="000000"/>
              </a:solidFill>
              <a:latin typeface="Arial"/>
            </a:endParaRPr>
          </a:p>
        </p:txBody>
      </p:sp>
      <p:sp>
        <p:nvSpPr>
          <p:cNvPr id="181" name="CustomShape 97"/>
          <p:cNvSpPr/>
          <p:nvPr/>
        </p:nvSpPr>
        <p:spPr>
          <a:xfrm>
            <a:off x="263520" y="6411600"/>
            <a:ext cx="9785160" cy="382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Roboto"/>
                <a:ea typeface="Roboto"/>
              </a:rPr>
              <a:t>Partially based on: F. Hofmann, J. Zwiers (2018) – Circular Society – Eine pluralistische und emanzipatorische Alternative zur Circular Economy? – </a:t>
            </a:r>
            <a:r>
              <a:rPr b="0" lang="en-US" sz="900" spc="-1" strike="noStrike" u="sng">
                <a:solidFill>
                  <a:srgbClr val="0000ff"/>
                </a:solidFill>
                <a:uFillTx/>
                <a:latin typeface="Roboto"/>
                <a:ea typeface="Roboto"/>
                <a:hlinkClick r:id="rId1"/>
              </a:rPr>
              <a:t>Link</a:t>
            </a:r>
            <a:r>
              <a:rPr b="0" lang="en-US" sz="900" spc="-1" strike="noStrike">
                <a:solidFill>
                  <a:srgbClr val="a6a6a6"/>
                </a:solidFill>
                <a:latin typeface="Roboto"/>
                <a:ea typeface="Roboto"/>
              </a:rPr>
              <a:t>.</a:t>
            </a:r>
            <a:endParaRPr b="0" lang="en-GB" sz="900" spc="-1" strike="noStrike">
              <a:solidFill>
                <a:srgbClr val="000000"/>
              </a:solidFill>
              <a:latin typeface="Arial"/>
            </a:endParaRPr>
          </a:p>
          <a:p>
            <a:pPr>
              <a:lnSpc>
                <a:spcPct val="100000"/>
              </a:lnSpc>
            </a:pPr>
            <a:r>
              <a:rPr b="0" lang="en-US" sz="900" spc="-1" strike="noStrike">
                <a:solidFill>
                  <a:srgbClr val="a6a6a6"/>
                </a:solidFill>
                <a:latin typeface="Roboto"/>
                <a:ea typeface="Roboto"/>
              </a:rPr>
              <a:t>.</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0"/>
          <p:cNvSpPr/>
          <p:nvPr/>
        </p:nvSpPr>
        <p:spPr>
          <a:xfrm>
            <a:off x="335520" y="4406760"/>
            <a:ext cx="10722600" cy="1331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3000" spc="-1" strike="noStrike" cap="all">
                <a:solidFill>
                  <a:srgbClr val="008c4f"/>
                </a:solidFill>
                <a:latin typeface="Arial Unicode MS"/>
                <a:ea typeface="DejaVu Sans"/>
              </a:rPr>
              <a:t>Eco-sufficiency</a:t>
            </a:r>
            <a:endParaRPr b="0" lang="en-GB" sz="3000" spc="-1" strike="noStrike">
              <a:solidFill>
                <a:srgbClr val="000000"/>
              </a:solidFill>
              <a:latin typeface="Arial"/>
            </a:endParaRPr>
          </a:p>
          <a:p>
            <a:pPr>
              <a:lnSpc>
                <a:spcPct val="100000"/>
              </a:lnSpc>
            </a:pPr>
            <a:endParaRPr b="0" lang="en-GB" sz="3000" spc="-1" strike="noStrike">
              <a:solidFill>
                <a:srgbClr val="000000"/>
              </a:solidFill>
              <a:latin typeface="Arial"/>
            </a:endParaRPr>
          </a:p>
        </p:txBody>
      </p:sp>
      <p:sp>
        <p:nvSpPr>
          <p:cNvPr id="183" name="CustomShape 11"/>
          <p:cNvSpPr/>
          <p:nvPr/>
        </p:nvSpPr>
        <p:spPr>
          <a:xfrm>
            <a:off x="335520" y="2906640"/>
            <a:ext cx="10722600" cy="1469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24"/>
          <p:cNvSpPr/>
          <p:nvPr/>
        </p:nvSpPr>
        <p:spPr>
          <a:xfrm>
            <a:off x="335520" y="764640"/>
            <a:ext cx="10727280" cy="47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185" name="CustomShape 25"/>
          <p:cNvSpPr/>
          <p:nvPr/>
        </p:nvSpPr>
        <p:spPr>
          <a:xfrm>
            <a:off x="335520" y="1268280"/>
            <a:ext cx="10727280" cy="50148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186" name="CustomShape 26"/>
          <p:cNvSpPr/>
          <p:nvPr/>
        </p:nvSpPr>
        <p:spPr>
          <a:xfrm>
            <a:off x="432720" y="1148040"/>
            <a:ext cx="10332720" cy="4734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Eco-Efficiency – Definition </a:t>
            </a:r>
            <a:endParaRPr b="0" lang="en-GB" sz="2200" spc="-1" strike="noStrike">
              <a:solidFill>
                <a:srgbClr val="000000"/>
              </a:solidFill>
              <a:latin typeface="Arial"/>
            </a:endParaRPr>
          </a:p>
        </p:txBody>
      </p:sp>
      <p:sp>
        <p:nvSpPr>
          <p:cNvPr id="187" name="CustomShape 61"/>
          <p:cNvSpPr/>
          <p:nvPr/>
        </p:nvSpPr>
        <p:spPr>
          <a:xfrm>
            <a:off x="263520" y="6411600"/>
            <a:ext cx="1107252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
        <p:nvSpPr>
          <p:cNvPr id="188" name="CustomShape 98"/>
          <p:cNvSpPr/>
          <p:nvPr/>
        </p:nvSpPr>
        <p:spPr>
          <a:xfrm>
            <a:off x="282240" y="2340000"/>
            <a:ext cx="10780560" cy="117720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89" name=""/>
          <p:cNvSpPr/>
          <p:nvPr/>
        </p:nvSpPr>
        <p:spPr>
          <a:xfrm>
            <a:off x="539280" y="2215080"/>
            <a:ext cx="10332360" cy="874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a:p>
            <a:pPr>
              <a:lnSpc>
                <a:spcPct val="100000"/>
              </a:lnSpc>
            </a:pPr>
            <a:r>
              <a:rPr b="0" lang="en-US" sz="1800" spc="-1" strike="noStrike" u="sng">
                <a:solidFill>
                  <a:srgbClr val="000000"/>
                </a:solidFill>
                <a:uFillTx/>
                <a:latin typeface="DejaVu Sans"/>
                <a:ea typeface="DejaVu Sans"/>
              </a:rPr>
              <a:t>Eco-Efficency</a:t>
            </a:r>
            <a:r>
              <a:rPr b="0" lang="en-US" sz="1800" spc="-1" strike="noStrike">
                <a:solidFill>
                  <a:srgbClr val="000000"/>
                </a:solidFill>
                <a:latin typeface="DejaVu Sans"/>
                <a:ea typeface="DejaVu Sans"/>
              </a:rPr>
              <a:t> → </a:t>
            </a:r>
            <a:r>
              <a:rPr b="0" lang="en-US" sz="1800" spc="-1" strike="noStrike">
                <a:solidFill>
                  <a:srgbClr val="ffffff"/>
                </a:solidFill>
                <a:latin typeface="DejaVu Sans"/>
                <a:ea typeface="DejaVu Sans"/>
              </a:rPr>
              <a:t>Minimise the material input required to achieve a certain economic result, i.e. to improve the ratio between the use of resources and the production of goods.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1910</TotalTime>
  <Application>LibreOffice/24.2.6.2$Linux_X86_64 LibreOffice_project/420$Build-2</Application>
  <AppVersion>15.0000</AppVersion>
  <Words>2965</Words>
  <Paragraphs>302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2013-05-21T09:22:36Z</dcterms:created>
  <dc:creator>Hooby</dc:creator>
  <dc:description/>
  <dc:language>en-US</dc:language>
  <cp:lastModifiedBy>Benjamin Leiding</cp:lastModifiedBy>
  <cp:lastPrinted>2024-01-24T12:30:38Z</cp:lastPrinted>
  <dcterms:modified xsi:type="dcterms:W3CDTF">2024-10-30T09:03:20Z</dcterms:modified>
  <cp:revision>3996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0</vt:bool>
  </property>
  <property fmtid="{D5CDD505-2E9C-101B-9397-08002B2CF9AE}" pid="4" name="LinksUpToDate">
    <vt:bool>0</vt:bool>
  </property>
  <property fmtid="{D5CDD505-2E9C-101B-9397-08002B2CF9AE}" pid="5" name="MMClips">
    <vt:i4>0</vt:i4>
  </property>
  <property fmtid="{D5CDD505-2E9C-101B-9397-08002B2CF9AE}" pid="6" name="Notes">
    <vt:i4>1</vt:i4>
  </property>
  <property fmtid="{D5CDD505-2E9C-101B-9397-08002B2CF9AE}" pid="7" name="PresentationFormat">
    <vt:lpwstr>Breitbild</vt:lpwstr>
  </property>
  <property fmtid="{D5CDD505-2E9C-101B-9397-08002B2CF9AE}" pid="8" name="ScaleCrop">
    <vt:bool>0</vt:bool>
  </property>
  <property fmtid="{D5CDD505-2E9C-101B-9397-08002B2CF9AE}" pid="9" name="ShareDoc">
    <vt:bool>0</vt:bool>
  </property>
  <property fmtid="{D5CDD505-2E9C-101B-9397-08002B2CF9AE}" pid="10" name="Slides">
    <vt:i4>56</vt:i4>
  </property>
</Properties>
</file>