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0.png" ContentType="image/png"/>
  <Override PartName="/ppt/media/image9.png" ContentType="image/png"/>
  <Override PartName="/ppt/media/image1.png" ContentType="image/png"/>
  <Override PartName="/ppt/media/image3.jpeg" ContentType="image/jpeg"/>
  <Override PartName="/ppt/media/image11.png" ContentType="image/png"/>
  <Override PartName="/ppt/media/image2.png" ContentType="image/png"/>
  <Override PartName="/ppt/media/image4.jpeg" ContentType="image/jpeg"/>
  <Override PartName="/ppt/media/image5.jpeg" ContentType="image/jpeg"/>
  <Override PartName="/ppt/media/image6.jpeg" ContentType="image/jpeg"/>
  <Override PartName="/ppt/media/image8.png" ContentType="image/png"/>
  <Override PartName="/ppt/media/image13.png" ContentType="image/png"/>
  <Override PartName="/ppt/media/image7.png" ContentType="image/png"/>
  <Override PartName="/ppt/media/image12.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5.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9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9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9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9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F2109E5F-2AF3-4057-9603-A5C720E359B5}"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0960" cy="3759120"/>
          </a:xfrm>
          <a:prstGeom prst="rect">
            <a:avLst/>
          </a:prstGeom>
          <a:ln w="0">
            <a:noFill/>
          </a:ln>
        </p:spPr>
      </p:sp>
      <p:sp>
        <p:nvSpPr>
          <p:cNvPr id="212" name="PlaceHolder 2"/>
          <p:cNvSpPr>
            <a:spLocks noGrp="1"/>
          </p:cNvSpPr>
          <p:nvPr>
            <p:ph type="body"/>
          </p:nvPr>
        </p:nvSpPr>
        <p:spPr>
          <a:xfrm>
            <a:off x="777240" y="4777560"/>
            <a:ext cx="6204600" cy="451296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3" name="CustomShape 3"/>
          <p:cNvSpPr/>
          <p:nvPr/>
        </p:nvSpPr>
        <p:spPr>
          <a:xfrm>
            <a:off x="4399200" y="9555480"/>
            <a:ext cx="3359880" cy="489600"/>
          </a:xfrm>
          <a:prstGeom prst="rect">
            <a:avLst/>
          </a:prstGeom>
          <a:noFill/>
          <a:ln w="0">
            <a:noFill/>
          </a:ln>
        </p:spPr>
        <p:style>
          <a:lnRef idx="0"/>
          <a:fillRef idx="0"/>
          <a:effectRef idx="0"/>
          <a:fontRef idx="minor"/>
        </p:style>
        <p:txBody>
          <a:bodyPr lIns="0" rIns="0" tIns="0" bIns="0" anchor="b">
            <a:noAutofit/>
          </a:bodyPr>
          <a:p>
            <a:pPr algn="r">
              <a:lnSpc>
                <a:spcPct val="100000"/>
              </a:lnSpc>
            </a:pPr>
            <a:fld id="{4D033D76-D718-4CEF-876B-8786A72D58FB}" type="slidenum">
              <a:rPr b="0" lang="de-DE" sz="1800" spc="-1" strike="noStrike">
                <a:solidFill>
                  <a:srgbClr val="000000"/>
                </a:solidFill>
                <a:latin typeface="+mn-lt"/>
                <a:ea typeface="+mn-ea"/>
              </a:rPr>
              <a:t>6</a:t>
            </a:fld>
            <a:endParaRPr b="0" lang="en-GB"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0960" cy="3759120"/>
          </a:xfrm>
          <a:prstGeom prst="rect">
            <a:avLst/>
          </a:prstGeom>
          <a:ln w="0">
            <a:noFill/>
          </a:ln>
        </p:spPr>
      </p:sp>
      <p:sp>
        <p:nvSpPr>
          <p:cNvPr id="215" name="PlaceHolder 2"/>
          <p:cNvSpPr>
            <a:spLocks noGrp="1"/>
          </p:cNvSpPr>
          <p:nvPr>
            <p:ph type="body"/>
          </p:nvPr>
        </p:nvSpPr>
        <p:spPr>
          <a:xfrm>
            <a:off x="777240" y="4777560"/>
            <a:ext cx="6204600" cy="451296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6" name="CustomShape 3"/>
          <p:cNvSpPr/>
          <p:nvPr/>
        </p:nvSpPr>
        <p:spPr>
          <a:xfrm>
            <a:off x="4399200" y="9555480"/>
            <a:ext cx="3359880" cy="489600"/>
          </a:xfrm>
          <a:prstGeom prst="rect">
            <a:avLst/>
          </a:prstGeom>
          <a:noFill/>
          <a:ln w="0">
            <a:noFill/>
          </a:ln>
        </p:spPr>
        <p:style>
          <a:lnRef idx="0"/>
          <a:fillRef idx="0"/>
          <a:effectRef idx="0"/>
          <a:fontRef idx="minor"/>
        </p:style>
        <p:txBody>
          <a:bodyPr lIns="0" rIns="0" tIns="0" bIns="0" anchor="b">
            <a:noAutofit/>
          </a:bodyPr>
          <a:p>
            <a:pPr algn="r">
              <a:lnSpc>
                <a:spcPct val="100000"/>
              </a:lnSpc>
            </a:pPr>
            <a:fld id="{E233E711-BAC5-4639-9C21-40D738D58F43}" type="slidenum">
              <a:rPr b="0" lang="de-DE" sz="1800" spc="-1" strike="noStrike">
                <a:solidFill>
                  <a:srgbClr val="000000"/>
                </a:solidFill>
                <a:latin typeface="+mn-lt"/>
                <a:ea typeface="+mn-ea"/>
              </a:rPr>
              <a:t>&lt;number&gt;</a:t>
            </a:fld>
            <a:endParaRPr b="0" lang="en-GB"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533520" y="763560"/>
            <a:ext cx="6690960" cy="3759120"/>
          </a:xfrm>
          <a:prstGeom prst="rect">
            <a:avLst/>
          </a:prstGeom>
          <a:ln w="0">
            <a:noFill/>
          </a:ln>
        </p:spPr>
      </p:sp>
      <p:sp>
        <p:nvSpPr>
          <p:cNvPr id="218" name="PlaceHolder 2"/>
          <p:cNvSpPr>
            <a:spLocks noGrp="1"/>
          </p:cNvSpPr>
          <p:nvPr>
            <p:ph type="body"/>
          </p:nvPr>
        </p:nvSpPr>
        <p:spPr>
          <a:xfrm>
            <a:off x="777240" y="4777560"/>
            <a:ext cx="6204600" cy="451296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9" name="CustomShape 3"/>
          <p:cNvSpPr/>
          <p:nvPr/>
        </p:nvSpPr>
        <p:spPr>
          <a:xfrm>
            <a:off x="4399200" y="9555480"/>
            <a:ext cx="3359880" cy="489600"/>
          </a:xfrm>
          <a:prstGeom prst="rect">
            <a:avLst/>
          </a:prstGeom>
          <a:noFill/>
          <a:ln w="0">
            <a:noFill/>
          </a:ln>
        </p:spPr>
        <p:style>
          <a:lnRef idx="0"/>
          <a:fillRef idx="0"/>
          <a:effectRef idx="0"/>
          <a:fontRef idx="minor"/>
        </p:style>
        <p:txBody>
          <a:bodyPr lIns="0" rIns="0" tIns="0" bIns="0" anchor="b">
            <a:noAutofit/>
          </a:bodyPr>
          <a:p>
            <a:pPr algn="r">
              <a:lnSpc>
                <a:spcPct val="100000"/>
              </a:lnSpc>
            </a:pPr>
            <a:fld id="{F0FAF6FC-91EB-4049-94EE-52B45EBC9B62}" type="slidenum">
              <a:rPr b="0" lang="de-DE" sz="1800" spc="-1" strike="noStrike">
                <a:solidFill>
                  <a:srgbClr val="000000"/>
                </a:solidFill>
                <a:latin typeface="+mn-lt"/>
                <a:ea typeface="+mn-ea"/>
              </a:rPr>
              <a:t>&lt;number&gt;</a:t>
            </a:fld>
            <a:endParaRPr b="0" lang="en-GB"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9440" cy="6848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6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59994E3-0ECF-4F44-933B-82A179398C80}" type="slidenum">
              <a:rPr b="0" lang="en-US" sz="1800" spc="-1" strike="noStrike">
                <a:solidFill>
                  <a:srgbClr val="808080"/>
                </a:solidFill>
                <a:latin typeface="Arial"/>
                <a:ea typeface="DejaVu Sans"/>
              </a:rPr>
              <a:t>13</a:t>
            </a:fld>
            <a:endParaRPr b="0" lang="en-GB" sz="1800" spc="-1" strike="noStrike">
              <a:solidFill>
                <a:srgbClr val="000000"/>
              </a:solidFill>
              <a:latin typeface="Arial"/>
            </a:endParaRPr>
          </a:p>
        </p:txBody>
      </p:sp>
      <p:sp>
        <p:nvSpPr>
          <p:cNvPr id="2" name="CustomShape 3"/>
          <p:cNvSpPr/>
          <p:nvPr/>
        </p:nvSpPr>
        <p:spPr>
          <a:xfrm>
            <a:off x="912240" y="1268280"/>
            <a:ext cx="920628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50280" cy="560160"/>
          </a:xfrm>
          <a:prstGeom prst="rect">
            <a:avLst/>
          </a:prstGeom>
          <a:ln w="0">
            <a:noFill/>
          </a:ln>
        </p:spPr>
      </p:pic>
      <p:pic>
        <p:nvPicPr>
          <p:cNvPr id="4" name="Grafik 2" descr=""/>
          <p:cNvPicPr/>
          <p:nvPr/>
        </p:nvPicPr>
        <p:blipFill>
          <a:blip r:embed="rId3"/>
          <a:stretch/>
        </p:blipFill>
        <p:spPr>
          <a:xfrm>
            <a:off x="7430400" y="134640"/>
            <a:ext cx="3696120" cy="512280"/>
          </a:xfrm>
          <a:prstGeom prst="rect">
            <a:avLst/>
          </a:prstGeom>
          <a:ln w="0">
            <a:noFill/>
          </a:ln>
        </p:spPr>
      </p:pic>
      <p:sp>
        <p:nvSpPr>
          <p:cNvPr id="5" name="CustomShape 4"/>
          <p:cNvSpPr/>
          <p:nvPr/>
        </p:nvSpPr>
        <p:spPr>
          <a:xfrm>
            <a:off x="912240" y="1268280"/>
            <a:ext cx="920628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9440" cy="6848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2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39440" cy="6848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56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0E7FD5B-7F04-4F44-80AB-ED78A0579918}"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20628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50280" cy="560160"/>
          </a:xfrm>
          <a:prstGeom prst="rect">
            <a:avLst/>
          </a:prstGeom>
          <a:ln w="0">
            <a:noFill/>
          </a:ln>
        </p:spPr>
      </p:pic>
      <p:pic>
        <p:nvPicPr>
          <p:cNvPr id="50" name="Grafik 2" descr=""/>
          <p:cNvPicPr/>
          <p:nvPr/>
        </p:nvPicPr>
        <p:blipFill>
          <a:blip r:embed="rId3"/>
          <a:stretch/>
        </p:blipFill>
        <p:spPr>
          <a:xfrm>
            <a:off x="7430400" y="134640"/>
            <a:ext cx="3696120" cy="512280"/>
          </a:xfrm>
          <a:prstGeom prst="rect">
            <a:avLst/>
          </a:prstGeom>
          <a:ln w="0">
            <a:noFill/>
          </a:ln>
        </p:spPr>
      </p:pic>
      <p:sp>
        <p:nvSpPr>
          <p:cNvPr id="51" name="CustomShape 4"/>
          <p:cNvSpPr/>
          <p:nvPr/>
        </p:nvSpPr>
        <p:spPr>
          <a:xfrm>
            <a:off x="11444760" y="0"/>
            <a:ext cx="739440" cy="6848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56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AEE9EEE-E077-4779-9EA2-CCA91A517B40}"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82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readme"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ebconf.tu-clausthal.de/b/ben-rtl-yv4-kkk" TargetMode="External"/><Relationship Id="rId2" Type="http://schemas.openxmlformats.org/officeDocument/2006/relationships/hyperlink" Target="https://webconf.tu-clausthal.de/b/ben-rtl-yv4-kkk"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readme"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59360" cy="11458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GB" sz="3200" spc="-1" strike="noStrike">
              <a:solidFill>
                <a:srgbClr val="000000"/>
              </a:solidFill>
              <a:latin typeface="Arial"/>
            </a:endParaRPr>
          </a:p>
        </p:txBody>
      </p:sp>
      <p:sp>
        <p:nvSpPr>
          <p:cNvPr id="99" name="CustomShape 2"/>
          <p:cNvSpPr/>
          <p:nvPr/>
        </p:nvSpPr>
        <p:spPr>
          <a:xfrm>
            <a:off x="527400" y="2852640"/>
            <a:ext cx="10359360" cy="2366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Dr. Arne Bochem (Göttingen)</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Shohreh Kia (Clausthal)</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30"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32"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34"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Lectures</a:t>
            </a:r>
            <a:endParaRPr b="0" lang="en-GB" sz="2400" spc="-1" strike="noStrike">
              <a:solidFill>
                <a:srgbClr val="000000"/>
              </a:solidFill>
              <a:latin typeface="Arial"/>
            </a:endParaRPr>
          </a:p>
        </p:txBody>
      </p:sp>
      <p:sp>
        <p:nvSpPr>
          <p:cNvPr id="136"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17.04.2023 → Organization (L00) + Introduction (L01)</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24.04.2023 → Circular Economy (L02)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08.05.2023 → Lifecycle Assessment – LCA (L03)</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15.05.2023 → Introduction to the Internet of Things (L04)</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22.05.2023 → Internet of Things – Communication + Security and Privacy (L05)</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05.06.2023 → Internet of Things – Data Processing and BigData (L06)</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 </a:t>
            </a:r>
            <a:r>
              <a:rPr b="0" lang="en-US" sz="1800" spc="-1" strike="noStrike">
                <a:solidFill>
                  <a:srgbClr val="000000"/>
                </a:solidFill>
                <a:latin typeface="DejaVu Sans"/>
                <a:ea typeface="DejaVu Sans"/>
              </a:rPr>
              <a:t>Extra MOOC - Foodsharing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12.06.2023 → Industrial Internet of Things (L07)</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19.06.2023 → Introduction to Blockchain Technology (L08)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26.06.2023 → Blockchain Technology – Consensus (L09)</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03.07.2023 → Blockchain Technology – Ethereum and Smart Contracts (L10)</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10.07.2023 → Blockchain Technology and Sustainability (L11)</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17.07.2023 → Invited Lecture </a:t>
            </a:r>
            <a:r>
              <a:rPr b="1" lang="en-US" sz="1800" spc="-1" strike="noStrike">
                <a:solidFill>
                  <a:srgbClr val="000000"/>
                </a:solidFill>
                <a:latin typeface="DejaVu Sans"/>
                <a:ea typeface="DejaVu Sans"/>
              </a:rPr>
              <a:t>XOR</a:t>
            </a:r>
            <a:r>
              <a:rPr b="0" lang="en-US" sz="1800" spc="-1" strike="noStrike">
                <a:solidFill>
                  <a:srgbClr val="000000"/>
                </a:solidFill>
                <a:latin typeface="DejaVu Sans"/>
                <a:ea typeface="DejaVu Sans"/>
              </a:rPr>
              <a:t> The Machine-to-Everything Economy – A step towards the CE 2.0? (L12)</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Exercises</a:t>
            </a:r>
            <a:endParaRPr b="0" lang="en-GB" sz="2400" spc="-1" strike="noStrike">
              <a:solidFill>
                <a:srgbClr val="000000"/>
              </a:solidFill>
              <a:latin typeface="Arial"/>
            </a:endParaRPr>
          </a:p>
        </p:txBody>
      </p:sp>
      <p:sp>
        <p:nvSpPr>
          <p:cNvPr id="138"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24.04.2023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08.05.2023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Lifecycle Assessment (LCA)</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Sensing and Gathering Data</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06 – IoT Data Processing</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12.06.2023 → Exercise 07 – Industrial IoT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19.06.2023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08 – Blockchain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26.06.2023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Basics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03.07.2023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Conensus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10.07.2023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Tokens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12 – Blockchain Smart Contracts and IoT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Course Organization</a:t>
            </a:r>
            <a:endParaRPr b="0" lang="en-GB" sz="2400" spc="-1" strike="noStrike">
              <a:solidFill>
                <a:srgbClr val="000000"/>
              </a:solidFill>
              <a:latin typeface="Arial"/>
            </a:endParaRPr>
          </a:p>
        </p:txBody>
      </p:sp>
      <p:sp>
        <p:nvSpPr>
          <p:cNvPr id="140" name="CustomShape 2"/>
          <p:cNvSpPr/>
          <p:nvPr/>
        </p:nvSpPr>
        <p:spPr>
          <a:xfrm>
            <a:off x="335520" y="126828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Please report bugs!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Lectures and exercises as live stream (BBB – next slide)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 recordings will be available on StudIP and on Github</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GB" sz="1800" spc="-1" strike="noStrike">
              <a:solidFill>
                <a:srgbClr val="000000"/>
              </a:solidFill>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Dates/Times/Locations</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42"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2:15 pm to 3:45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4 pm to 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Exercises </a:t>
            </a:r>
            <a:endParaRPr b="0" lang="en-GB" sz="2400" spc="-1" strike="noStrike">
              <a:solidFill>
                <a:srgbClr val="000000"/>
              </a:solidFill>
              <a:latin typeface="Arial"/>
            </a:endParaRPr>
          </a:p>
        </p:txBody>
      </p:sp>
      <p:sp>
        <p:nvSpPr>
          <p:cNvPr id="144" name="CustomShape 2"/>
          <p:cNvSpPr/>
          <p:nvPr/>
        </p:nvSpPr>
        <p:spPr>
          <a:xfrm>
            <a:off x="335520" y="1268280"/>
            <a:ext cx="10743480" cy="503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Monday at 1:59pm (right before the next lecture)</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GB" sz="2400" spc="-1" strike="noStrike">
              <a:solidFill>
                <a:srgbClr val="000000"/>
              </a:solidFill>
              <a:latin typeface="Arial"/>
            </a:endParaRPr>
          </a:p>
        </p:txBody>
      </p:sp>
      <p:sp>
        <p:nvSpPr>
          <p:cNvPr id="146"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GB"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GB"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GB" sz="1800" spc="-1" strike="noStrike">
              <a:solidFill>
                <a:srgbClr val="000000"/>
              </a:solidFill>
              <a:latin typeface="Arial"/>
            </a:endParaRPr>
          </a:p>
        </p:txBody>
      </p:sp>
      <p:sp>
        <p:nvSpPr>
          <p:cNvPr id="147" name="CustomShape 3"/>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GB" sz="2400" spc="-1" strike="noStrike">
              <a:solidFill>
                <a:srgbClr val="000000"/>
              </a:solidFill>
              <a:latin typeface="Arial"/>
            </a:endParaRPr>
          </a:p>
        </p:txBody>
      </p:sp>
      <p:sp>
        <p:nvSpPr>
          <p:cNvPr id="149"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GB" sz="1800" spc="-1" strike="noStrike">
              <a:solidFill>
                <a:srgbClr val="000000"/>
              </a:solidFill>
              <a:latin typeface="Arial"/>
            </a:endParaRPr>
          </a:p>
        </p:txBody>
      </p:sp>
      <p:sp>
        <p:nvSpPr>
          <p:cNvPr id="150" name="CustomShape 3"/>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01"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102" name="CustomShape 3"/>
          <p:cNvSpPr/>
          <p:nvPr/>
        </p:nvSpPr>
        <p:spPr>
          <a:xfrm>
            <a:off x="336600" y="3429000"/>
            <a:ext cx="10859040" cy="2050920"/>
          </a:xfrm>
          <a:prstGeom prst="rect">
            <a:avLst/>
          </a:prstGeom>
          <a:noFill/>
          <a:ln w="0">
            <a:noFill/>
          </a:ln>
        </p:spPr>
        <p:style>
          <a:lnRef idx="0"/>
          <a:fillRef idx="0"/>
          <a:effectRef idx="0"/>
          <a:fontRef idx="minor"/>
        </p:style>
        <p:txBody>
          <a:bodyPr lIns="90000" rIns="90000" tIns="45000" bIns="45000" anchor="t">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GB" sz="2000" spc="-1" strike="noStrike">
              <a:solidFill>
                <a:srgbClr val="000000"/>
              </a:solidFill>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35520" y="84096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2" name="CustomShape 2"/>
          <p:cNvSpPr/>
          <p:nvPr/>
        </p:nvSpPr>
        <p:spPr>
          <a:xfrm>
            <a:off x="388800" y="1488600"/>
            <a:ext cx="1072188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Monday, 17 April 2023, 5:00 PM until 24 April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Monday, 24 April 2023, 5:00 PM until 01 May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sturcture:</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4" name="CustomShape 2"/>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5" name="CustomShape 3"/>
          <p:cNvSpPr/>
          <p:nvPr/>
        </p:nvSpPr>
        <p:spPr>
          <a:xfrm>
            <a:off x="494640" y="152388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GB" sz="1800" spc="-1" strike="noStrike">
              <a:solidFill>
                <a:srgbClr val="000000"/>
              </a:solidFill>
              <a:latin typeface="Arial"/>
            </a:endParaRPr>
          </a:p>
        </p:txBody>
      </p:sp>
      <p:pic>
        <p:nvPicPr>
          <p:cNvPr id="156" name="" descr=""/>
          <p:cNvPicPr/>
          <p:nvPr/>
        </p:nvPicPr>
        <p:blipFill>
          <a:blip r:embed="rId1"/>
          <a:srcRect l="0" t="0" r="0" b="43279"/>
          <a:stretch/>
        </p:blipFill>
        <p:spPr>
          <a:xfrm>
            <a:off x="609120" y="2057760"/>
            <a:ext cx="9514800" cy="3879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8" name="CustomShape 2"/>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9" name="CustomShape 3"/>
          <p:cNvSpPr/>
          <p:nvPr/>
        </p:nvSpPr>
        <p:spPr>
          <a:xfrm>
            <a:off x="494640" y="147492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GB" sz="1800" spc="-1" strike="noStrike">
              <a:solidFill>
                <a:srgbClr val="000000"/>
              </a:solidFill>
              <a:latin typeface="Arial"/>
            </a:endParaRPr>
          </a:p>
        </p:txBody>
      </p:sp>
      <p:pic>
        <p:nvPicPr>
          <p:cNvPr id="160" name="Grafik 7" descr=""/>
          <p:cNvPicPr/>
          <p:nvPr/>
        </p:nvPicPr>
        <p:blipFill>
          <a:blip r:embed="rId1"/>
          <a:srcRect l="0" t="0" r="0" b="34950"/>
          <a:stretch/>
        </p:blipFill>
        <p:spPr>
          <a:xfrm>
            <a:off x="446400" y="2185200"/>
            <a:ext cx="9402120" cy="3845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62" name="CustomShape 2"/>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3" name="CustomShape 3"/>
          <p:cNvSpPr/>
          <p:nvPr/>
        </p:nvSpPr>
        <p:spPr>
          <a:xfrm>
            <a:off x="494640" y="152388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GB" sz="1800" spc="-1" strike="noStrike">
              <a:solidFill>
                <a:srgbClr val="000000"/>
              </a:solidFill>
              <a:latin typeface="Arial"/>
            </a:endParaRPr>
          </a:p>
        </p:txBody>
      </p:sp>
      <p:pic>
        <p:nvPicPr>
          <p:cNvPr id="164" name="Grafik 7" descr=""/>
          <p:cNvPicPr/>
          <p:nvPr/>
        </p:nvPicPr>
        <p:blipFill>
          <a:blip r:embed="rId1"/>
          <a:srcRect l="0" t="0" r="0" b="33481"/>
          <a:stretch/>
        </p:blipFill>
        <p:spPr>
          <a:xfrm>
            <a:off x="494640" y="2088360"/>
            <a:ext cx="8939880" cy="39614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66" name="CustomShape 2"/>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7" name="CustomShape 3"/>
          <p:cNvSpPr/>
          <p:nvPr/>
        </p:nvSpPr>
        <p:spPr>
          <a:xfrm>
            <a:off x="494640" y="152388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GB" sz="1800" spc="-1" strike="noStrike">
              <a:solidFill>
                <a:srgbClr val="000000"/>
              </a:solidFill>
              <a:latin typeface="Arial"/>
            </a:endParaRPr>
          </a:p>
        </p:txBody>
      </p:sp>
      <p:pic>
        <p:nvPicPr>
          <p:cNvPr id="168" name="Grafik 7" descr=""/>
          <p:cNvPicPr/>
          <p:nvPr/>
        </p:nvPicPr>
        <p:blipFill>
          <a:blip r:embed="rId1"/>
          <a:srcRect l="0" t="22322" r="0" b="17289"/>
          <a:stretch/>
        </p:blipFill>
        <p:spPr>
          <a:xfrm>
            <a:off x="494640" y="2166840"/>
            <a:ext cx="8335440" cy="41767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35520" y="7682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0" name="CustomShape 2"/>
          <p:cNvSpPr/>
          <p:nvPr/>
        </p:nvSpPr>
        <p:spPr>
          <a:xfrm>
            <a:off x="388800" y="1488600"/>
            <a:ext cx="1071720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17 April 2023, 5:00 PM until 24 April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24 April 2023, 5:00 PM until 01 May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structure:</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2" name="CustomShape 2"/>
          <p:cNvSpPr/>
          <p:nvPr/>
        </p:nvSpPr>
        <p:spPr>
          <a:xfrm>
            <a:off x="494640" y="152388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GB" sz="1800" spc="-1" strike="noStrike">
              <a:solidFill>
                <a:srgbClr val="000000"/>
              </a:solidFill>
              <a:latin typeface="Arial"/>
            </a:endParaRPr>
          </a:p>
        </p:txBody>
      </p:sp>
      <p:sp>
        <p:nvSpPr>
          <p:cNvPr id="173"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pic>
        <p:nvPicPr>
          <p:cNvPr id="174" name="" descr=""/>
          <p:cNvPicPr/>
          <p:nvPr/>
        </p:nvPicPr>
        <p:blipFill>
          <a:blip r:embed="rId1"/>
          <a:stretch/>
        </p:blipFill>
        <p:spPr>
          <a:xfrm>
            <a:off x="1895760" y="2238840"/>
            <a:ext cx="6784560" cy="41554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6" name="CustomShape 2"/>
          <p:cNvSpPr/>
          <p:nvPr/>
        </p:nvSpPr>
        <p:spPr>
          <a:xfrm>
            <a:off x="494640" y="1488600"/>
            <a:ext cx="5445000" cy="44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GB" sz="1800" spc="-1" strike="noStrike">
              <a:solidFill>
                <a:srgbClr val="000000"/>
              </a:solidFill>
              <a:latin typeface="Arial"/>
            </a:endParaRPr>
          </a:p>
        </p:txBody>
      </p:sp>
      <p:pic>
        <p:nvPicPr>
          <p:cNvPr id="177" name="" descr=""/>
          <p:cNvPicPr/>
          <p:nvPr/>
        </p:nvPicPr>
        <p:blipFill>
          <a:blip r:embed="rId1"/>
          <a:stretch/>
        </p:blipFill>
        <p:spPr>
          <a:xfrm>
            <a:off x="1828800" y="1937160"/>
            <a:ext cx="7952040" cy="408636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pic>
        <p:nvPicPr>
          <p:cNvPr id="179" name="Grafik 5" descr=""/>
          <p:cNvPicPr/>
          <p:nvPr/>
        </p:nvPicPr>
        <p:blipFill>
          <a:blip r:embed="rId1"/>
          <a:stretch/>
        </p:blipFill>
        <p:spPr>
          <a:xfrm>
            <a:off x="2679480" y="2130480"/>
            <a:ext cx="7372440" cy="3483360"/>
          </a:xfrm>
          <a:prstGeom prst="rect">
            <a:avLst/>
          </a:prstGeom>
          <a:ln w="0">
            <a:noFill/>
          </a:ln>
        </p:spPr>
      </p:pic>
      <p:sp>
        <p:nvSpPr>
          <p:cNvPr id="180" name="CustomShape 2"/>
          <p:cNvSpPr/>
          <p:nvPr/>
        </p:nvSpPr>
        <p:spPr>
          <a:xfrm>
            <a:off x="494640" y="1418040"/>
            <a:ext cx="5216400" cy="44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 Start your test if you are ready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685800" y="2514600"/>
            <a:ext cx="8870400" cy="3836880"/>
          </a:xfrm>
          <a:prstGeom prst="rect">
            <a:avLst/>
          </a:prstGeom>
          <a:ln w="0">
            <a:noFill/>
          </a:ln>
        </p:spPr>
      </p:pic>
      <p:sp>
        <p:nvSpPr>
          <p:cNvPr id="182"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83" name="CustomShape 2"/>
          <p:cNvSpPr/>
          <p:nvPr/>
        </p:nvSpPr>
        <p:spPr>
          <a:xfrm>
            <a:off x="494640" y="1312200"/>
            <a:ext cx="173340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Step-4 :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
        <p:nvSpPr>
          <p:cNvPr id="184"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5"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6"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87" name="CustomShape 6"/>
          <p:cNvSpPr/>
          <p:nvPr/>
        </p:nvSpPr>
        <p:spPr>
          <a:xfrm>
            <a:off x="642600" y="1679400"/>
            <a:ext cx="4400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Arial"/>
                <a:ea typeface="DejaVu Sans"/>
              </a:rPr>
              <a:t>A. Sequence of questions</a:t>
            </a:r>
            <a:endParaRPr b="0" lang="en-GB"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B. Timer running for the test</a:t>
            </a:r>
            <a:endParaRPr b="0" lang="en-GB" sz="1800" spc="-1" strike="noStrike">
              <a:solidFill>
                <a:srgbClr val="000000"/>
              </a:solidFill>
              <a:latin typeface="Arial"/>
            </a:endParaRPr>
          </a:p>
        </p:txBody>
      </p:sp>
      <p:sp>
        <p:nvSpPr>
          <p:cNvPr id="188" name="CustomShape 7"/>
          <p:cNvSpPr/>
          <p:nvPr/>
        </p:nvSpPr>
        <p:spPr>
          <a:xfrm>
            <a:off x="6549480" y="1679400"/>
            <a:ext cx="4874040" cy="630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C. Navigate to next question/Finish attampt</a:t>
            </a:r>
            <a:endParaRPr b="0" lang="en-GB"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GB" sz="1800" spc="-1" strike="noStrike">
              <a:solidFill>
                <a:srgbClr val="000000"/>
              </a:solidFill>
              <a:latin typeface="Arial"/>
            </a:endParaRPr>
          </a:p>
        </p:txBody>
      </p:sp>
      <p:sp>
        <p:nvSpPr>
          <p:cNvPr id="189" name="CustomShape 8"/>
          <p:cNvSpPr/>
          <p:nvPr/>
        </p:nvSpPr>
        <p:spPr>
          <a:xfrm>
            <a:off x="7839360" y="1679400"/>
            <a:ext cx="2615400" cy="428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
        <p:nvSpPr>
          <p:cNvPr id="190" name="CustomShape 9"/>
          <p:cNvSpPr/>
          <p:nvPr/>
        </p:nvSpPr>
        <p:spPr>
          <a:xfrm>
            <a:off x="8857440" y="3943440"/>
            <a:ext cx="280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A</a:t>
            </a:r>
            <a:endParaRPr b="0" lang="en-GB" sz="1800" spc="-1" strike="noStrike">
              <a:solidFill>
                <a:srgbClr val="000000"/>
              </a:solidFill>
              <a:latin typeface="Arial"/>
            </a:endParaRPr>
          </a:p>
        </p:txBody>
      </p:sp>
      <p:sp>
        <p:nvSpPr>
          <p:cNvPr id="191" name="CustomShape 10"/>
          <p:cNvSpPr/>
          <p:nvPr/>
        </p:nvSpPr>
        <p:spPr>
          <a:xfrm>
            <a:off x="9537840" y="4548960"/>
            <a:ext cx="280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B</a:t>
            </a:r>
            <a:endParaRPr b="0" lang="en-GB" sz="1800" spc="-1" strike="noStrike">
              <a:solidFill>
                <a:srgbClr val="000000"/>
              </a:solidFill>
              <a:latin typeface="Arial"/>
            </a:endParaRPr>
          </a:p>
        </p:txBody>
      </p:sp>
      <p:sp>
        <p:nvSpPr>
          <p:cNvPr id="192" name="CustomShape 11"/>
          <p:cNvSpPr/>
          <p:nvPr/>
        </p:nvSpPr>
        <p:spPr>
          <a:xfrm>
            <a:off x="7279920" y="6101280"/>
            <a:ext cx="28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C</a:t>
            </a:r>
            <a:endParaRPr b="0" lang="en-GB" sz="1800" spc="-1" strike="noStrike">
              <a:solidFill>
                <a:srgbClr val="000000"/>
              </a:solidFill>
              <a:latin typeface="Arial"/>
            </a:endParaRPr>
          </a:p>
        </p:txBody>
      </p:sp>
      <p:sp>
        <p:nvSpPr>
          <p:cNvPr id="193"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94" name="CustomShape 13"/>
          <p:cNvSpPr/>
          <p:nvPr/>
        </p:nvSpPr>
        <p:spPr>
          <a:xfrm>
            <a:off x="1058760" y="6130800"/>
            <a:ext cx="28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Team</a:t>
            </a:r>
            <a:endParaRPr b="0" lang="en-GB" sz="2400" spc="-1" strike="noStrike">
              <a:solidFill>
                <a:srgbClr val="000000"/>
              </a:solidFill>
              <a:latin typeface="Arial"/>
            </a:endParaRPr>
          </a:p>
        </p:txBody>
      </p:sp>
      <p:pic>
        <p:nvPicPr>
          <p:cNvPr id="104" name="Grafik 2" descr=""/>
          <p:cNvPicPr/>
          <p:nvPr/>
        </p:nvPicPr>
        <p:blipFill>
          <a:blip r:embed="rId1"/>
          <a:stretch/>
        </p:blipFill>
        <p:spPr>
          <a:xfrm>
            <a:off x="2394720" y="1153800"/>
            <a:ext cx="1466280" cy="2167560"/>
          </a:xfrm>
          <a:prstGeom prst="rect">
            <a:avLst/>
          </a:prstGeom>
          <a:ln w="0">
            <a:noFill/>
          </a:ln>
        </p:spPr>
      </p:pic>
      <p:pic>
        <p:nvPicPr>
          <p:cNvPr id="105" name="Grafik 4" descr=""/>
          <p:cNvPicPr/>
          <p:nvPr/>
        </p:nvPicPr>
        <p:blipFill>
          <a:blip r:embed="rId2"/>
          <a:stretch/>
        </p:blipFill>
        <p:spPr>
          <a:xfrm>
            <a:off x="7250040" y="1153800"/>
            <a:ext cx="1731600" cy="2167560"/>
          </a:xfrm>
          <a:prstGeom prst="rect">
            <a:avLst/>
          </a:prstGeom>
          <a:ln w="0">
            <a:noFill/>
          </a:ln>
        </p:spPr>
      </p:pic>
      <p:pic>
        <p:nvPicPr>
          <p:cNvPr id="106" name="Grafik 11" descr=""/>
          <p:cNvPicPr/>
          <p:nvPr/>
        </p:nvPicPr>
        <p:blipFill>
          <a:blip r:embed="rId3"/>
          <a:stretch/>
        </p:blipFill>
        <p:spPr>
          <a:xfrm>
            <a:off x="2207880" y="4110120"/>
            <a:ext cx="1780200" cy="1772280"/>
          </a:xfrm>
          <a:prstGeom prst="rect">
            <a:avLst/>
          </a:prstGeom>
          <a:ln w="0">
            <a:noFill/>
          </a:ln>
        </p:spPr>
      </p:pic>
      <p:sp>
        <p:nvSpPr>
          <p:cNvPr id="107" name="CustomShape 2"/>
          <p:cNvSpPr/>
          <p:nvPr/>
        </p:nvSpPr>
        <p:spPr>
          <a:xfrm>
            <a:off x="1330200" y="326988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GB" sz="1600" spc="-1" strike="noStrike">
              <a:solidFill>
                <a:srgbClr val="000000"/>
              </a:solidFill>
              <a:latin typeface="Arial"/>
            </a:endParaRPr>
          </a:p>
        </p:txBody>
      </p:sp>
      <p:sp>
        <p:nvSpPr>
          <p:cNvPr id="108" name="CustomShape 3"/>
          <p:cNvSpPr/>
          <p:nvPr/>
        </p:nvSpPr>
        <p:spPr>
          <a:xfrm>
            <a:off x="6321600" y="326988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Dr. Arne Bochem</a:t>
            </a:r>
            <a:endParaRPr b="0" lang="en-GB" sz="1600" spc="-1" strike="noStrike">
              <a:solidFill>
                <a:srgbClr val="000000"/>
              </a:solidFill>
              <a:latin typeface="Arial"/>
            </a:endParaRPr>
          </a:p>
        </p:txBody>
      </p:sp>
      <p:sp>
        <p:nvSpPr>
          <p:cNvPr id="109" name="CustomShape 4"/>
          <p:cNvSpPr/>
          <p:nvPr/>
        </p:nvSpPr>
        <p:spPr>
          <a:xfrm>
            <a:off x="1312200" y="592020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GB" sz="1800" spc="-1" strike="noStrike">
              <a:solidFill>
                <a:srgbClr val="000000"/>
              </a:solidFill>
              <a:latin typeface="Arial"/>
            </a:endParaRPr>
          </a:p>
          <a:p>
            <a:pPr marL="360" algn="ctr">
              <a:lnSpc>
                <a:spcPct val="100000"/>
              </a:lnSpc>
              <a:spcBef>
                <a:spcPts val="360"/>
              </a:spcBef>
            </a:pPr>
            <a:endParaRPr b="0" lang="en-GB" sz="1800" spc="-1" strike="noStrike">
              <a:solidFill>
                <a:srgbClr val="000000"/>
              </a:solidFill>
              <a:latin typeface="Arial"/>
            </a:endParaRPr>
          </a:p>
        </p:txBody>
      </p:sp>
      <p:sp>
        <p:nvSpPr>
          <p:cNvPr id="110" name="CustomShape 5"/>
          <p:cNvSpPr/>
          <p:nvPr/>
        </p:nvSpPr>
        <p:spPr>
          <a:xfrm>
            <a:off x="1312200" y="580716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GB" sz="1600" spc="-1" strike="noStrike">
              <a:solidFill>
                <a:srgbClr val="000000"/>
              </a:solidFill>
              <a:latin typeface="Arial"/>
            </a:endParaRPr>
          </a:p>
        </p:txBody>
      </p:sp>
      <p:sp>
        <p:nvSpPr>
          <p:cNvPr id="111" name="CustomShape 12"/>
          <p:cNvSpPr/>
          <p:nvPr/>
        </p:nvSpPr>
        <p:spPr>
          <a:xfrm>
            <a:off x="4860000" y="5920200"/>
            <a:ext cx="3630960" cy="672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2" name="CustomShape 14"/>
          <p:cNvSpPr/>
          <p:nvPr/>
        </p:nvSpPr>
        <p:spPr>
          <a:xfrm>
            <a:off x="6300000" y="580716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Shohreh Kia</a:t>
            </a:r>
            <a:endParaRPr b="0" lang="en-GB" sz="1600" spc="-1" strike="noStrike">
              <a:solidFill>
                <a:srgbClr val="000000"/>
              </a:solidFill>
              <a:latin typeface="Arial"/>
            </a:endParaRPr>
          </a:p>
        </p:txBody>
      </p:sp>
      <p:pic>
        <p:nvPicPr>
          <p:cNvPr id="113" name="" descr=""/>
          <p:cNvPicPr/>
          <p:nvPr/>
        </p:nvPicPr>
        <p:blipFill>
          <a:blip r:embed="rId4"/>
          <a:srcRect l="0" t="10388" r="0" b="0"/>
          <a:stretch/>
        </p:blipFill>
        <p:spPr>
          <a:xfrm>
            <a:off x="7380000" y="3960000"/>
            <a:ext cx="1439640" cy="19234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Examination</a:t>
            </a:r>
            <a:endParaRPr b="0" lang="en-GB" sz="2400" spc="-1" strike="noStrike">
              <a:solidFill>
                <a:srgbClr val="000000"/>
              </a:solidFill>
              <a:latin typeface="Arial"/>
            </a:endParaRPr>
          </a:p>
        </p:txBody>
      </p:sp>
      <p:sp>
        <p:nvSpPr>
          <p:cNvPr id="196"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Submit all exercises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Final exam: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Clausthal</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Written exam (120min) via Moodle</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Date → Most likely </a:t>
            </a:r>
            <a:r>
              <a:rPr b="1" lang="en-GB" sz="1800" spc="-1" strike="noStrike">
                <a:solidFill>
                  <a:srgbClr val="000000"/>
                </a:solidFill>
                <a:latin typeface="DejaVu Sans"/>
                <a:ea typeface="DejaVu Sans"/>
              </a:rPr>
              <a:t>07.08.2023 from 2 pm – 5 pm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Göttingen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Oral examination (20min) via BBB</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Date → Most likely </a:t>
            </a:r>
            <a:r>
              <a:rPr b="1" lang="en-US" sz="1800" spc="-1" strike="noStrike">
                <a:solidFill>
                  <a:srgbClr val="000000"/>
                </a:solidFill>
                <a:latin typeface="DejaVu Sans"/>
                <a:ea typeface="DejaVu Sans"/>
              </a:rPr>
              <a:t>08.08.2023</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35520" y="764640"/>
            <a:ext cx="1074168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Self-Study Star</a:t>
            </a:r>
            <a:endParaRPr b="0" lang="en-GB" sz="2400" spc="-1" strike="noStrike">
              <a:solidFill>
                <a:srgbClr val="000000"/>
              </a:solidFill>
              <a:latin typeface="Arial"/>
            </a:endParaRPr>
          </a:p>
        </p:txBody>
      </p:sp>
      <p:sp>
        <p:nvSpPr>
          <p:cNvPr id="198" name="CustomShape 2"/>
          <p:cNvSpPr/>
          <p:nvPr/>
        </p:nvSpPr>
        <p:spPr>
          <a:xfrm>
            <a:off x="335520" y="1268280"/>
            <a:ext cx="10741680" cy="502920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GB" sz="1800" spc="-1" strike="noStrike">
              <a:solidFill>
                <a:srgbClr val="000000"/>
              </a:solidFill>
              <a:latin typeface="Arial"/>
            </a:endParaRPr>
          </a:p>
        </p:txBody>
      </p:sp>
      <p:sp>
        <p:nvSpPr>
          <p:cNvPr id="199" name="CustomShape 3"/>
          <p:cNvSpPr/>
          <p:nvPr/>
        </p:nvSpPr>
        <p:spPr>
          <a:xfrm>
            <a:off x="6285600" y="2132640"/>
            <a:ext cx="511200" cy="49104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0" name="CustomShape 4"/>
          <p:cNvSpPr/>
          <p:nvPr/>
        </p:nvSpPr>
        <p:spPr>
          <a:xfrm>
            <a:off x="4089960" y="2247480"/>
            <a:ext cx="227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35520" y="764640"/>
            <a:ext cx="1074168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2" name="CustomShape 2"/>
          <p:cNvSpPr/>
          <p:nvPr/>
        </p:nvSpPr>
        <p:spPr>
          <a:xfrm>
            <a:off x="335520" y="1268640"/>
            <a:ext cx="10741680" cy="502920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35520" y="764640"/>
            <a:ext cx="10744920" cy="49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4" name="CustomShape 2"/>
          <p:cNvSpPr/>
          <p:nvPr/>
        </p:nvSpPr>
        <p:spPr>
          <a:xfrm>
            <a:off x="335520" y="1268640"/>
            <a:ext cx="10744920" cy="503244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6"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5520" y="764640"/>
            <a:ext cx="1074168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Further Resources </a:t>
            </a:r>
            <a:endParaRPr b="0" lang="en-GB" sz="2400" spc="-1" strike="noStrike">
              <a:solidFill>
                <a:srgbClr val="000000"/>
              </a:solidFill>
              <a:latin typeface="Arial"/>
            </a:endParaRPr>
          </a:p>
        </p:txBody>
      </p:sp>
      <p:sp>
        <p:nvSpPr>
          <p:cNvPr id="208" name="CustomShape 2"/>
          <p:cNvSpPr/>
          <p:nvPr/>
        </p:nvSpPr>
        <p:spPr>
          <a:xfrm>
            <a:off x="335520" y="1268640"/>
            <a:ext cx="10741680" cy="502920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GB" sz="1800" spc="-1" strike="noStrike">
              <a:solidFill>
                <a:srgbClr val="000000"/>
              </a:solidFill>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210" name="CustomShape 2"/>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7840" cy="4885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15" name="CustomShape 2"/>
          <p:cNvSpPr/>
          <p:nvPr/>
        </p:nvSpPr>
        <p:spPr>
          <a:xfrm>
            <a:off x="451800" y="1709280"/>
            <a:ext cx="8215200" cy="4343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6" name="CustomShape 3"/>
          <p:cNvSpPr/>
          <p:nvPr/>
        </p:nvSpPr>
        <p:spPr>
          <a:xfrm>
            <a:off x="609480" y="1769400"/>
            <a:ext cx="10578240" cy="484632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GB" sz="20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GB" sz="18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(SS/WS – open for everyone)</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7840" cy="4885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18" name="CustomShape 2"/>
          <p:cNvSpPr/>
          <p:nvPr/>
        </p:nvSpPr>
        <p:spPr>
          <a:xfrm>
            <a:off x="451800" y="1709280"/>
            <a:ext cx="8215200" cy="4343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9" name="CustomShape 3"/>
          <p:cNvSpPr/>
          <p:nvPr/>
        </p:nvSpPr>
        <p:spPr>
          <a:xfrm>
            <a:off x="609480" y="1769400"/>
            <a:ext cx="10578240" cy="484632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GB" sz="1800" spc="-1" strike="noStrike">
              <a:solidFill>
                <a:srgbClr val="000000"/>
              </a:solidFill>
              <a:latin typeface="Arial"/>
            </a:endParaRPr>
          </a:p>
          <a:p>
            <a:pPr>
              <a:lnSpc>
                <a:spcPct val="100000"/>
              </a:lnSpc>
              <a:spcBef>
                <a:spcPts val="1009"/>
              </a:spcBef>
            </a:pPr>
            <a:endParaRPr b="0" lang="en-GB"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228600" indent="-223200">
              <a:lnSpc>
                <a:spcPct val="90000"/>
              </a:lnSpc>
              <a:spcBef>
                <a:spcPts val="1417"/>
              </a:spcBef>
              <a:tabLst>
                <a:tab algn="l" pos="0"/>
              </a:tabLst>
            </a:pPr>
            <a:endParaRPr b="0" lang="en-GB"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GB"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42880" y="721800"/>
            <a:ext cx="10347840" cy="4885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21" name="CustomShape 2"/>
          <p:cNvSpPr/>
          <p:nvPr/>
        </p:nvSpPr>
        <p:spPr>
          <a:xfrm>
            <a:off x="451800" y="1709280"/>
            <a:ext cx="8215200" cy="4343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2" name="CustomShape 3"/>
          <p:cNvSpPr/>
          <p:nvPr/>
        </p:nvSpPr>
        <p:spPr>
          <a:xfrm>
            <a:off x="609480" y="1769400"/>
            <a:ext cx="10578240" cy="484632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GB" sz="1800" spc="-1" strike="noStrike">
              <a:solidFill>
                <a:srgbClr val="000000"/>
              </a:solidFill>
              <a:latin typeface="Arial"/>
            </a:endParaRPr>
          </a:p>
          <a:p>
            <a:pPr>
              <a:lnSpc>
                <a:spcPct val="100000"/>
              </a:lnSpc>
              <a:spcBef>
                <a:spcPts val="1009"/>
              </a:spcBef>
            </a:pPr>
            <a:endParaRPr b="0" lang="en-GB"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228600" indent="-223200">
              <a:lnSpc>
                <a:spcPct val="90000"/>
              </a:lnSpc>
              <a:spcBef>
                <a:spcPts val="1417"/>
              </a:spcBef>
              <a:tabLst>
                <a:tab algn="l" pos="0"/>
              </a:tabLst>
            </a:pPr>
            <a:endParaRPr b="0" lang="en-GB"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GB"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4"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6"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8"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245</TotalTime>
  <Application>LibreOffice/7.5.2.2$Linux_X86_64 LibreOffice_project/50$Build-2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2023-04-16T16:48:46Z</dcterms:modified>
  <cp:revision>2979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