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6351669-D763-4E43-A4BA-8B94B155AD88}" type="slidenum"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000" cy="3764160"/>
          </a:xfrm>
          <a:prstGeom prst="rect">
            <a:avLst/>
          </a:prstGeom>
          <a:ln w="0">
            <a:noFill/>
          </a:ln>
        </p:spPr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9640" cy="451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TextShape 1"/>
          <p:cNvSpPr/>
          <p:nvPr/>
        </p:nvSpPr>
        <p:spPr>
          <a:xfrm>
            <a:off x="4399200" y="9555480"/>
            <a:ext cx="3364920" cy="494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1CD6E33-7151-46B5-946D-2AFF1277866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85E1B75-2B6B-4B52-8CF7-4F97662D08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3120" cy="3761280"/>
          </a:xfrm>
          <a:prstGeom prst="rect">
            <a:avLst/>
          </a:prstGeom>
          <a:ln w="0">
            <a:noFill/>
          </a:ln>
        </p:spPr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6760" cy="4515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4399200" y="9555480"/>
            <a:ext cx="3362040" cy="49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EA0CB50C-88F2-42F8-88D2-54659285B5D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E2E0B2A-93D5-40A6-BDBA-8A5A97C32D8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4E18CEB-CB7F-4A41-8589-C83EFEA3860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000" cy="36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000" cy="5608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840" cy="5130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0160" cy="68490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7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650EC7B-19EC-477F-9555-DB03556F2BA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31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IoT and Digitalization for the Circular Economy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fw-nqn-pg1" TargetMode="External"/><Relationship Id="rId2" Type="http://schemas.openxmlformats.org/officeDocument/2006/relationships/hyperlink" Target="https://bbb-staging.rz.tu-clausthal.de/b/ben-ykz-mjv-yam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0080" cy="114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IoT and Digitalization for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0080" cy="236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News and updates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recordings → StudIP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notes: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Recordings might contain irrelevant information (made for previous semesters) → Please ignore those.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Lecture/exercise numbers in the videos might not match your lecture/exercise number → Don’t worry.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news for this semester (WS22/23) and this course will be communicated via StudIP.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3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 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371520" y="1620000"/>
            <a:ext cx="10607760" cy="440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1:15 pm to 2:45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OR video recordings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pm to 3:30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.2022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Practical Workshop in Goslar/CLZ: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When: 15.02.2023 (Wednesday)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9 am – 4pm (Berlin time)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(DIGIT) or CLZ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and Practical Workshop 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group submissions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mandatory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by submitting an exercise – even if it is an empty page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will receive feedback on your submission (during Q&amp;A session)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= learning feedback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workshop → You pass the workshop if you score 50% (or more)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More info on points, percentages, etc. follow on the next slides (Examination)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 for admission to the final exam (all criteria have to be fulfilled):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all exercises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Heading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Pass the practical workshop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likely 23.02.2023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Oral examination (20min)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744120" indent="-2804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albaum Text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Online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35520" y="126828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or interesting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CustomShape 3"/>
          <p:cNvSpPr/>
          <p:nvPr/>
        </p:nvSpPr>
        <p:spPr>
          <a:xfrm>
            <a:off x="6285600" y="2132640"/>
            <a:ext cx="513720" cy="4935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CustomShape 4"/>
          <p:cNvSpPr/>
          <p:nvPr/>
        </p:nvSpPr>
        <p:spPr>
          <a:xfrm>
            <a:off x="4089960" y="2247480"/>
            <a:ext cx="2282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(1972).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Donella H. Meadows, Jorgen Randers, and Dennis L. Meadows.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Growth: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(2004).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Baccini et al.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Metabolism of the Anthroposphere: Analysis, Evaluation, Design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(2012).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Walter R. Stahel.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Circular Economy: A User's Guide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(2019).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8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W. Brian Arthur.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Nature of Technology: What It Is and How it Evolves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9"/>
          <p:cNvSpPr/>
          <p:nvPr/>
        </p:nvSpPr>
        <p:spPr>
          <a:xfrm>
            <a:off x="335520" y="764640"/>
            <a:ext cx="10742400" cy="4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0"/>
          <p:cNvSpPr/>
          <p:nvPr/>
        </p:nvSpPr>
        <p:spPr>
          <a:xfrm>
            <a:off x="335520" y="1268640"/>
            <a:ext cx="10742400" cy="502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Perry Lea. Internet of Things for Architects: Architecting IoT solutions by implementing sensors, communication infrastructure, edge computing, analytics, and security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M.A. Khan, M.T. Quasim, F. Algarni, A. Alharthi.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Decentralised Internet of Things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(2020).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Dimitrios Serpanos und Marilyn Claire Wolf. </a:t>
            </a:r>
            <a:r>
              <a:rPr b="0" i="1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Internet-of-Things (IoT) Systems Architectures, Algorithms, Methodologies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(2018).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35520" y="1268640"/>
            <a:ext cx="10744200" cy="50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35520" y="764640"/>
            <a:ext cx="10738440" cy="48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335520" y="1268280"/>
            <a:ext cx="10738440" cy="502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28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335520" y="764640"/>
            <a:ext cx="1074420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Grafik 2" descr=""/>
          <p:cNvPicPr/>
          <p:nvPr/>
        </p:nvPicPr>
        <p:blipFill>
          <a:blip r:embed="rId1"/>
          <a:stretch/>
        </p:blipFill>
        <p:spPr>
          <a:xfrm>
            <a:off x="1784520" y="1710720"/>
            <a:ext cx="1467000" cy="2168280"/>
          </a:xfrm>
          <a:prstGeom prst="rect">
            <a:avLst/>
          </a:prstGeom>
          <a:ln w="0">
            <a:noFill/>
          </a:ln>
        </p:spPr>
      </p:pic>
      <p:pic>
        <p:nvPicPr>
          <p:cNvPr id="104" name="Grafik 11" descr=""/>
          <p:cNvPicPr/>
          <p:nvPr/>
        </p:nvPicPr>
        <p:blipFill>
          <a:blip r:embed="rId2"/>
          <a:stretch/>
        </p:blipFill>
        <p:spPr>
          <a:xfrm>
            <a:off x="7395480" y="2082600"/>
            <a:ext cx="1780920" cy="1773000"/>
          </a:xfrm>
          <a:prstGeom prst="rect">
            <a:avLst/>
          </a:prstGeom>
          <a:ln w="0">
            <a:noFill/>
          </a:ln>
        </p:spPr>
      </p:pic>
      <p:sp>
        <p:nvSpPr>
          <p:cNvPr id="105" name="CustomShape 2"/>
          <p:cNvSpPr/>
          <p:nvPr/>
        </p:nvSpPr>
        <p:spPr>
          <a:xfrm>
            <a:off x="720000" y="382680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6448320" y="3826800"/>
            <a:ext cx="36316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marL="360" algn="ctr">
              <a:lnSpc>
                <a:spcPct val="100000"/>
              </a:lnSpc>
              <a:spcBef>
                <a:spcPts val="360"/>
              </a:spcBef>
            </a:pP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14"/>
          <p:cNvSpPr/>
          <p:nvPr/>
        </p:nvSpPr>
        <p:spPr>
          <a:xfrm>
            <a:off x="3569040" y="5987160"/>
            <a:ext cx="3630960" cy="67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Shohreh Kia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rcRect l="0" t="10388" r="0" b="0"/>
          <a:stretch/>
        </p:blipFill>
        <p:spPr>
          <a:xfrm>
            <a:off x="4649040" y="4140000"/>
            <a:ext cx="1439640" cy="1923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5"/>
          <p:cNvSpPr/>
          <p:nvPr/>
        </p:nvSpPr>
        <p:spPr>
          <a:xfrm>
            <a:off x="542880" y="721800"/>
            <a:ext cx="1035288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CustomShape 6"/>
          <p:cNvSpPr/>
          <p:nvPr/>
        </p:nvSpPr>
        <p:spPr>
          <a:xfrm>
            <a:off x="451800" y="1709280"/>
            <a:ext cx="8220240" cy="4348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TextShape 2"/>
          <p:cNvSpPr/>
          <p:nvPr/>
        </p:nvSpPr>
        <p:spPr>
          <a:xfrm>
            <a:off x="609480" y="1769400"/>
            <a:ext cx="10583280" cy="48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(WS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(SS/WS – open for everyone)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4" name="Custom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 Website – </a:t>
            </a:r>
            <a:r>
              <a:rPr b="0" lang="de-DE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Theses/project topics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009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3200" algn="ctr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GB" sz="2000" spc="-1" strike="noStrike">
                <a:solidFill>
                  <a:srgbClr val="ffffff"/>
                </a:solidFill>
                <a:latin typeface="DejaVu Sans"/>
                <a:ea typeface="DejaVu Sans"/>
              </a:rPr>
              <a:t>You want join us? Write us an email!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457200" indent="-223200" algn="ctr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benjamin.leiding@tu-clausthal.de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42880" y="721800"/>
            <a:ext cx="10350000" cy="49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451800" y="1709280"/>
            <a:ext cx="8217360" cy="4345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7" name="CustomShape 3"/>
          <p:cNvSpPr/>
          <p:nvPr/>
        </p:nvSpPr>
        <p:spPr>
          <a:xfrm>
            <a:off x="609480" y="1769400"/>
            <a:ext cx="10580400" cy="4848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the concept of a circular economy, sustainability, and related concepts (biocapacity, etc.).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basic understanding of causes, dimensions, and the characterization of climate change, environmental pollution, and dwindling non-renewable resources. 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to IoT and cyberphysical systems in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Sensors and actuators for IoT, control and process systems of the circular economy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Experience in prototyping IoT applications and systems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06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ability to critically assess upcoming technological solutions enabling/facilitating sustainability and the circular economy.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1"/>
          <p:cNvSpPr/>
          <p:nvPr/>
        </p:nvSpPr>
        <p:spPr>
          <a:xfrm>
            <a:off x="539640" y="764640"/>
            <a:ext cx="10740240" cy="49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CustomShape 12"/>
          <p:cNvSpPr/>
          <p:nvPr/>
        </p:nvSpPr>
        <p:spPr>
          <a:xfrm>
            <a:off x="539640" y="1268640"/>
            <a:ext cx="10740240" cy="5027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24.10.2022 → No lecture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31.10.2022 → No lecture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07.11.2022 → Organization (L00) + Introduction I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Introduction II (L02)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Introduction III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What Happened So Far?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Life-Cycle Assessment – LCA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World3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Circular Economy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Circular Society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16.01.2023 → Introduction to the Internet of Things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23.01.2023 → IoT Communication (L10) + IoT Security &amp; Privacy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30.01.2023 → IoT Data Processing &amp; Big Data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Technology (L13)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13.02.2023 → Exam Q&amp;A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5"/>
          <p:cNvSpPr/>
          <p:nvPr/>
        </p:nvSpPr>
        <p:spPr>
          <a:xfrm>
            <a:off x="335520" y="764640"/>
            <a:ext cx="10743480" cy="49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de-DE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16"/>
          <p:cNvSpPr/>
          <p:nvPr/>
        </p:nvSpPr>
        <p:spPr>
          <a:xfrm>
            <a:off x="335520" y="1268640"/>
            <a:ext cx="10743480" cy="5031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17.04.2023 → Organization (L00) + Introduction (L01)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24.04.2023 → Circular Economy (L02)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08.05.2023 → Lifecycle Assessment – LCA (L03)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15.05.2023 → Introduction to the Internet of Things (L04)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22.05.2023 → Internet of Things – Communication + Security and Privacy (L05)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05.06.2023 → Internet of Things – Data Processing and BigData (L06)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        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Extra MOOC - Foodsharing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12.06.2023 → Industrial Internet of Things (L07)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19.06.2023 → Introduction to Blockchain Technology (L08)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26.06.2023 → Blockchain Technology – Consensus (L09)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03.07.2023 → Blockchain Technology – Ethereum and Smart Contracts (L10)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10.07.2023 → Blockchain Technology and Sustainability (L11)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9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115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17.07.2023 → Invited Lecture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XOR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Machine-to-Everything Economy – A step towards the CE 2.0? (L12)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7"/>
          <p:cNvSpPr/>
          <p:nvPr/>
        </p:nvSpPr>
        <p:spPr>
          <a:xfrm>
            <a:off x="539640" y="764640"/>
            <a:ext cx="1074708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539640" y="1268640"/>
            <a:ext cx="10747080" cy="5034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14.11.2022 → Exercise 01 – Carbon Footprint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21.11.2022 → Exercise 02 – Household Waste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28.11.2022 → Exercise 03 –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05.12.2022 → Exercise 04 – LCA of Your Favourite Fruit or Vegetable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12.12.2022 → Exercise 05 – World3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19.12.2022 → Exercise 06 – Performance Economy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09.01.2023 → Exercise 07 – Circular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06.02.2023 → Exercise 08 – Technology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Application>LibreOffice/7.5.2.2$Linux_X86_64 LibreOffice_project/50$Build-2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2023-04-16T16:49:02Z</dcterms:modified>
  <cp:revision>3190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