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presProps" Target="presProps.xml"/><Relationship Id="rId63" Type="http://schemas.openxmlformats.org/officeDocument/2006/relationships/commentAuthors" Target="commentAuthors.xml"/>
</Relationships>
</file>

<file path=ppt/comments/comment25.xml><?xml version="1.0" encoding="utf-8"?>
<p:cmLst xmlns:p="http://schemas.openxmlformats.org/presentationml/2006/main">
  <p:cm authorId="0" dt="2022-02-14T16:30:33.000000000" idx="1">
    <p:pos x="0" y="0"/>
    <p:text>Slide looks dry??</p:text>
  </p:cm>
</p:cmLst>
</file>

<file path=ppt/comments/comment26.xml><?xml version="1.0" encoding="utf-8"?>
<p:cmLst xmlns:p="http://schemas.openxmlformats.org/presentationml/2006/main">
  <p:cm authorId="0" dt="2022-02-11T16:45:33.000000000" idx="2">
    <p:pos x="0" y="0"/>
    <p:text>Add citation for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4B6CC14-F246-404C-A9E9-AD078C6887F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9BF2A5-1E40-43EB-865B-061C4225E70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E495CA-B939-4D62-AA82-F48E6E57940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C0A81A-042A-4A11-A7CD-EBD2B1B9394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4C4613-C2FF-4B11-86D9-DFD107BE530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CB298E-AAE3-4BD7-8F0B-60831FC48C3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1849E8-A5F9-453D-ACA6-7BBE1FDDB57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C87F79-455D-4ED9-9287-3767930F6E3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6A002C-CC32-4D9C-A79A-63EC3854AD3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D048ED-DD0A-4818-879B-88EAD21F606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BBB173-67BC-4D43-AF8A-4D5E8AFBECF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3998F6-A7CF-4938-9587-0E1AEE05D8D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018112-449F-4C4F-B520-66080542CEB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1E9903-DD75-4464-B043-D67D775D22E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2136C4-B353-43EE-94A0-B633F003A59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02CA1B-DD88-40FB-AFDB-3993BDBA18D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B44B02-D0BD-42FF-9F6E-493774E1972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807B78-84F6-448E-B444-DFD0F4D2F88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3458C3-76C1-4F15-B51A-817F8792B1E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Num" idx="26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CD01C9-7E31-4EB4-B464-D1F974DD7F6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0E6E66-36CB-47E0-83F0-105F2EF70BD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9CA44E-7FC9-4FEA-AB1B-9B6C0F97398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Num" idx="29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CA3333-68E9-47A6-B2FE-EC58C71A140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Num" idx="30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AEEDCA-21F8-48C9-BFC8-C12D3BCC632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Num" idx="31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A8A9E9-6E4B-4003-AACC-D29C03733BB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Num" idx="32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9E0589-127F-438E-AC69-1C56643D53E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Num" idx="33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4A03CB-6D29-476E-9148-53899C305FA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Num" idx="34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59E532-C5B9-46C8-B98D-283E1938870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2B123D-AF75-40C9-A291-2C794835124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33F679-7BE3-453B-84BB-8942C6E3C01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CCFB67-CA2D-4CDA-9CA4-F82C0550A01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4920" cy="499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6E883E-B880-4B9F-9167-1FBDE9FCD07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840" cy="37692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360" cy="4523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45E0637-28D2-42F5-BD72-2C1C1119443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272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ACAB996-FA51-4DF7-9A79-4824B9B1E33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272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E3D8E59-911B-47D7-98A4-341A8BEA185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A33B95F-1A77-40EB-B847-5E69946B0EE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272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D2A9B3B-F5F9-4313-B947-A8329BEB97A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C25083A-B604-407B-B0A4-4F77A7CE00C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272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3320" cy="11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332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16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Defined through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syntax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Syntax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modeling elements to be used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Specifies their valid combinations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meaning of the individual model elements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Foundation for the interpretation of the models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Depends on the magnitude of formal 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2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Humans handle graphically depicted information better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Perceived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Memorized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true for requirements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Strictly defined focus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not part of the focus of the model is removed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Removal of noise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Harmonized level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Modeling elements dictate the level of abstraction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Advantages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216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Complexity is reduced by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main mechanisms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Selects a particular aspect to be depicted by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aspects are ignored completely, i.e., not part of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Combines aspects into aggregated aspects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Condenses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Classification/generalization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Identifies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Suppresses differences between the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Commonalities are represented as generalized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Suppression of Details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465840" y="1600200"/>
            <a:ext cx="10504440" cy="479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Management Group (OMG)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version UML 2.5.1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the analysis, design, and documentation of object-oriented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development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specialized for a certain topic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&amp;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complied without additional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Capable of semantics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only provides a syntax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 depend on the reader of the document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UML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4"/>
          <p:cNvSpPr/>
          <p:nvPr/>
        </p:nvSpPr>
        <p:spPr>
          <a:xfrm>
            <a:off x="542880" y="7218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hteck 334"/>
          <p:cNvSpPr/>
          <p:nvPr/>
        </p:nvSpPr>
        <p:spPr>
          <a:xfrm>
            <a:off x="542880" y="12672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HSN-Hierarchy 26"/>
          <p:cNvSpPr/>
          <p:nvPr/>
        </p:nvSpPr>
        <p:spPr>
          <a:xfrm>
            <a:off x="539640" y="1709280"/>
            <a:ext cx="8226360" cy="435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30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the stakeholders description of system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they want from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goal considerations usually minimal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impact of goal modeling is high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concerning the comprehensiveness and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Goals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216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hierarchical decompositions of goals into sub-goals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types of decompositions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→ All sub-goals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→ At least one sub-goal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Picture 5" descr=""/>
          <p:cNvPicPr/>
          <p:nvPr/>
        </p:nvPicPr>
        <p:blipFill>
          <a:blip r:embed="rId1"/>
          <a:stretch/>
        </p:blipFill>
        <p:spPr>
          <a:xfrm>
            <a:off x="393840" y="2492280"/>
            <a:ext cx="10642680" cy="330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4"/>
          <p:cNvSpPr/>
          <p:nvPr/>
        </p:nvSpPr>
        <p:spPr>
          <a:xfrm>
            <a:off x="542880" y="7218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hteck 334"/>
          <p:cNvSpPr/>
          <p:nvPr/>
        </p:nvSpPr>
        <p:spPr>
          <a:xfrm>
            <a:off x="542880" y="12672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HSN-Hierarchy 26"/>
          <p:cNvSpPr/>
          <p:nvPr/>
        </p:nvSpPr>
        <p:spPr>
          <a:xfrm>
            <a:off x="539640" y="1709280"/>
            <a:ext cx="8226360" cy="435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2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tangle 235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Motivation: Why AOM?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HSN-Hierarchy 1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(if not all) processes in software systems are elicited by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playing a certain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system, to achieve some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is a tool for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“modelling systems with multiple agents, both human and manmade, interacting with a diverse collection of hardware and software in a complex environment”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models are clear and easily understandable for stakeholders →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useful for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3040" cy="208044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3846240" y="2297880"/>
            <a:ext cx="1819080" cy="22593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3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tangle 23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HSN-Hierarchy 3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situation description that refers to the intended state of the environment. Goals can: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(quality).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sub-goals.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expressed by using nouns, verbs, and (optionally) adjectives. The nouns tend to be more of a state, and the verbs more into the activities that are needed to achieve a goal.”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if a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needs to be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transmitted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the functional goal ‘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</a:t>
            </a:r>
            <a:r>
              <a:rPr b="0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 can be associated with the quality goal ‘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5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tangle 243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vs. Requirement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HSN-Hierarchy 8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7" name="Table 245"/>
          <p:cNvGraphicFramePr/>
          <p:nvPr/>
        </p:nvGraphicFramePr>
        <p:xfrm>
          <a:off x="685800" y="2024640"/>
          <a:ext cx="10286640" cy="1796400"/>
        </p:xfrm>
        <a:graphic>
          <a:graphicData uri="http://schemas.openxmlformats.org/drawingml/2006/table">
            <a:tbl>
              <a:tblPr/>
              <a:tblGrid>
                <a:gridCol w="5142960"/>
                <a:gridCol w="5144040"/>
              </a:tblGrid>
              <a:tr h="298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Requirement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Single desired result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Statement of need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goal may consist of several requirements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requirement may be related to many goals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58" name="PlaceHolder 16"/>
          <p:cNvSpPr/>
          <p:nvPr/>
        </p:nvSpPr>
        <p:spPr>
          <a:xfrm>
            <a:off x="609480" y="3886200"/>
            <a:ext cx="10586160" cy="20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 one to one mapping between goals and requirements is possible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1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Rectangle 248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HSN-Hierarchy 7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one identify functional and non-functional goals?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goals usually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 system must accomplish = Identification depends heavily on the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goals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must accomplish those goals, in terms of standards and quality = Identification can depend on functional goals.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are many commonalities: Reliability, Availability, Security, …..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5"/>
          <p:cNvSpPr/>
          <p:nvPr/>
        </p:nvSpPr>
        <p:spPr>
          <a:xfrm>
            <a:off x="263520" y="6411600"/>
            <a:ext cx="1091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https://onlinelibrary.wiley.com/doi/pdf/10.1002/9781119202660.app6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6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ctangle 253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HSN-Hierarchy 5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Role: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capacity or position that fascilitates the system to achieve it’s goals. Roles express functions, expectations, and obligations of the agents enacting them.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eg. Network Administrator, Firewall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entity that can act in the environment, perceive events, and reason.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human or software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Rectangle 257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HSN-Hierarchy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Activity</a:t>
            </a:r>
            <a:r>
              <a:rPr b="1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action performed by an agent playing a role in pursuance of a system 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Environment: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abstraction that provides the surrounding conditions for agents to exist and that mediates both the interaction among agents and the access to resources.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5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tangle 261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HSN-Hierarchy 4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that we will take a look at: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Behavioural Interface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tangle 265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539640" y="1769400"/>
            <a:ext cx="487188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 hierarchically express the relationships between goals (functional and non-functional) and the roles played by various agents in pursuit of those 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Sterling and Taveter’s AOM Goal models omit AND/OR decomposition for simplicity.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2" name="Table 268"/>
          <p:cNvGraphicFramePr/>
          <p:nvPr/>
        </p:nvGraphicFramePr>
        <p:xfrm>
          <a:off x="5844240" y="1955880"/>
          <a:ext cx="5075280" cy="44208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Symbol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Meaning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Quality 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394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56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Reltionship between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 between goals and quality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83" name="Freeform: Shape 269"/>
          <p:cNvSpPr/>
          <p:nvPr/>
        </p:nvSpPr>
        <p:spPr>
          <a:xfrm>
            <a:off x="6361200" y="2786400"/>
            <a:ext cx="1366560" cy="452160"/>
          </a:xfrm>
          <a:custGeom>
            <a:avLst/>
            <a:gdLst>
              <a:gd name="textAreaLeft" fmla="*/ 0 w 1366560"/>
              <a:gd name="textAreaRight" fmla="*/ 1367640 w 1366560"/>
              <a:gd name="textAreaTop" fmla="*/ 0 h 452160"/>
              <a:gd name="textAreaBottom" fmla="*/ 453240 h 452160"/>
            </a:gdLst>
            <a:ahLst/>
            <a:rect l="textAreaLeft" t="textAreaTop" r="textAreaRight" b="textAreaBottom"/>
            <a:pathLst>
              <a:path w="3812" h="1272">
                <a:moveTo>
                  <a:pt x="952" y="0"/>
                </a:moveTo>
                <a:lnTo>
                  <a:pt x="3811" y="0"/>
                </a:lnTo>
                <a:lnTo>
                  <a:pt x="2858" y="1271"/>
                </a:lnTo>
                <a:lnTo>
                  <a:pt x="0" y="1271"/>
                </a:lnTo>
                <a:lnTo>
                  <a:pt x="95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Freeform: Shape 270"/>
          <p:cNvSpPr/>
          <p:nvPr/>
        </p:nvSpPr>
        <p:spPr>
          <a:xfrm>
            <a:off x="6458400" y="3513600"/>
            <a:ext cx="1152360" cy="512640"/>
          </a:xfrm>
          <a:custGeom>
            <a:avLst/>
            <a:gdLst>
              <a:gd name="textAreaLeft" fmla="*/ 0 w 1152360"/>
              <a:gd name="textAreaRight" fmla="*/ 1153440 w 1152360"/>
              <a:gd name="textAreaTop" fmla="*/ 0 h 512640"/>
              <a:gd name="textAreaBottom" fmla="*/ 513720 h 51264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271" descr=""/>
          <p:cNvPicPr/>
          <p:nvPr/>
        </p:nvPicPr>
        <p:blipFill>
          <a:blip r:embed="rId1"/>
          <a:stretch/>
        </p:blipFill>
        <p:spPr>
          <a:xfrm>
            <a:off x="6858000" y="4210560"/>
            <a:ext cx="452160" cy="880560"/>
          </a:xfrm>
          <a:prstGeom prst="rect">
            <a:avLst/>
          </a:prstGeom>
          <a:ln w="0">
            <a:noFill/>
          </a:ln>
        </p:spPr>
      </p:pic>
      <p:sp>
        <p:nvSpPr>
          <p:cNvPr id="286" name="Straight Connector 272"/>
          <p:cNvSpPr/>
          <p:nvPr/>
        </p:nvSpPr>
        <p:spPr>
          <a:xfrm>
            <a:off x="6229800" y="5427000"/>
            <a:ext cx="1828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Straight Connector 273"/>
          <p:cNvSpPr/>
          <p:nvPr/>
        </p:nvSpPr>
        <p:spPr>
          <a:xfrm>
            <a:off x="6229800" y="6111000"/>
            <a:ext cx="1828800" cy="360"/>
          </a:xfrm>
          <a:prstGeom prst="line">
            <a:avLst/>
          </a:prstGeom>
          <a:ln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8"/>
          <p:cNvSpPr/>
          <p:nvPr/>
        </p:nvSpPr>
        <p:spPr>
          <a:xfrm>
            <a:off x="542880" y="7214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tangle 275"/>
          <p:cNvSpPr/>
          <p:nvPr/>
        </p:nvSpPr>
        <p:spPr>
          <a:xfrm>
            <a:off x="542880" y="12668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 Example: Automated EV Charging Station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Picture 276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10551600" cy="433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9"/>
          <p:cNvSpPr/>
          <p:nvPr/>
        </p:nvSpPr>
        <p:spPr>
          <a:xfrm>
            <a:off x="542880" y="7214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Rectangle 278"/>
          <p:cNvSpPr/>
          <p:nvPr/>
        </p:nvSpPr>
        <p:spPr>
          <a:xfrm>
            <a:off x="542880" y="12668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Interface Models (BIM)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465480" y="1828800"/>
            <a:ext cx="10586880" cy="228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Interface Models model the behaviour of agents playing their roles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Behavioural Units (= Activities)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Represented as a table 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4" name="Table 280"/>
          <p:cNvGraphicFramePr/>
          <p:nvPr/>
        </p:nvGraphicFramePr>
        <p:xfrm>
          <a:off x="737640" y="4408560"/>
          <a:ext cx="10006200" cy="2034720"/>
        </p:xfrm>
        <a:graphic>
          <a:graphicData uri="http://schemas.openxmlformats.org/drawingml/2006/table">
            <a:tbl>
              <a:tblPr/>
              <a:tblGrid>
                <a:gridCol w="1900080"/>
                <a:gridCol w="2658600"/>
                <a:gridCol w="2575080"/>
                <a:gridCol w="2872800"/>
              </a:tblGrid>
              <a:tr h="4269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Event(s) that trigger(s) the 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proceed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be considered complete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3"/>
          <p:cNvSpPr/>
          <p:nvPr/>
        </p:nvSpPr>
        <p:spPr>
          <a:xfrm>
            <a:off x="542880" y="7214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Rectangle 282"/>
          <p:cNvSpPr/>
          <p:nvPr/>
        </p:nvSpPr>
        <p:spPr>
          <a:xfrm>
            <a:off x="542880" y="12668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BIM 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97" name="Table 283"/>
          <p:cNvGraphicFramePr/>
          <p:nvPr/>
        </p:nvGraphicFramePr>
        <p:xfrm>
          <a:off x="558000" y="1960920"/>
          <a:ext cx="10643040" cy="43052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334"/>
          <p:cNvSpPr/>
          <p:nvPr/>
        </p:nvSpPr>
        <p:spPr>
          <a:xfrm>
            <a:off x="542880" y="12672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539640" y="1709280"/>
            <a:ext cx="8226360" cy="435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4"/>
          <p:cNvSpPr/>
          <p:nvPr/>
        </p:nvSpPr>
        <p:spPr>
          <a:xfrm>
            <a:off x="542880" y="7218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echteck 334"/>
          <p:cNvSpPr/>
          <p:nvPr/>
        </p:nvSpPr>
        <p:spPr>
          <a:xfrm>
            <a:off x="542880" y="12672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HSN-Hierarchy 26"/>
          <p:cNvSpPr/>
          <p:nvPr/>
        </p:nvSpPr>
        <p:spPr>
          <a:xfrm>
            <a:off x="539640" y="1709280"/>
            <a:ext cx="8226360" cy="435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2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document functionalities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existing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Relatively simple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concepts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should be used in conjunction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2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to schematically depict: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Functions from a user’s point of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Interrelations of functions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 between functions and their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cover all concepts of use case diagrams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can be found in the literature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1"/>
          <a:stretch/>
        </p:blipFill>
        <p:spPr>
          <a:xfrm>
            <a:off x="1028520" y="2062440"/>
            <a:ext cx="8912520" cy="43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Diagrams do not contain details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high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abstract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for open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the driver communicate with 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Navigate to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use case?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there an order in the inclusion of the use cases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Retrieve current location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Input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Issues of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30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specifications provide details to the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Specifications documented textually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simple prose, but in form of templates (usually tabular)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template defines the concrete information contained in the use case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5287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Template prescribes the following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unique identification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the description of the use 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use case attributes,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trigger event,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actors,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 and post-conditions,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the use case,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main scenario,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and exception scenarios,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 references,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3" name="Table 2"/>
          <p:cNvGraphicFramePr/>
          <p:nvPr/>
        </p:nvGraphicFramePr>
        <p:xfrm>
          <a:off x="900360" y="1916640"/>
          <a:ext cx="9646200" cy="4348440"/>
        </p:xfrm>
        <a:graphic>
          <a:graphicData uri="http://schemas.openxmlformats.org/drawingml/2006/table">
            <a:tbl>
              <a:tblPr/>
              <a:tblGrid>
                <a:gridCol w="2917440"/>
                <a:gridCol w="67291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Designation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UC-12-37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Navigate to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Authors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John Smith, Sandra Miller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Priority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Importance for system success : high Technological risk : 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Criticality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Source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C. Warner (domain expert for navigation systems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Person Responsible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J. Smith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of the vehicle types the name of the destination. The navigation system guides the drive to the desired destination.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wishes to navigate to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Driver, traffic information system, GPS satellite system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24" name="Stern: 5 Zacken 1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8" name="Table 2"/>
          <p:cNvGraphicFramePr/>
          <p:nvPr/>
        </p:nvGraphicFramePr>
        <p:xfrm>
          <a:off x="902880" y="1932840"/>
          <a:ext cx="9655560" cy="43182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navigation system is activated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has reached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Result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Route guidance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35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scenario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 The navigation system asks for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 The driver enters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3. The navigation system pinpoints the destination in its maps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4. On the basis of the current position and the desired destination, the navigation system calculates a suitable route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 The navigation system compiles a list of waypoints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 The navigation system shows a map of the current position and shows the route to the next waypoint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 When the last waypoint is reached, the navigation system shows “destination reached” on the screen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29" name="Stern: 5 Zacken 1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3" name="Table 2"/>
          <p:cNvGraphicFramePr/>
          <p:nvPr/>
        </p:nvGraphicFramePr>
        <p:xfrm>
          <a:off x="857160" y="2565360"/>
          <a:ext cx="9655560" cy="33894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Alternative scenario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4a.   Calculation of the route must honor traffic information and avoid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4a1. The navigation system queries the server for updated traffic information.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4a2. The navigation system calculates a route that does not contain any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Exception scenarios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event: The navigation system does not receive GPS signal from the GPS satellite system.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QR.04 (reaction time upon user input)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QR.15 (operating comfort)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34" name="Stern: 5 Zacken 1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4"/>
          <p:cNvSpPr/>
          <p:nvPr/>
        </p:nvSpPr>
        <p:spPr>
          <a:xfrm>
            <a:off x="542880" y="7218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Rechteck 334"/>
          <p:cNvSpPr/>
          <p:nvPr/>
        </p:nvSpPr>
        <p:spPr>
          <a:xfrm>
            <a:off x="542880" y="12672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HSN-Hierarchy 26"/>
          <p:cNvSpPr/>
          <p:nvPr/>
        </p:nvSpPr>
        <p:spPr>
          <a:xfrm>
            <a:off x="539640" y="1709280"/>
            <a:ext cx="8226360" cy="435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3040" cy="505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Entity-relationship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class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flow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activity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Statecharts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state machine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Modelling Requirements in the Three Perspectives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040" cy="5059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 from the world of databases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model data (entities) and their relationships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Extensions of entity-relationship diagrams developed over the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Min/max notations for cardinalities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Inheritance mechanism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(Extensions out of scope in this lecture)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Picture 2" descr=""/>
          <p:cNvPicPr/>
          <p:nvPr/>
        </p:nvPicPr>
        <p:blipFill>
          <a:blip r:embed="rId1"/>
          <a:stretch/>
        </p:blipFill>
        <p:spPr>
          <a:xfrm>
            <a:off x="3404520" y="1936080"/>
            <a:ext cx="5379840" cy="430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/>
          </p:nvPr>
        </p:nvSpPr>
        <p:spPr>
          <a:xfrm>
            <a:off x="542880" y="1339200"/>
            <a:ext cx="106592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classes and their associations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principle, similar to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~ entity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Associations ~ relation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 diagrams more powerful than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Picture 2" descr=""/>
          <p:cNvPicPr/>
          <p:nvPr/>
        </p:nvPicPr>
        <p:blipFill>
          <a:blip r:embed="rId1"/>
          <a:stretch/>
        </p:blipFill>
        <p:spPr>
          <a:xfrm>
            <a:off x="2171520" y="1954080"/>
            <a:ext cx="784584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30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the flow of the data through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Recipients of the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on different levels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on different levels of abstraction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Picture 2" descr=""/>
          <p:cNvPicPr/>
          <p:nvPr/>
        </p:nvPicPr>
        <p:blipFill>
          <a:blip r:embed="rId1"/>
          <a:stretch/>
        </p:blipFill>
        <p:spPr>
          <a:xfrm>
            <a:off x="2437560" y="1884960"/>
            <a:ext cx="6569640" cy="440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16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model action 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Depict the control flow between activities and 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include the data flow (optional!)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Picture 2" descr=""/>
          <p:cNvPicPr/>
          <p:nvPr/>
        </p:nvPicPr>
        <p:blipFill>
          <a:blip r:embed="rId1"/>
          <a:stretch/>
        </p:blipFill>
        <p:spPr>
          <a:xfrm>
            <a:off x="4466520" y="1715040"/>
            <a:ext cx="2512080" cy="465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4"/>
          <p:cNvSpPr/>
          <p:nvPr/>
        </p:nvSpPr>
        <p:spPr>
          <a:xfrm>
            <a:off x="542880" y="7218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334"/>
          <p:cNvSpPr/>
          <p:nvPr/>
        </p:nvSpPr>
        <p:spPr>
          <a:xfrm>
            <a:off x="542880" y="126720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26"/>
          <p:cNvSpPr/>
          <p:nvPr/>
        </p:nvSpPr>
        <p:spPr>
          <a:xfrm>
            <a:off x="539640" y="1709280"/>
            <a:ext cx="8226360" cy="4354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216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 of finite automata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hierarchization of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concurrent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5"/>
          <p:cNvSpPr/>
          <p:nvPr/>
        </p:nvSpPr>
        <p:spPr>
          <a:xfrm>
            <a:off x="263520" y="6411600"/>
            <a:ext cx="109198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Picture 2" descr=""/>
          <p:cNvPicPr/>
          <p:nvPr/>
        </p:nvPicPr>
        <p:blipFill>
          <a:blip r:embed="rId1"/>
          <a:stretch/>
        </p:blipFill>
        <p:spPr>
          <a:xfrm>
            <a:off x="1101960" y="2082960"/>
            <a:ext cx="8827200" cy="401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HSN-Hierarchy 6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320" cy="48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as a means for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good overview vs. learning a modeling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models for different purposes → Model needs to fit the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provides models for almost anything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only covered a small part → Other UML models can also be useful for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not the only answer → Other models work fine, too.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35520" y="126864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9000" cy="4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2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frequently used for system design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architectural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Considerable difference between requirements models and design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models depict aspects of the underlying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 document solutions chosen during system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Requirements Model vs. Design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24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According to Merriam-Webster: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usually miniature representation of something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system of postulates, data, and inferences presented as a mathematical description of an entity or state of affairs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1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hteck 1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The Term “Model”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411480" y="4416840"/>
            <a:ext cx="9612000" cy="1067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use the following definition in this lecture: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model is an abstract representation of an existing reality or a reality to be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16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Aspects of the observed reality are mapped onto model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Descriptive model creation → Model documents the existing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Prescriptive model creation → Model prototypes fictious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can be both descriptive and prescriptive at the same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a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Prescribes a use case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2160" cy="486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Reduction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do not capture the complete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 models reduce the captured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particular aspects of the system are modeled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matter is summarized during compression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Pragmatic Property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serve a special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within a special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general purpose!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affects the construction of models and the reduction of the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contains only information pertaining to its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58"/>
          <p:cNvSpPr/>
          <p:nvPr/>
        </p:nvSpPr>
        <p:spPr>
          <a:xfrm>
            <a:off x="542880" y="7221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chteck 2178"/>
          <p:cNvSpPr/>
          <p:nvPr/>
        </p:nvSpPr>
        <p:spPr>
          <a:xfrm>
            <a:off x="542880" y="1267560"/>
            <a:ext cx="1035900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Application>LibreOffice/7.4.2.3$Linux_X86_64 LibreOffice_project/40$Build-3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2022-11-29T12:28:50Z</dcterms:modified>
  <cp:revision>3597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