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notesSlides/_rels/notesSlide4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5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comments/comment10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30.xml" ContentType="application/vnd.openxmlformats-officedocument.presentationml.comment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wmf" ContentType="image/x-wmf"/>
  <Override PartName="/ppt/media/image10.png" ContentType="image/png"/>
  <Override PartName="/ppt/media/image6.wmf" ContentType="image/x-wmf"/>
  <Override PartName="/ppt/media/image7.wmf" ContentType="image/x-wmf"/>
  <Override PartName="/ppt/media/image8.wmf" ContentType="image/x-wmf"/>
  <Override PartName="/ppt/media/image9.png" ContentType="image/png"/>
  <Override PartName="/ppt/slides/slide29.xml" ContentType="application/vnd.openxmlformats-officedocument.presentationml.slide+xml"/>
  <Override PartName="/ppt/slides/slide46.xml" ContentType="application/vnd.openxmlformats-officedocument.presentationml.slide+xml"/>
  <Override PartName="/ppt/slides/slide28.xml" ContentType="application/vnd.openxmlformats-officedocument.presentationml.slide+xml"/>
  <Override PartName="/ppt/slides/slide45.xml" ContentType="application/vnd.openxmlformats-officedocument.presentationml.slide+xml"/>
  <Override PartName="/ppt/slides/slide27.xml" ContentType="application/vnd.openxmlformats-officedocument.presentationml.slide+xml"/>
  <Override PartName="/ppt/slides/slide4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36.xml" ContentType="application/vnd.openxmlformats-officedocument.presentationml.slide+xml"/>
  <Override PartName="/ppt/slides/slide53.xml" ContentType="application/vnd.openxmlformats-officedocument.presentationml.slide+xml"/>
  <Override PartName="/ppt/slides/slide26.xml" ContentType="application/vnd.openxmlformats-officedocument.presentationml.slide+xml"/>
  <Override PartName="/ppt/slides/slide43.xml" ContentType="application/vnd.openxmlformats-officedocument.presentationml.slide+xml"/>
  <Override PartName="/ppt/slides/slide18.xml" ContentType="application/vnd.openxmlformats-officedocument.presentationml.slide+xml"/>
  <Override PartName="/ppt/slides/slide35.xml" ContentType="application/vnd.openxmlformats-officedocument.presentationml.slide+xml"/>
  <Override PartName="/ppt/slides/slide52.xml" ContentType="application/vnd.openxmlformats-officedocument.presentationml.slide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40.xml.rels" ContentType="application/vnd.openxmlformats-package.relationships+xml"/>
  <Override PartName="/ppt/slides/_rels/slide15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14.xml.rels" ContentType="application/vnd.openxmlformats-package.relationships+xml"/>
  <Override PartName="/ppt/slides/_rels/slide3.xml.rels" ContentType="application/vnd.openxmlformats-package.relationships+xml"/>
  <Override PartName="/ppt/slides/_rels/slide47.xml.rels" ContentType="application/vnd.openxmlformats-package.relationships+xml"/>
  <Override PartName="/ppt/slides/_rels/slide38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49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9.xml.rels" ContentType="application/vnd.openxmlformats-package.relationships+xml"/>
  <Override PartName="/ppt/slides/_rels/slide48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46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43.xml.rels" ContentType="application/vnd.openxmlformats-package.relationships+xml"/>
  <Override PartName="/ppt/slides/_rels/slide26.xml.rels" ContentType="application/vnd.openxmlformats-package.relationships+xml"/>
  <Override PartName="/ppt/slides/_rels/slide6.xml.rels" ContentType="application/vnd.openxmlformats-package.relationships+xml"/>
  <Override PartName="/ppt/slides/_rels/slide35.xml.rels" ContentType="application/vnd.openxmlformats-package.relationships+xml"/>
  <Override PartName="/ppt/slides/_rels/slide18.xml.rels" ContentType="application/vnd.openxmlformats-package.relationships+xml"/>
  <Override PartName="/ppt/slides/_rels/slide52.xml.rels" ContentType="application/vnd.openxmlformats-package.relationships+xml"/>
  <Override PartName="/ppt/slides/_rels/slide19.xml.rels" ContentType="application/vnd.openxmlformats-package.relationships+xml"/>
  <Override PartName="/ppt/slides/_rels/slide53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28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42.xml.rels" ContentType="application/vnd.openxmlformats-package.relationships+xml"/>
  <Override PartName="/ppt/slides/_rels/slide25.xml.rels" ContentType="application/vnd.openxmlformats-package.relationships+xml"/>
  <Override PartName="/ppt/slides/_rels/slide51.xml.rels" ContentType="application/vnd.openxmlformats-package.relationships+xml"/>
  <Override PartName="/ppt/slides/_rels/slide34.xml.rels" ContentType="application/vnd.openxmlformats-package.relationships+xml"/>
  <Override PartName="/ppt/slides/_rels/slide17.xml.rels" ContentType="application/vnd.openxmlformats-package.relationships+xml"/>
  <Override PartName="/ppt/slides/_rels/slide41.xml.rels" ContentType="application/vnd.openxmlformats-package.relationships+xml"/>
  <Override PartName="/ppt/slides/_rels/slide24.xml.rels" ContentType="application/vnd.openxmlformats-package.relationships+xml"/>
  <Override PartName="/ppt/slides/_rels/slide50.xml.rels" ContentType="application/vnd.openxmlformats-package.relationships+xml"/>
  <Override PartName="/ppt/slides/_rels/slide33.xml.rels" ContentType="application/vnd.openxmlformats-package.relationships+xml"/>
  <Override PartName="/ppt/slides/_rels/slide16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slide25.xml" ContentType="application/vnd.openxmlformats-officedocument.presentationml.slide+xml"/>
  <Override PartName="/ppt/slides/slide42.xml" ContentType="application/vnd.openxmlformats-officedocument.presentationml.slide+xml"/>
  <Override PartName="/ppt/slides/slide17.xml" ContentType="application/vnd.openxmlformats-officedocument.presentationml.slide+xml"/>
  <Override PartName="/ppt/slides/slide34.xml" ContentType="application/vnd.openxmlformats-officedocument.presentationml.slide+xml"/>
  <Override PartName="/ppt/slides/slide51.xml" ContentType="application/vnd.openxmlformats-officedocument.presentationml.slide+xml"/>
  <Override PartName="/ppt/slides/slide24.xml" ContentType="application/vnd.openxmlformats-officedocument.presentationml.slide+xml"/>
  <Override PartName="/ppt/slides/slide41.xml" ContentType="application/vnd.openxmlformats-officedocument.presentationml.slide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9.xml" ContentType="application/vnd.openxmlformats-officedocument.presentationml.slide+xml"/>
  <Override PartName="/ppt/slides/slide4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38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Override PartName="/ppt/slides/slide32.xml" ContentType="application/vnd.openxmlformats-officedocument.presentationml.slide+xml"/>
  <Override PartName="/ppt/slides/slide23.xml" ContentType="application/vnd.openxmlformats-officedocument.presentationml.slide+xml"/>
  <Override PartName="/ppt/slides/slide40.xml" ContentType="application/vnd.openxmlformats-officedocument.presentationml.slide+xml"/>
  <Override PartName="/ppt/slides/slide16.xml" ContentType="application/vnd.openxmlformats-officedocument.presentationml.slide+xml"/>
  <Override PartName="/ppt/slides/slide33.xml" ContentType="application/vnd.openxmlformats-officedocument.presentationml.slide+xml"/>
  <Override PartName="/ppt/slides/slide50.xml" ContentType="application/vnd.openxmlformats-officedocument.presentationml.slide+xml"/>
  <Override PartName="/ppt/_rels/presentation.xml.rels" ContentType="application/vnd.openxmlformats-package.relationship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presProps" Target="presProps.xml"/><Relationship Id="rId61" Type="http://schemas.openxmlformats.org/officeDocument/2006/relationships/commentAuthors" Target="commentAuthors.xml"/>
</Relationships>
</file>

<file path=ppt/comments/comment10.xml><?xml version="1.0" encoding="utf-8"?>
<p:cmLst xmlns:p="http://schemas.openxmlformats.org/presentationml/2006/main">
  <p:cm authorId="0" dt="2022-01-11T12:23:17.000000000" idx="1">
    <p:pos x="0" y="0"/>
    <p:text/>
  </p:cm>
</p:cmLst>
</file>

<file path=ppt/comments/comment12.xml><?xml version="1.0" encoding="utf-8"?>
<p:cmLst xmlns:p="http://schemas.openxmlformats.org/presentationml/2006/main">
  <p:cm authorId="0" dt="2022-01-11T12:23:17.000000000" idx="2">
    <p:pos x="0" y="0"/>
    <p:text/>
  </p:cm>
</p:cmLst>
</file>

<file path=ppt/comments/comment30.xml><?xml version="1.0" encoding="utf-8"?>
<p:cmLst xmlns:p="http://schemas.openxmlformats.org/presentationml/2006/main">
  <p:cm authorId="0" dt="2022-01-12T15:20:49.000000000" idx="3">
    <p:pos x="0" y="0"/>
    <p:text>Recreate Table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E7D6B99-4637-4684-A04E-E7596E45EC99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000" cy="3764160"/>
          </a:xfrm>
          <a:prstGeom prst="rect">
            <a:avLst/>
          </a:prstGeom>
          <a:ln w="0">
            <a:noFill/>
          </a:ln>
        </p:spPr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9640" cy="45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TextShape 3"/>
          <p:cNvSpPr/>
          <p:nvPr/>
        </p:nvSpPr>
        <p:spPr>
          <a:xfrm>
            <a:off x="4399200" y="9555480"/>
            <a:ext cx="336492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10E40826-301C-46DA-9522-07C25FA31C0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/>
          <p:nvPr/>
        </p:nvSpPr>
        <p:spPr>
          <a:xfrm>
            <a:off x="4403520" y="9555840"/>
            <a:ext cx="3359520" cy="493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7FB820C4-A19F-4238-B4A7-E6F64E56F25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CustomShape 2"/>
          <p:cNvSpPr/>
          <p:nvPr/>
        </p:nvSpPr>
        <p:spPr>
          <a:xfrm>
            <a:off x="4403520" y="9555840"/>
            <a:ext cx="335952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D9527E93-3D46-4973-9B6E-C8B6C7C28285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1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4560" cy="3762360"/>
          </a:xfrm>
          <a:prstGeom prst="rect">
            <a:avLst/>
          </a:prstGeom>
          <a:ln w="0">
            <a:noFill/>
          </a:ln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1960" cy="451908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Shape 1"/>
          <p:cNvSpPr/>
          <p:nvPr/>
        </p:nvSpPr>
        <p:spPr>
          <a:xfrm>
            <a:off x="4403520" y="9555840"/>
            <a:ext cx="3359520" cy="493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C8DABAFF-D86C-475E-B3ED-4DF9B05A32D6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4403520" y="9555840"/>
            <a:ext cx="335952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779A14B1-CD7A-474A-B982-1C074EB3B19B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1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4560" cy="3762360"/>
          </a:xfrm>
          <a:prstGeom prst="rect">
            <a:avLst/>
          </a:prstGeom>
          <a:ln w="0">
            <a:noFill/>
          </a:ln>
        </p:spPr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1960" cy="451908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Shape 1"/>
          <p:cNvSpPr/>
          <p:nvPr/>
        </p:nvSpPr>
        <p:spPr>
          <a:xfrm>
            <a:off x="4403520" y="9555840"/>
            <a:ext cx="3359520" cy="493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B9E19150-5925-42AD-8E09-9A123A7E12CA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4403520" y="9555840"/>
            <a:ext cx="335952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E8B5B606-08DB-4422-A9B0-A6FA11A06D2B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1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4560" cy="3762360"/>
          </a:xfrm>
          <a:prstGeom prst="rect">
            <a:avLst/>
          </a:prstGeom>
          <a:ln w="0">
            <a:noFill/>
          </a:ln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1960" cy="451908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extShape 1"/>
          <p:cNvSpPr/>
          <p:nvPr/>
        </p:nvSpPr>
        <p:spPr>
          <a:xfrm>
            <a:off x="4403520" y="9555840"/>
            <a:ext cx="3359520" cy="493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BD416BE5-1B31-45E3-87D3-2782085FF71C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CustomShape 2"/>
          <p:cNvSpPr/>
          <p:nvPr/>
        </p:nvSpPr>
        <p:spPr>
          <a:xfrm>
            <a:off x="4403520" y="9555840"/>
            <a:ext cx="335952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AD6FBC46-6121-4050-A038-F9AA435195C0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1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4560" cy="3762360"/>
          </a:xfrm>
          <a:prstGeom prst="rect">
            <a:avLst/>
          </a:prstGeom>
          <a:ln w="0">
            <a:noFill/>
          </a:ln>
        </p:spPr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1960" cy="451908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000" cy="3764160"/>
          </a:xfrm>
          <a:prstGeom prst="rect">
            <a:avLst/>
          </a:prstGeom>
          <a:ln w="0">
            <a:noFill/>
          </a:ln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9640" cy="45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TextShape 3"/>
          <p:cNvSpPr/>
          <p:nvPr/>
        </p:nvSpPr>
        <p:spPr>
          <a:xfrm>
            <a:off x="4399200" y="9555480"/>
            <a:ext cx="336492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1FF77C96-6C4D-4F63-8977-84ED145FF4E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000" cy="3764160"/>
          </a:xfrm>
          <a:prstGeom prst="rect">
            <a:avLst/>
          </a:prstGeom>
          <a:ln w="0">
            <a:noFill/>
          </a:ln>
        </p:spPr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9640" cy="45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TextShape 3"/>
          <p:cNvSpPr/>
          <p:nvPr/>
        </p:nvSpPr>
        <p:spPr>
          <a:xfrm>
            <a:off x="4399200" y="9555480"/>
            <a:ext cx="336492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5398A4A7-FE34-4D71-B81A-1107D44FA5B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000" cy="3764160"/>
          </a:xfrm>
          <a:prstGeom prst="rect">
            <a:avLst/>
          </a:prstGeom>
          <a:ln w="0">
            <a:noFill/>
          </a:ln>
        </p:spPr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9640" cy="45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TextShape 3"/>
          <p:cNvSpPr/>
          <p:nvPr/>
        </p:nvSpPr>
        <p:spPr>
          <a:xfrm>
            <a:off x="4399200" y="9555480"/>
            <a:ext cx="336492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F2C15C86-6563-4100-823B-24CDD99C002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000" cy="3764160"/>
          </a:xfrm>
          <a:prstGeom prst="rect">
            <a:avLst/>
          </a:prstGeom>
          <a:ln w="0">
            <a:noFill/>
          </a:ln>
        </p:spPr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9640" cy="45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TextShape 3"/>
          <p:cNvSpPr/>
          <p:nvPr/>
        </p:nvSpPr>
        <p:spPr>
          <a:xfrm>
            <a:off x="4399200" y="9555480"/>
            <a:ext cx="336492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A588EDEC-454E-49A6-92D8-FD25FFC339D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000" cy="3764160"/>
          </a:xfrm>
          <a:prstGeom prst="rect">
            <a:avLst/>
          </a:prstGeom>
          <a:ln w="0">
            <a:noFill/>
          </a:ln>
        </p:spPr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9640" cy="45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TextShape 3"/>
          <p:cNvSpPr/>
          <p:nvPr/>
        </p:nvSpPr>
        <p:spPr>
          <a:xfrm>
            <a:off x="4399200" y="9555480"/>
            <a:ext cx="336492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B5469BFE-A5B1-4A6C-ADD0-660400D2CFC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000" cy="3764160"/>
          </a:xfrm>
          <a:prstGeom prst="rect">
            <a:avLst/>
          </a:prstGeom>
          <a:ln w="0">
            <a:noFill/>
          </a:ln>
        </p:spPr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9640" cy="45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TextShape 3"/>
          <p:cNvSpPr/>
          <p:nvPr/>
        </p:nvSpPr>
        <p:spPr>
          <a:xfrm>
            <a:off x="4399200" y="9555480"/>
            <a:ext cx="336492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52BCB8F8-FF17-4315-9540-68DEB7A01DF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000" cy="3764160"/>
          </a:xfrm>
          <a:prstGeom prst="rect">
            <a:avLst/>
          </a:prstGeom>
          <a:ln w="0">
            <a:noFill/>
          </a:ln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9640" cy="45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TextShape 3"/>
          <p:cNvSpPr/>
          <p:nvPr/>
        </p:nvSpPr>
        <p:spPr>
          <a:xfrm>
            <a:off x="4399200" y="9555480"/>
            <a:ext cx="336492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785B91D-F595-4037-9D73-43124EF8D04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000" cy="3764160"/>
          </a:xfrm>
          <a:prstGeom prst="rect">
            <a:avLst/>
          </a:prstGeom>
          <a:ln w="0">
            <a:noFill/>
          </a:ln>
        </p:spPr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9640" cy="45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3"/>
          <p:cNvSpPr/>
          <p:nvPr/>
        </p:nvSpPr>
        <p:spPr>
          <a:xfrm>
            <a:off x="4399200" y="9555480"/>
            <a:ext cx="336492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73D645EA-E4FC-4B18-A2C2-0D7849D3D13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000" cy="3764160"/>
          </a:xfrm>
          <a:prstGeom prst="rect">
            <a:avLst/>
          </a:prstGeom>
          <a:ln w="0">
            <a:noFill/>
          </a:ln>
        </p:spPr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9640" cy="45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TextShape 3"/>
          <p:cNvSpPr/>
          <p:nvPr/>
        </p:nvSpPr>
        <p:spPr>
          <a:xfrm>
            <a:off x="4399200" y="9555480"/>
            <a:ext cx="336492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DEEDF4E4-04D9-4125-9D42-86A2D4C0CB9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720" cy="3764880"/>
          </a:xfrm>
          <a:prstGeom prst="rect">
            <a:avLst/>
          </a:prstGeom>
          <a:ln w="0">
            <a:noFill/>
          </a:ln>
        </p:spPr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9640" cy="45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TextShape 3"/>
          <p:cNvSpPr/>
          <p:nvPr/>
        </p:nvSpPr>
        <p:spPr>
          <a:xfrm>
            <a:off x="4399200" y="9555480"/>
            <a:ext cx="336492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5C85E24E-E9CE-4393-93F7-A74280370E4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Shape 1"/>
          <p:cNvSpPr/>
          <p:nvPr/>
        </p:nvSpPr>
        <p:spPr>
          <a:xfrm>
            <a:off x="4403520" y="9555840"/>
            <a:ext cx="3359520" cy="493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D0755DC9-ECFD-4FDC-A1DE-57A3EB100202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CustomShape 2"/>
          <p:cNvSpPr/>
          <p:nvPr/>
        </p:nvSpPr>
        <p:spPr>
          <a:xfrm>
            <a:off x="4403520" y="9555840"/>
            <a:ext cx="335952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07156FE1-DE6D-48F4-9353-EA69670417E5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1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4560" cy="3762360"/>
          </a:xfrm>
          <a:prstGeom prst="rect">
            <a:avLst/>
          </a:prstGeom>
          <a:ln w="0">
            <a:noFill/>
          </a:ln>
        </p:spPr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1960" cy="451908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Shape 1"/>
          <p:cNvSpPr/>
          <p:nvPr/>
        </p:nvSpPr>
        <p:spPr>
          <a:xfrm>
            <a:off x="4362840" y="10378440"/>
            <a:ext cx="3328560" cy="537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12516B83-FDCA-4DD4-8703-D27FC34B457C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1"/>
          <p:cNvSpPr>
            <a:spLocks noGrp="1"/>
          </p:cNvSpPr>
          <p:nvPr>
            <p:ph type="sldImg"/>
          </p:nvPr>
        </p:nvSpPr>
        <p:spPr>
          <a:xfrm>
            <a:off x="210960" y="820800"/>
            <a:ext cx="7270920" cy="4087800"/>
          </a:xfrm>
          <a:prstGeom prst="rect">
            <a:avLst/>
          </a:prstGeom>
          <a:ln w="0">
            <a:noFill/>
          </a:ln>
        </p:spPr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1026000" y="5188680"/>
            <a:ext cx="5639760" cy="4907520"/>
          </a:xfrm>
          <a:prstGeom prst="rect">
            <a:avLst/>
          </a:prstGeom>
          <a:noFill/>
          <a:ln w="0">
            <a:noFill/>
          </a:ln>
        </p:spPr>
        <p:txBody>
          <a:bodyPr lIns="95400" rIns="95400" tIns="47520" bIns="475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TextShape 1"/>
          <p:cNvSpPr/>
          <p:nvPr/>
        </p:nvSpPr>
        <p:spPr>
          <a:xfrm>
            <a:off x="4362840" y="10378440"/>
            <a:ext cx="3328560" cy="537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79A480E4-8B04-44BD-AD9B-F70A90EE33E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1"/>
          <p:cNvSpPr>
            <a:spLocks noGrp="1"/>
          </p:cNvSpPr>
          <p:nvPr>
            <p:ph type="sldImg"/>
          </p:nvPr>
        </p:nvSpPr>
        <p:spPr>
          <a:xfrm>
            <a:off x="210960" y="820800"/>
            <a:ext cx="7270920" cy="4087800"/>
          </a:xfrm>
          <a:prstGeom prst="rect">
            <a:avLst/>
          </a:prstGeom>
          <a:ln w="0">
            <a:noFill/>
          </a:ln>
        </p:spPr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1026000" y="5188680"/>
            <a:ext cx="5639760" cy="4907520"/>
          </a:xfrm>
          <a:prstGeom prst="rect">
            <a:avLst/>
          </a:prstGeom>
          <a:noFill/>
          <a:ln w="0">
            <a:noFill/>
          </a:ln>
        </p:spPr>
        <p:txBody>
          <a:bodyPr lIns="95400" rIns="95400" tIns="47520" bIns="475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000" cy="3764160"/>
          </a:xfrm>
          <a:prstGeom prst="rect">
            <a:avLst/>
          </a:prstGeom>
          <a:ln w="0">
            <a:noFill/>
          </a:ln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9640" cy="45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TextShape 3"/>
          <p:cNvSpPr/>
          <p:nvPr/>
        </p:nvSpPr>
        <p:spPr>
          <a:xfrm>
            <a:off x="4399200" y="9555480"/>
            <a:ext cx="336492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D40FCD69-50CB-483A-BD2E-86C92026A02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000" cy="3764160"/>
          </a:xfrm>
          <a:prstGeom prst="rect">
            <a:avLst/>
          </a:prstGeom>
          <a:ln w="0">
            <a:noFill/>
          </a:ln>
        </p:spPr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9640" cy="45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TextShape 3"/>
          <p:cNvSpPr/>
          <p:nvPr/>
        </p:nvSpPr>
        <p:spPr>
          <a:xfrm>
            <a:off x="4399200" y="9555480"/>
            <a:ext cx="336492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AB80B873-105F-44C8-8F8E-CFE4597FB64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TextShape 1"/>
          <p:cNvSpPr/>
          <p:nvPr/>
        </p:nvSpPr>
        <p:spPr>
          <a:xfrm>
            <a:off x="4362840" y="10378440"/>
            <a:ext cx="3328560" cy="537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9FB78156-F3BE-4EF8-A5FE-62DED931C5A1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CustomShape 2"/>
          <p:cNvSpPr/>
          <p:nvPr/>
        </p:nvSpPr>
        <p:spPr>
          <a:xfrm>
            <a:off x="4362840" y="10378440"/>
            <a:ext cx="3328560" cy="5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CCA57243-1BE4-4E49-8D01-8A3DFA010ADD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1"/>
          <p:cNvSpPr>
            <a:spLocks noGrp="1"/>
          </p:cNvSpPr>
          <p:nvPr>
            <p:ph type="sldImg"/>
          </p:nvPr>
        </p:nvSpPr>
        <p:spPr>
          <a:xfrm>
            <a:off x="212760" y="820800"/>
            <a:ext cx="7267680" cy="4086360"/>
          </a:xfrm>
          <a:prstGeom prst="rect">
            <a:avLst/>
          </a:prstGeom>
          <a:ln w="0">
            <a:noFill/>
          </a:ln>
        </p:spPr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1026000" y="5186520"/>
            <a:ext cx="5639760" cy="490932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Times New Roman"/>
              </a:rPr>
              <a:t>Nach Pohl S.332f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TextShape 1"/>
          <p:cNvSpPr/>
          <p:nvPr/>
        </p:nvSpPr>
        <p:spPr>
          <a:xfrm>
            <a:off x="4362840" y="10378440"/>
            <a:ext cx="3328560" cy="537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E417046A-2D04-4BD4-9A54-4BE4AE92A26A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CustomShape 2"/>
          <p:cNvSpPr/>
          <p:nvPr/>
        </p:nvSpPr>
        <p:spPr>
          <a:xfrm>
            <a:off x="4362840" y="10378440"/>
            <a:ext cx="3328560" cy="5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B27E5DB6-F02E-479F-B26D-A863F4649931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1"/>
          <p:cNvSpPr>
            <a:spLocks noGrp="1"/>
          </p:cNvSpPr>
          <p:nvPr>
            <p:ph type="sldImg"/>
          </p:nvPr>
        </p:nvSpPr>
        <p:spPr>
          <a:xfrm>
            <a:off x="212760" y="820800"/>
            <a:ext cx="7267680" cy="4086360"/>
          </a:xfrm>
          <a:prstGeom prst="rect">
            <a:avLst/>
          </a:prstGeom>
          <a:ln w="0">
            <a:noFill/>
          </a:ln>
        </p:spPr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1026000" y="5186520"/>
            <a:ext cx="5639760" cy="490932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Times New Roman"/>
              </a:rPr>
              <a:t>Nach Pohl S.332f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TextShape 1"/>
          <p:cNvSpPr/>
          <p:nvPr/>
        </p:nvSpPr>
        <p:spPr>
          <a:xfrm>
            <a:off x="4362840" y="10378440"/>
            <a:ext cx="3328560" cy="537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38BC645F-EFE0-4423-9C0F-06BE1CDD0C7D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CustomShape 2"/>
          <p:cNvSpPr/>
          <p:nvPr/>
        </p:nvSpPr>
        <p:spPr>
          <a:xfrm>
            <a:off x="4362840" y="10378440"/>
            <a:ext cx="3328560" cy="5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5EC1F272-7D96-4CE3-AFDE-04B295F0BDCF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1"/>
          <p:cNvSpPr>
            <a:spLocks noGrp="1"/>
          </p:cNvSpPr>
          <p:nvPr>
            <p:ph type="sldImg"/>
          </p:nvPr>
        </p:nvSpPr>
        <p:spPr>
          <a:xfrm>
            <a:off x="212760" y="820800"/>
            <a:ext cx="7267680" cy="4086360"/>
          </a:xfrm>
          <a:prstGeom prst="rect">
            <a:avLst/>
          </a:prstGeom>
          <a:ln w="0">
            <a:noFill/>
          </a:ln>
        </p:spPr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1026000" y="5186520"/>
            <a:ext cx="5639760" cy="490932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Times New Roman"/>
              </a:rPr>
              <a:t>Nach Pohl S.332f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TextShape 1"/>
          <p:cNvSpPr/>
          <p:nvPr/>
        </p:nvSpPr>
        <p:spPr>
          <a:xfrm>
            <a:off x="4362840" y="10378440"/>
            <a:ext cx="3328560" cy="537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60444B1B-BA7A-4225-BC74-361F0907AB2B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CustomShape 2"/>
          <p:cNvSpPr/>
          <p:nvPr/>
        </p:nvSpPr>
        <p:spPr>
          <a:xfrm>
            <a:off x="4362840" y="10378440"/>
            <a:ext cx="3328560" cy="5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1D066007-257B-4615-9F8E-47403D6CFA59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1"/>
          <p:cNvSpPr>
            <a:spLocks noGrp="1"/>
          </p:cNvSpPr>
          <p:nvPr>
            <p:ph type="sldImg"/>
          </p:nvPr>
        </p:nvSpPr>
        <p:spPr>
          <a:xfrm>
            <a:off x="212760" y="820800"/>
            <a:ext cx="7267680" cy="4086360"/>
          </a:xfrm>
          <a:prstGeom prst="rect">
            <a:avLst/>
          </a:prstGeom>
          <a:ln w="0">
            <a:noFill/>
          </a:ln>
        </p:spPr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1026000" y="5186520"/>
            <a:ext cx="5639760" cy="490932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Times New Roman"/>
              </a:rPr>
              <a:t>Nach Pohl S.332f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000" cy="3764160"/>
          </a:xfrm>
          <a:prstGeom prst="rect">
            <a:avLst/>
          </a:prstGeom>
          <a:ln w="0">
            <a:noFill/>
          </a:ln>
        </p:spPr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9640" cy="45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TextShape 3"/>
          <p:cNvSpPr/>
          <p:nvPr/>
        </p:nvSpPr>
        <p:spPr>
          <a:xfrm>
            <a:off x="4399200" y="9555480"/>
            <a:ext cx="336492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1DA11598-ED6D-4FA1-88A9-1AF572AA952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000" cy="3764160"/>
          </a:xfrm>
          <a:prstGeom prst="rect">
            <a:avLst/>
          </a:prstGeom>
          <a:ln w="0">
            <a:noFill/>
          </a:ln>
        </p:spPr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9640" cy="45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TextShape 3"/>
          <p:cNvSpPr/>
          <p:nvPr/>
        </p:nvSpPr>
        <p:spPr>
          <a:xfrm>
            <a:off x="4399200" y="9555480"/>
            <a:ext cx="336492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936F9791-A0A3-4BEE-9B76-82B986C0ABE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720" cy="3764880"/>
          </a:xfrm>
          <a:prstGeom prst="rect">
            <a:avLst/>
          </a:prstGeom>
          <a:ln w="0">
            <a:noFill/>
          </a:ln>
        </p:spPr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9640" cy="45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TextShape 3"/>
          <p:cNvSpPr/>
          <p:nvPr/>
        </p:nvSpPr>
        <p:spPr>
          <a:xfrm>
            <a:off x="4399200" y="9555480"/>
            <a:ext cx="336492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54859CC6-621D-443E-BDDC-261E6C16E2F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000" cy="3764160"/>
          </a:xfrm>
          <a:prstGeom prst="rect">
            <a:avLst/>
          </a:prstGeom>
          <a:ln w="0">
            <a:noFill/>
          </a:ln>
        </p:spPr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9640" cy="45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TextShape 3"/>
          <p:cNvSpPr/>
          <p:nvPr/>
        </p:nvSpPr>
        <p:spPr>
          <a:xfrm>
            <a:off x="4399200" y="9555480"/>
            <a:ext cx="336492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81A50CC3-419B-4570-84B9-FE771D2353D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000" cy="3764160"/>
          </a:xfrm>
          <a:prstGeom prst="rect">
            <a:avLst/>
          </a:prstGeom>
          <a:ln w="0">
            <a:noFill/>
          </a:ln>
        </p:spPr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9640" cy="45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TextShape 3"/>
          <p:cNvSpPr/>
          <p:nvPr/>
        </p:nvSpPr>
        <p:spPr>
          <a:xfrm>
            <a:off x="4399200" y="9555480"/>
            <a:ext cx="336492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DAADA4A7-7967-4BE2-9405-E38993E68FC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000" cy="3764160"/>
          </a:xfrm>
          <a:prstGeom prst="rect">
            <a:avLst/>
          </a:prstGeom>
          <a:ln w="0">
            <a:noFill/>
          </a:ln>
        </p:spPr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9640" cy="45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TextShape 3"/>
          <p:cNvSpPr/>
          <p:nvPr/>
        </p:nvSpPr>
        <p:spPr>
          <a:xfrm>
            <a:off x="4399200" y="9555480"/>
            <a:ext cx="336492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ACFAE06F-4F85-46DE-A051-9B9B6D92C4D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000" cy="3764160"/>
          </a:xfrm>
          <a:prstGeom prst="rect">
            <a:avLst/>
          </a:prstGeom>
          <a:ln w="0">
            <a:noFill/>
          </a:ln>
        </p:spPr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9640" cy="45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TextShape 3"/>
          <p:cNvSpPr/>
          <p:nvPr/>
        </p:nvSpPr>
        <p:spPr>
          <a:xfrm>
            <a:off x="4399200" y="9555480"/>
            <a:ext cx="336492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D6C5FAB3-1754-4BBD-BBE4-49FDC8888C4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000" cy="3764160"/>
          </a:xfrm>
          <a:prstGeom prst="rect">
            <a:avLst/>
          </a:prstGeom>
          <a:ln w="0">
            <a:noFill/>
          </a:ln>
        </p:spPr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9640" cy="45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TextShape 3"/>
          <p:cNvSpPr/>
          <p:nvPr/>
        </p:nvSpPr>
        <p:spPr>
          <a:xfrm>
            <a:off x="4399200" y="9555480"/>
            <a:ext cx="336492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1A13EF8A-7AF1-471C-9023-438401B41C6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000" cy="3764160"/>
          </a:xfrm>
          <a:prstGeom prst="rect">
            <a:avLst/>
          </a:prstGeom>
          <a:ln w="0">
            <a:noFill/>
          </a:ln>
        </p:spPr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9640" cy="45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TextShape 3"/>
          <p:cNvSpPr/>
          <p:nvPr/>
        </p:nvSpPr>
        <p:spPr>
          <a:xfrm>
            <a:off x="4399200" y="9555480"/>
            <a:ext cx="336492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E6DEDBEC-1621-4ADA-9DA0-633099481CC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720" cy="3764880"/>
          </a:xfrm>
          <a:prstGeom prst="rect">
            <a:avLst/>
          </a:prstGeom>
          <a:ln w="0">
            <a:noFill/>
          </a:ln>
        </p:spPr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9640" cy="45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TextShape 3"/>
          <p:cNvSpPr/>
          <p:nvPr/>
        </p:nvSpPr>
        <p:spPr>
          <a:xfrm>
            <a:off x="4399200" y="9555480"/>
            <a:ext cx="336492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6AC7B7F4-24AA-4C37-BB6D-9050AB99AA6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TextShape 1"/>
          <p:cNvSpPr/>
          <p:nvPr/>
        </p:nvSpPr>
        <p:spPr>
          <a:xfrm>
            <a:off x="4403520" y="9555840"/>
            <a:ext cx="3359520" cy="493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96D9BE4E-09D5-4CD6-B211-E28BDBF2BDEB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PlaceHolder 1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4560" cy="3762360"/>
          </a:xfrm>
          <a:prstGeom prst="rect">
            <a:avLst/>
          </a:prstGeom>
          <a:ln w="0">
            <a:noFill/>
          </a:ln>
        </p:spPr>
      </p:sp>
      <p:sp>
        <p:nvSpPr>
          <p:cNvPr id="533" name="PlaceHolder 2"/>
          <p:cNvSpPr>
            <a:spLocks noGrp="1"/>
          </p:cNvSpPr>
          <p:nvPr>
            <p:ph type="body"/>
          </p:nvPr>
        </p:nvSpPr>
        <p:spPr>
          <a:xfrm>
            <a:off x="1035360" y="4777200"/>
            <a:ext cx="5691960" cy="4517640"/>
          </a:xfrm>
          <a:prstGeom prst="rect">
            <a:avLst/>
          </a:prstGeom>
          <a:noFill/>
          <a:ln w="0">
            <a:noFill/>
          </a:ln>
        </p:spPr>
        <p:txBody>
          <a:bodyPr lIns="95400" rIns="95400" tIns="47520" bIns="475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Times New Roman"/>
              </a:rPr>
              <a:t>Nicht sicher, ob ich die Schrift in der Skizze richtig deuten konnte.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000" cy="3764160"/>
          </a:xfrm>
          <a:prstGeom prst="rect">
            <a:avLst/>
          </a:prstGeom>
          <a:ln w="0">
            <a:noFill/>
          </a:ln>
        </p:spPr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9640" cy="45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TextShape 3"/>
          <p:cNvSpPr/>
          <p:nvPr/>
        </p:nvSpPr>
        <p:spPr>
          <a:xfrm>
            <a:off x="4399200" y="9555480"/>
            <a:ext cx="336492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91B2FB7C-5086-435A-B9FE-1F87F2CBECE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38720" cy="68475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5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D0C411CD-7CB8-4214-8133-D6576A75830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5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9560" cy="55944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5400" cy="51156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5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38720" cy="68475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6680"/>
            <a:ext cx="121834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38720" cy="68475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55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D3A1F114-C2BE-4B1F-A043-E2BF6D5D8E40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5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9560" cy="55944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5400" cy="51156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5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44760" y="0"/>
            <a:ext cx="738720" cy="68475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0" y="6646680"/>
            <a:ext cx="121834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38720" cy="68475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1438640" y="6453360"/>
            <a:ext cx="755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6B4700E0-EFF9-4E77-97AC-2B0BB9122CC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5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9560" cy="55944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5400" cy="51156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912240" y="1268280"/>
            <a:ext cx="9205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11444760" y="0"/>
            <a:ext cx="738720" cy="68475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9" name="CustomShape 6"/>
          <p:cNvSpPr/>
          <p:nvPr/>
        </p:nvSpPr>
        <p:spPr>
          <a:xfrm>
            <a:off x="0" y="6646680"/>
            <a:ext cx="121834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38720" cy="68475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1438640" y="6453360"/>
            <a:ext cx="755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CB22DF57-C871-4B67-B36F-C5F603E8DF4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05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4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9560" cy="559440"/>
          </a:xfrm>
          <a:prstGeom prst="rect">
            <a:avLst/>
          </a:prstGeom>
          <a:ln w="0">
            <a:noFill/>
          </a:ln>
        </p:spPr>
      </p:pic>
      <p:pic>
        <p:nvPicPr>
          <p:cNvPr id="14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5400" cy="51156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1444760" y="1440"/>
            <a:ext cx="738720" cy="68475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11427480" y="6453360"/>
            <a:ext cx="755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27648954-2A61-47A8-A028-C386B8555D2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0" y="6646680"/>
            <a:ext cx="121834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NI43U9UpkQo" TargetMode="Externa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<Relationship Id="rId4" Type="http://schemas.openxmlformats.org/officeDocument/2006/relationships/comments" Target="../comments/comment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comments" Target="../comments/comment30.xml"/><Relationship Id="rId4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27400" y="1412640"/>
            <a:ext cx="10358640" cy="11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27400" y="2852640"/>
            <a:ext cx="10358640" cy="23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3: Requirements Elicitation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Part 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57200" y="2057400"/>
            <a:ext cx="10735920" cy="456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700" spc="-1" strike="noStrike">
                <a:solidFill>
                  <a:srgbClr val="000000"/>
                </a:solidFill>
                <a:latin typeface="DejaVu Sans"/>
                <a:ea typeface="DejaVu Sans"/>
              </a:rPr>
              <a:t>Youtube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b="0" lang="en-US" sz="17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7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7" name="Grafik 2" descr=""/>
          <p:cNvPicPr/>
          <p:nvPr/>
        </p:nvPicPr>
        <p:blipFill>
          <a:blip r:embed="rId2"/>
          <a:stretch/>
        </p:blipFill>
        <p:spPr>
          <a:xfrm>
            <a:off x="2329920" y="2606040"/>
            <a:ext cx="6982920" cy="2755800"/>
          </a:xfrm>
          <a:prstGeom prst="rect">
            <a:avLst/>
          </a:prstGeom>
          <a:ln w="0">
            <a:noFill/>
          </a:ln>
        </p:spPr>
      </p:pic>
      <p:sp>
        <p:nvSpPr>
          <p:cNvPr id="248" name="CustomShape 2"/>
          <p:cNvSpPr/>
          <p:nvPr/>
        </p:nvSpPr>
        <p:spPr>
          <a:xfrm>
            <a:off x="542880" y="72468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542880" y="127116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Communication Problems – Telephone Game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57200" y="2057400"/>
            <a:ext cx="10735920" cy="456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Consideration of all stakeholders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can not describe abstractly what they are doing, why they are doing it, nor what they need to be able to do things.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Requests are much too general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Presentation of new possibilities and their consequences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like to keep their existing approaches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It is difficult to invent new approaches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542880" y="72468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542880" y="127116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Communication Problems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57200" y="2057400"/>
            <a:ext cx="10735920" cy="456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Cause of power struggles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Cause of opposition against changes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Priorities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want too much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always add new ideas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542880" y="72468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542880" y="127116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Communication Problems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35520" y="4406760"/>
            <a:ext cx="10744560" cy="13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Requirement sources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335520" y="2906640"/>
            <a:ext cx="10744560" cy="149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542880" y="7218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542880" y="12672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Sources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451800" y="1709280"/>
            <a:ext cx="8220240" cy="4348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1" name="TextShape 4"/>
          <p:cNvSpPr/>
          <p:nvPr/>
        </p:nvSpPr>
        <p:spPr>
          <a:xfrm>
            <a:off x="609480" y="1769400"/>
            <a:ext cx="10583280" cy="48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1080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Three kinds of requirement sources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People or organizations that influence the requirements of a system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users, operators, architects, testers, 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Contain important information that can provide requirements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standards, legal documents, requirements documents, error reports of legacy systems, 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Systems in operation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Legacy/predecessor systems or computer systems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/>
          <p:nvPr/>
        </p:nvSpPr>
        <p:spPr>
          <a:xfrm>
            <a:off x="465840" y="1828800"/>
            <a:ext cx="10727280" cy="4576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Previous functions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32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secretary organized meetings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Problems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32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status of the organization is not recognizable for everyone, takes too long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Objectives for new functions / systems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32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transparent organization, faster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Factors of success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32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organizing a typical meeting within one day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Basic system architecture (how much components, partitioning)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32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install software for every employee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542880" y="12672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 of Knowledge to Gain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542880" y="72288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/>
          <p:nvPr/>
        </p:nvSpPr>
        <p:spPr>
          <a:xfrm>
            <a:off x="465840" y="1828800"/>
            <a:ext cx="10727280" cy="4576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865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Realistic Solutions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System is gathering data, people are solving problems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Consequences and risks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too little freedom of decision for participants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542880" y="12672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 of Knowledge to Gain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542880" y="72288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/>
          <p:nvPr/>
        </p:nvSpPr>
        <p:spPr>
          <a:xfrm>
            <a:off x="465840" y="1843200"/>
            <a:ext cx="10727280" cy="435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Customer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Actual and potential customers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Project leader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 manager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Old and new users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542880" y="12672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Typical Stakeholders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542880" y="72396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/>
          <p:nvPr/>
        </p:nvSpPr>
        <p:spPr>
          <a:xfrm>
            <a:off x="458280" y="1339200"/>
            <a:ext cx="10734840" cy="5053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28600" indent="-2282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marketing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Project leader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Technical leader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Architect / Designer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Legal Department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Maybe in different locations, maybe in competing divisions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542880" y="12672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Typical Stakeholders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542880" y="72396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542880" y="7218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542880" y="12672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Significance of Stakeholders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451800" y="1709280"/>
            <a:ext cx="8220240" cy="4348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7" name="TextShape 4"/>
          <p:cNvSpPr/>
          <p:nvPr/>
        </p:nvSpPr>
        <p:spPr>
          <a:xfrm>
            <a:off x="609480" y="1769400"/>
            <a:ext cx="10583280" cy="48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are the main source of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Missing stakeholders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Missing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Leads to change requests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Retroactive changes are expensive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all stakeholders are equally important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stakeholders also require prioritization →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Never tell them!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Maintain checklists of all stakeholders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42880" y="7218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42880" y="12672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098000" cy="2075400"/>
          </a:xfrm>
          <a:prstGeom prst="rect">
            <a:avLst/>
          </a:prstGeom>
          <a:ln w="0">
            <a:noFill/>
          </a:ln>
        </p:spPr>
      </p:pic>
      <p:sp>
        <p:nvSpPr>
          <p:cNvPr id="195" name="CustomShape 3"/>
          <p:cNvSpPr/>
          <p:nvPr/>
        </p:nvSpPr>
        <p:spPr>
          <a:xfrm>
            <a:off x="474120" y="2297880"/>
            <a:ext cx="1814040" cy="225432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542880" y="7218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542880" y="12672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Maintenance of Stakeholder Data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451800" y="1709280"/>
            <a:ext cx="8220240" cy="4348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1" name="TextShape 4"/>
          <p:cNvSpPr/>
          <p:nvPr/>
        </p:nvSpPr>
        <p:spPr>
          <a:xfrm>
            <a:off x="609480" y="1769400"/>
            <a:ext cx="10583280" cy="48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tables and spreadsheets to handle stakeholder data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each stakeholder, maintain at least: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name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function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personal and contact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Temporal and spatial availability during the project progress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Relevance of the stakeholder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Area and extent of expertise of the stakeholder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Goals in interests regarding the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542880" y="7218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542880" y="12672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Handling Stakeholders Throughout the Project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451800" y="1709280"/>
            <a:ext cx="8220240" cy="4348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5" name="TextShape 4"/>
          <p:cNvSpPr/>
          <p:nvPr/>
        </p:nvSpPr>
        <p:spPr>
          <a:xfrm>
            <a:off x="609480" y="1769400"/>
            <a:ext cx="10583280" cy="48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Continuous exchange of information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Periodic status updates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Continuous involvement turns stakeholders from affected by the project into collaborators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Principally affected stakeholders vs. well-integrated, jointly responsible stakeholders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Lack of attention may lead to overcritical stakeholders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However, stakeholders might not be motivated from the beginning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they like the existing legacy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 supports project management with convincing stakeholders of the benefit of a project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542880" y="7218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542880" y="12672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Agreement with Stakeholders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451800" y="1709280"/>
            <a:ext cx="8220240" cy="4348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9" name="TextShape 4"/>
          <p:cNvSpPr/>
          <p:nvPr/>
        </p:nvSpPr>
        <p:spPr>
          <a:xfrm>
            <a:off x="609480" y="1769400"/>
            <a:ext cx="10583280" cy="48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agreements with stakeholders are often useful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Avoid misunderstandings and disputes regarding competence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Such agreements should include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Responsibilities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Managerial authority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goals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 paths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Feedback loops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542880" y="7218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542880" y="12672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Agreement with Stakeholders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451800" y="1709280"/>
            <a:ext cx="8220240" cy="4348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3" name="TextShape 4"/>
          <p:cNvSpPr/>
          <p:nvPr/>
        </p:nvSpPr>
        <p:spPr>
          <a:xfrm>
            <a:off x="609480" y="1769400"/>
            <a:ext cx="10583280" cy="48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informal (“shaking hands”) or formal with written documents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be signed of by the management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542880" y="7218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542880" y="12672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Tasks of the Requirements Engineer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451800" y="1709280"/>
            <a:ext cx="8220240" cy="4348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7" name="TextShape 4"/>
          <p:cNvSpPr/>
          <p:nvPr/>
        </p:nvSpPr>
        <p:spPr>
          <a:xfrm>
            <a:off x="609480" y="1769400"/>
            <a:ext cx="10583280" cy="48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Speaks language of the stakeholders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Becomes thoroughly familiar with the application domain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Creates a requirements document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Is able to get work results across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Maintains a respectful relationship with any stakeholder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Presents ideas and alternatives as well as realizations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Allows stakeholders to demand properties that make the system user-friendly and simple.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Ensures that the system satisfies the functional and qualitative demands of the stakeholders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542880" y="7218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542880" y="12672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Tasks of the Stakeholder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451800" y="1709280"/>
            <a:ext cx="8220240" cy="4348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1" name="TextShape 4"/>
          <p:cNvSpPr/>
          <p:nvPr/>
        </p:nvSpPr>
        <p:spPr>
          <a:xfrm>
            <a:off x="609480" y="1769400"/>
            <a:ext cx="10583280" cy="48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Introduce the requirements engineer into the application domain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Supply the requirements engineer with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 requirements assiduously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Make timely decisions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Respect the requirements engineer’s estimates of costs and feasibility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Prioritize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542880" y="7218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542880" y="12672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Tasks of the Stakeholder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451800" y="1709280"/>
            <a:ext cx="8220240" cy="4348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5" name="TextShape 4"/>
          <p:cNvSpPr/>
          <p:nvPr/>
        </p:nvSpPr>
        <p:spPr>
          <a:xfrm>
            <a:off x="609480" y="1769400"/>
            <a:ext cx="10583280" cy="48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Inspect requirements that the requirements engineer documents, such as prototypes, etc.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Communicate changes in the requirements immediately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Adhere to the predetermined change process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Respect the requirements engineering process that has been instated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335520" y="4406760"/>
            <a:ext cx="10744560" cy="13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Elicitation Techniques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335520" y="2906640"/>
            <a:ext cx="10744560" cy="149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542880" y="7218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542880" y="12672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451800" y="1709280"/>
            <a:ext cx="8220240" cy="4348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1" name="TextShape 4"/>
          <p:cNvSpPr/>
          <p:nvPr/>
        </p:nvSpPr>
        <p:spPr>
          <a:xfrm>
            <a:off x="609480" y="1769400"/>
            <a:ext cx="10583280" cy="48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 the identification of the conscious, unconscious, and subconscious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universal method!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 must match the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Factors for choosing a technique are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distinction between conscious, unconscious and subconscious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Time and budget constraints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Availability of stakeholders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Experience with a particular technique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Chances and risks of the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Combination of different techniques minimizes risks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542880" y="7218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542880" y="12672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451800" y="1709280"/>
            <a:ext cx="8220240" cy="4348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aphicFrame>
        <p:nvGraphicFramePr>
          <p:cNvPr id="315" name="Table 4"/>
          <p:cNvGraphicFramePr/>
          <p:nvPr/>
        </p:nvGraphicFramePr>
        <p:xfrm>
          <a:off x="732960" y="1813320"/>
          <a:ext cx="9979920" cy="4519080"/>
        </p:xfrm>
        <a:graphic>
          <a:graphicData uri="http://schemas.openxmlformats.org/drawingml/2006/table">
            <a:tbl>
              <a:tblPr/>
              <a:tblGrid>
                <a:gridCol w="1930320"/>
                <a:gridCol w="1930320"/>
                <a:gridCol w="1930320"/>
                <a:gridCol w="1930320"/>
                <a:gridCol w="2259000"/>
              </a:tblGrid>
              <a:tr h="88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Survey Techniques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Creativity Techniques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Document-centric Techniques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Observation Techniques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Support Techniques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6224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Interviews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System Archaeology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Field Observation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Mind Mapping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748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Questionnaires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 Paradox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Perspective-based Reading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Apprenticing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Workshops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Change of Perspective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Reuse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CRC Cards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65880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Analogy Technique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Audio and Video Recording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Use Case Modeling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Prototypes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/>
          <p:nvPr/>
        </p:nvSpPr>
        <p:spPr>
          <a:xfrm>
            <a:off x="465840" y="1339200"/>
            <a:ext cx="11516040" cy="4854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Getting the Right Information is Tricky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 Sources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Elicitation Techniques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0" y="6858000"/>
            <a:ext cx="12182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HSN:/RE as part of Software Engineering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3: Requirements Elicitation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2001960" y="3708720"/>
            <a:ext cx="161388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 = possible</a:t>
            </a:r>
            <a:br>
              <a:rPr sz="1800"/>
            </a:b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g = good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v = very good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263520" y="6411600"/>
            <a:ext cx="109152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S. Lauesen (2002) – Software Requirements – Styles and Techniques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8" name="Grafik 2" descr=""/>
          <p:cNvPicPr/>
          <p:nvPr/>
        </p:nvPicPr>
        <p:blipFill>
          <a:blip r:embed="rId1"/>
          <a:stretch/>
        </p:blipFill>
        <p:spPr>
          <a:xfrm>
            <a:off x="5619240" y="1320840"/>
            <a:ext cx="4223520" cy="5151960"/>
          </a:xfrm>
          <a:prstGeom prst="rect">
            <a:avLst/>
          </a:prstGeom>
          <a:ln w="0">
            <a:noFill/>
          </a:ln>
        </p:spPr>
      </p:pic>
      <p:sp>
        <p:nvSpPr>
          <p:cNvPr id="319" name="CustomShape 3"/>
          <p:cNvSpPr/>
          <p:nvPr/>
        </p:nvSpPr>
        <p:spPr>
          <a:xfrm>
            <a:off x="542880" y="72216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CustomShape 4"/>
          <p:cNvSpPr/>
          <p:nvPr/>
        </p:nvSpPr>
        <p:spPr>
          <a:xfrm>
            <a:off x="542880" y="126756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Aquisition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CustomShape 5"/>
          <p:cNvSpPr/>
          <p:nvPr/>
        </p:nvSpPr>
        <p:spPr>
          <a:xfrm>
            <a:off x="9950040" y="911520"/>
            <a:ext cx="516600" cy="4964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/>
          <p:nvPr/>
        </p:nvSpPr>
        <p:spPr>
          <a:xfrm>
            <a:off x="612720" y="1697400"/>
            <a:ext cx="10411560" cy="4325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Interview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More time consuming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Requires explicit integration of standpoints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Allows better adaptation on background of the interviewed person and interests of the interviewee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Observations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Most complicated technique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Least impact of presumptions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263520" y="6411600"/>
            <a:ext cx="109152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A.M. Hickey, A.M. Davis (2003)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Elicitation Technique Selection: How do Experts do it?</a:t>
            </a: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 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542880" y="72216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542880" y="126756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most common / important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263520" y="6411600"/>
            <a:ext cx="109152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A.M. Hickey, A.M. Davis (2003)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Elicitation Technique Selection: How do Experts do it?</a:t>
            </a: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 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542880" y="72216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542880" y="126756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most common / important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CustomShape 4"/>
          <p:cNvSpPr/>
          <p:nvPr/>
        </p:nvSpPr>
        <p:spPr>
          <a:xfrm>
            <a:off x="612720" y="1687680"/>
            <a:ext cx="10724400" cy="4325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Workshop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Frequently used technique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Relative little expenditure of time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Fundamental for team creation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Creates new ideas (→ Vision workshop)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Problems with social structures, focus on hot spots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Other techniques may be used in addition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542880" y="7218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542880" y="12672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451800" y="1709280"/>
            <a:ext cx="8220240" cy="4348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3" name="TextShape 4"/>
          <p:cNvSpPr/>
          <p:nvPr/>
        </p:nvSpPr>
        <p:spPr>
          <a:xfrm>
            <a:off x="557640" y="1769400"/>
            <a:ext cx="10583280" cy="48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requirements engineer asks questions, the stakeholders answer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Driven by the requirements engineer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Possible that stakeholder concerns are missed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Used for eliciting explicit knowledge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Conscious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Assumptions: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respondents are capable of explicitly expressing their knowledge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respondents are committed to invest time and effort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542880" y="7218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542880" y="12672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Interviews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451800" y="1709280"/>
            <a:ext cx="8220240" cy="4348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7" name="TextShape 4"/>
          <p:cNvSpPr/>
          <p:nvPr/>
        </p:nvSpPr>
        <p:spPr>
          <a:xfrm>
            <a:off x="609480" y="1769400"/>
            <a:ext cx="10583280" cy="48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employed during the entire development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 prepares questions beforehand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Might be the same for multiple stakeholders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 that arise during the interview can be discussed immediately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Clever questions may uncover subconscious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Experienced interviewers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control the course of the conversation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commit themselves to each stakeholder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inquire about specific aspects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Drawback of interviews: very time-consuming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/>
          <p:nvPr/>
        </p:nvSpPr>
        <p:spPr>
          <a:xfrm>
            <a:off x="557640" y="1339200"/>
            <a:ext cx="10509480" cy="5055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Preparation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Analysis of documents (e.g. scenarios, previous work documents)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Prepare questions (with at least one domain expert)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Performance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Two interviewers if possible (Analyst; Transcript writer)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Single or multiple person interviews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Maybe recording on tape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Analysis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Analysis / Summary of answers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Feedback to participants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542880" y="72216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542880" y="126756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Interviews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/>
          <p:nvPr/>
        </p:nvSpPr>
        <p:spPr>
          <a:xfrm>
            <a:off x="557640" y="1591200"/>
            <a:ext cx="10727640" cy="4855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28600" indent="-228240">
              <a:lnSpc>
                <a:spcPct val="104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Purpose →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Define the purpose of the interview explicitly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87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Participants (interviewees)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Invite participants, taking the object of the interview into account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Communicate with participants (invitation, purpose and background)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87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Location →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Select a suitable location for the interview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87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Questions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Prepare open and closed questions, where possible with a specific context (with at least one domain expert)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Avoid leading questions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87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Interviewer → Make yourself familiar with the participants and their terminology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542880" y="72252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542880" y="126792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Prepare an Interview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/>
          <p:nvPr/>
        </p:nvSpPr>
        <p:spPr>
          <a:xfrm>
            <a:off x="557640" y="1339200"/>
            <a:ext cx="10727640" cy="4855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Introduction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What is the interview good for?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What will happen with the answers?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 questionnaire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Start general, progress to more specific issues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Mixture of open and closed questions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Active listening! (esp. paraphrasing)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Ensure non-verbal communication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Prevent typical mistakes: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Deviation from topic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Answers too general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Uneasy atmosphere (noise, interruptions, etc.)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542880" y="72288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542880" y="126828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Conduct an Interview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/>
          <p:nvPr/>
        </p:nvSpPr>
        <p:spPr>
          <a:xfrm>
            <a:off x="465840" y="1339200"/>
            <a:ext cx="11517120" cy="4855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Finish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Comment on the first impression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Outline further activities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Thank the interviewed person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Interviewed person has the final say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542880" y="126864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Conduct an Interview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542880" y="72432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/>
          <p:nvPr/>
        </p:nvSpPr>
        <p:spPr>
          <a:xfrm>
            <a:off x="465840" y="1339200"/>
            <a:ext cx="11517120" cy="4855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Write a protocol of the interview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Document explicitly gained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Revise your models and scenarios used for the interview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Make a to-do-List of the remaining questions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Further communication with the interviewed persons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Give them your results, so they can check and confirm them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Identify conflicts between the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Try to resolve identified conflicts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542880" y="72288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CustomShape 3"/>
          <p:cNvSpPr/>
          <p:nvPr/>
        </p:nvSpPr>
        <p:spPr>
          <a:xfrm>
            <a:off x="542880" y="126828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Post-processing the Interview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35520" y="4406760"/>
            <a:ext cx="10744560" cy="13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335520" y="2906640"/>
            <a:ext cx="10744560" cy="149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542880" y="7218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542880" y="12672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Questionnaires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451800" y="1709280"/>
            <a:ext cx="8220240" cy="4348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6" name="TextShape 4"/>
          <p:cNvSpPr/>
          <p:nvPr/>
        </p:nvSpPr>
        <p:spPr>
          <a:xfrm>
            <a:off x="609480" y="1769400"/>
            <a:ext cx="10583280" cy="48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viable option for a large number of participants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Cheap and time efficient in comparison to interviews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May use online questionnaire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use different kinds of questions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Open questions → What do you think is the most important feature of the new system?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Closed questions → Do you think the new system requires a GUI?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Closed questions better suited for less experienced stakeholders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542880" y="7218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542880" y="12672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Questionnaires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451800" y="1709280"/>
            <a:ext cx="8220240" cy="4348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0" name="TextShape 4"/>
          <p:cNvSpPr/>
          <p:nvPr/>
        </p:nvSpPr>
        <p:spPr>
          <a:xfrm>
            <a:off x="609480" y="1769400"/>
            <a:ext cx="10583280" cy="48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Drawbacks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for eliciting requirements known or conjectured → Not able to pose additional question due to feedback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immediate feedback → Forgotten or badly phrased questions possible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542880" y="7218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542880" y="12672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451800" y="1709280"/>
            <a:ext cx="8220240" cy="4348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aphicFrame>
        <p:nvGraphicFramePr>
          <p:cNvPr id="364" name="Table 4"/>
          <p:cNvGraphicFramePr/>
          <p:nvPr/>
        </p:nvGraphicFramePr>
        <p:xfrm>
          <a:off x="732960" y="1813320"/>
          <a:ext cx="9979920" cy="4519080"/>
        </p:xfrm>
        <a:graphic>
          <a:graphicData uri="http://schemas.openxmlformats.org/drawingml/2006/table">
            <a:tbl>
              <a:tblPr/>
              <a:tblGrid>
                <a:gridCol w="1930320"/>
                <a:gridCol w="1930320"/>
                <a:gridCol w="1930320"/>
                <a:gridCol w="1930320"/>
                <a:gridCol w="2259000"/>
              </a:tblGrid>
              <a:tr h="88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Survey Techniques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Creativity Techniques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Document-centric Techniques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Observation Techniques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Support Techniques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6224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Interviews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System Archaeology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Field Observation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Mind Mapping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748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Questionnaires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 Paradox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Perspective-based Reading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Apprenticing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Workshops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Change of Perspective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Reuse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CRC Cards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65880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Analogy Technique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Audio and Video Recording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Use Case Modeling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Prototypes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542880" y="7218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542880" y="12672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CustomShape 3"/>
          <p:cNvSpPr/>
          <p:nvPr/>
        </p:nvSpPr>
        <p:spPr>
          <a:xfrm>
            <a:off x="451800" y="1709280"/>
            <a:ext cx="8220240" cy="4348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8" name="TextShape 4"/>
          <p:cNvSpPr/>
          <p:nvPr/>
        </p:nvSpPr>
        <p:spPr>
          <a:xfrm>
            <a:off x="609480" y="1769400"/>
            <a:ext cx="10583280" cy="48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Well-suited for: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Outlining an initial vision of a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Developing innovative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Eliciting excitement factors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well-suited for getting fine-grained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Techniques yield general ideas about possible requirements, not specifics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Especially unsuited for complex charting of system behavior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542880" y="7218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542880" y="12672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– Brainstorming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451800" y="1709280"/>
            <a:ext cx="8220240" cy="4348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2" name="TextShape 4"/>
          <p:cNvSpPr/>
          <p:nvPr/>
        </p:nvSpPr>
        <p:spPr>
          <a:xfrm>
            <a:off x="609480" y="1769400"/>
            <a:ext cx="10583280" cy="48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Fixed timeframe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in groups of 5 to 10 people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Moderator documents ideas without discussing, judging, or commenting on them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Participants expand and modify ideas to add new ones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Once the ideas are collected, they are discussed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 idea is subjected to thorough analysis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Especially effective if different stakeholders are involved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542880" y="7218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542880" y="12672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– Brainstorming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451800" y="1709280"/>
            <a:ext cx="8220240" cy="4348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DejaVu Sans"/>
              <a:ea typeface="DejaVu Sans"/>
            </a:endParaRPr>
          </a:p>
        </p:txBody>
      </p:sp>
      <p:sp>
        <p:nvSpPr>
          <p:cNvPr id="376" name="TextShape 4"/>
          <p:cNvSpPr/>
          <p:nvPr/>
        </p:nvSpPr>
        <p:spPr>
          <a:xfrm>
            <a:off x="609480" y="1769400"/>
            <a:ext cx="10583280" cy="48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Large number of ideas can be collected in a short amount of time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People can expand on ideas collaboratively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Unbiased collection allows new ideas and solutions to pop up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Effectiveness depends on the group dynamics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Varied levels of dominance effectively reduce number of participants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techniques better suited → 6-3-5 method: six participants, three ideas each, fivefold hand-off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542880" y="7218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542880" y="12672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– Brainstorming Paradox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451800" y="1709280"/>
            <a:ext cx="8220240" cy="4348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0" name="TextShape 4"/>
          <p:cNvSpPr/>
          <p:nvPr/>
        </p:nvSpPr>
        <p:spPr>
          <a:xfrm>
            <a:off x="609480" y="1769400"/>
            <a:ext cx="10583280" cy="48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Variant of brainstorming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Collects events that must not occur, instead of ideas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Develops measures to prevent the events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Well-suited for the early identification of risks and countermeasures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Same advantages and drawbacks as brainstorming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542880" y="7218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CustomShape 2"/>
          <p:cNvSpPr/>
          <p:nvPr/>
        </p:nvSpPr>
        <p:spPr>
          <a:xfrm>
            <a:off x="542880" y="12672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– Change of Perspective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451800" y="1709280"/>
            <a:ext cx="8220240" cy="4348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4" name="TextShape 4"/>
          <p:cNvSpPr/>
          <p:nvPr/>
        </p:nvSpPr>
        <p:spPr>
          <a:xfrm>
            <a:off x="609480" y="1769400"/>
            <a:ext cx="10583280" cy="48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Involved people change their perspective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Most popular: Six Thinking Hats → Approach a problem from six different perspectives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Information: what is available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Emotions: intuitive reactions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Discernment: logical analysis of reasons to be cautious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542880" y="7218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CustomShape 2"/>
          <p:cNvSpPr/>
          <p:nvPr/>
        </p:nvSpPr>
        <p:spPr>
          <a:xfrm>
            <a:off x="542880" y="12672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– Change of Perspective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CustomShape 3"/>
          <p:cNvSpPr/>
          <p:nvPr/>
        </p:nvSpPr>
        <p:spPr>
          <a:xfrm>
            <a:off x="451800" y="1709280"/>
            <a:ext cx="8220240" cy="4348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8" name="TextShape 4"/>
          <p:cNvSpPr/>
          <p:nvPr/>
        </p:nvSpPr>
        <p:spPr>
          <a:xfrm>
            <a:off x="609480" y="1769400"/>
            <a:ext cx="10359720" cy="48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Optimistic response: logically identifying benefits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Creativity: provocation and investigation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Ordered: overview over processes, “big picture”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Solutions approach the problems from different standpoints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convinced of their opinion are persuaded to adopt a different point of view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542880" y="7218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542880" y="12672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– Analogy Technique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CustomShape 3"/>
          <p:cNvSpPr/>
          <p:nvPr/>
        </p:nvSpPr>
        <p:spPr>
          <a:xfrm>
            <a:off x="451800" y="1709280"/>
            <a:ext cx="8220240" cy="4348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2" name="TextShape 4"/>
          <p:cNvSpPr/>
          <p:nvPr/>
        </p:nvSpPr>
        <p:spPr>
          <a:xfrm>
            <a:off x="609480" y="1769400"/>
            <a:ext cx="10583280" cy="48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Provide an analogy for the system or a partial problem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Discuss the analogy instead of the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Draw conclusions for the real system based on the analogy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Assumes that each participant is capable of analogous thinking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applied in the open or covertly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Covert application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the requirements engineer knows the relationship to the real system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Participants only know the analogy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 responsible to map everything back to the real world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Open application → Everybody knows the relationship to the real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CustomShape 5"/>
          <p:cNvSpPr/>
          <p:nvPr/>
        </p:nvSpPr>
        <p:spPr>
          <a:xfrm>
            <a:off x="9950040" y="915480"/>
            <a:ext cx="516600" cy="4964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542880" y="72252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542880" y="127116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Requirements Engineering = Communication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493560" y="1828800"/>
            <a:ext cx="10843560" cy="456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16000" indent="-216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Software Engineering (SE) we can assume that there exists prior documentation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 </a:t>
            </a:r>
            <a:r>
              <a:rPr b="1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But not in Requirements Engineering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20"/>
          <p:cNvSpPr/>
          <p:nvPr/>
        </p:nvSpPr>
        <p:spPr>
          <a:xfrm>
            <a:off x="335520" y="4406760"/>
            <a:ext cx="10744560" cy="13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CustomShape 21"/>
          <p:cNvSpPr/>
          <p:nvPr/>
        </p:nvSpPr>
        <p:spPr>
          <a:xfrm>
            <a:off x="335520" y="2906640"/>
            <a:ext cx="10744560" cy="149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1823400" y="2057400"/>
            <a:ext cx="4976640" cy="506880"/>
          </a:xfrm>
          <a:prstGeom prst="ellipse">
            <a:avLst/>
          </a:prstGeom>
          <a:solidFill>
            <a:srgbClr val="ffc000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Prepare about domain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CustomShape 2"/>
          <p:cNvSpPr/>
          <p:nvPr/>
        </p:nvSpPr>
        <p:spPr>
          <a:xfrm>
            <a:off x="1540440" y="2943360"/>
            <a:ext cx="5557680" cy="535320"/>
          </a:xfrm>
          <a:prstGeom prst="ellipse">
            <a:avLst/>
          </a:prstGeom>
          <a:solidFill>
            <a:srgbClr val="ffc000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Identify Information Goals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CustomShape 3"/>
          <p:cNvSpPr/>
          <p:nvPr/>
        </p:nvSpPr>
        <p:spPr>
          <a:xfrm>
            <a:off x="1547280" y="3888000"/>
            <a:ext cx="5551200" cy="696600"/>
          </a:xfrm>
          <a:prstGeom prst="ellipse">
            <a:avLst/>
          </a:prstGeom>
          <a:solidFill>
            <a:srgbClr val="ffc000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Determine appr.techniques / identify stakeholders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CustomShape 4"/>
          <p:cNvSpPr/>
          <p:nvPr/>
        </p:nvSpPr>
        <p:spPr>
          <a:xfrm>
            <a:off x="2244960" y="4965480"/>
            <a:ext cx="4161600" cy="523080"/>
          </a:xfrm>
          <a:prstGeom prst="ellipse">
            <a:avLst/>
          </a:prstGeom>
          <a:solidFill>
            <a:srgbClr val="ffc000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Conduct technique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CustomShape 5"/>
          <p:cNvSpPr/>
          <p:nvPr/>
        </p:nvSpPr>
        <p:spPr>
          <a:xfrm flipH="1" rot="16200000">
            <a:off x="4132080" y="2754000"/>
            <a:ext cx="361800" cy="360"/>
          </a:xfrm>
          <a:custGeom>
            <a:avLst/>
            <a:gdLst>
              <a:gd name="textAreaLeft" fmla="*/ -1080 w 361800"/>
              <a:gd name="textAreaRight" fmla="*/ 362520 w 361800"/>
              <a:gd name="textAreaTop" fmla="*/ 0 h 360"/>
              <a:gd name="textAreaBottom" fmla="*/ 1152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  <p:txBody>
          <a:bodyPr lIns="90000" rIns="90000" tIns="5760" bIns="576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1" name="CustomShape 6"/>
          <p:cNvSpPr/>
          <p:nvPr/>
        </p:nvSpPr>
        <p:spPr>
          <a:xfrm flipH="1" rot="16200000">
            <a:off x="4116600" y="3683160"/>
            <a:ext cx="391680" cy="360"/>
          </a:xfrm>
          <a:custGeom>
            <a:avLst/>
            <a:gdLst>
              <a:gd name="textAreaLeft" fmla="*/ 1080 w 391680"/>
              <a:gd name="textAreaRight" fmla="*/ 394560 w 391680"/>
              <a:gd name="textAreaTop" fmla="*/ 0 h 360"/>
              <a:gd name="textAreaBottom" fmla="*/ 1152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  <p:txBody>
          <a:bodyPr lIns="90000" rIns="90000" tIns="5760" bIns="576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2" name="CustomShape 7"/>
          <p:cNvSpPr/>
          <p:nvPr/>
        </p:nvSpPr>
        <p:spPr>
          <a:xfrm flipH="1" rot="16200000">
            <a:off x="4133520" y="4774680"/>
            <a:ext cx="363600" cy="360"/>
          </a:xfrm>
          <a:custGeom>
            <a:avLst/>
            <a:gdLst>
              <a:gd name="textAreaLeft" fmla="*/ 1080 w 363600"/>
              <a:gd name="textAreaRight" fmla="*/ 366480 w 363600"/>
              <a:gd name="textAreaTop" fmla="*/ 0 h 360"/>
              <a:gd name="textAreaBottom" fmla="*/ 1152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  <p:txBody>
          <a:bodyPr lIns="90000" rIns="90000" tIns="5760" bIns="576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3" name="CustomShape 8"/>
          <p:cNvSpPr/>
          <p:nvPr/>
        </p:nvSpPr>
        <p:spPr>
          <a:xfrm flipH="1" rot="16200000">
            <a:off x="4070160" y="5746320"/>
            <a:ext cx="498960" cy="360"/>
          </a:xfrm>
          <a:custGeom>
            <a:avLst/>
            <a:gdLst>
              <a:gd name="textAreaLeft" fmla="*/ 1080 w 498960"/>
              <a:gd name="textAreaRight" fmla="*/ 501840 w 498960"/>
              <a:gd name="textAreaTop" fmla="*/ 0 h 360"/>
              <a:gd name="textAreaBottom" fmla="*/ 1152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  <p:txBody>
          <a:bodyPr lIns="90000" rIns="90000" tIns="5760" bIns="576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4" name="CustomShape 9"/>
          <p:cNvSpPr/>
          <p:nvPr/>
        </p:nvSpPr>
        <p:spPr>
          <a:xfrm rot="10800000">
            <a:off x="1548720" y="3224160"/>
            <a:ext cx="696240" cy="2007000"/>
          </a:xfrm>
          <a:prstGeom prst="bentConnector3">
            <a:avLst>
              <a:gd name="adj1" fmla="val 185666"/>
            </a:avLst>
          </a:pr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405" name="Group 10"/>
          <p:cNvGrpSpPr/>
          <p:nvPr/>
        </p:nvGrpSpPr>
        <p:grpSpPr>
          <a:xfrm>
            <a:off x="7539480" y="2774520"/>
            <a:ext cx="3653640" cy="1742400"/>
            <a:chOff x="7539480" y="2774520"/>
            <a:chExt cx="3653640" cy="1742400"/>
          </a:xfrm>
        </p:grpSpPr>
        <p:sp>
          <p:nvSpPr>
            <p:cNvPr id="406" name="CustomShape 11"/>
            <p:cNvSpPr/>
            <p:nvPr/>
          </p:nvSpPr>
          <p:spPr>
            <a:xfrm>
              <a:off x="7539480" y="2774520"/>
              <a:ext cx="3653640" cy="1742400"/>
            </a:xfrm>
            <a:prstGeom prst="cloud">
              <a:avLst/>
            </a:prstGeom>
            <a:solidFill>
              <a:srgbClr val="fbc726"/>
            </a:solidFill>
            <a:ln w="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7" name="CustomShape 12"/>
            <p:cNvSpPr/>
            <p:nvPr/>
          </p:nvSpPr>
          <p:spPr>
            <a:xfrm>
              <a:off x="7809840" y="2946960"/>
              <a:ext cx="2981160" cy="1308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Not shown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: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  <a:p>
              <a:pPr marL="216000" indent="-21564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Application of analysis techniques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  <a:p>
              <a:pPr marL="216000" indent="-21564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Often overlapping and parallel activities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08" name="CustomShape 13"/>
          <p:cNvSpPr/>
          <p:nvPr/>
        </p:nvSpPr>
        <p:spPr>
          <a:xfrm rot="16200000">
            <a:off x="228240" y="3869280"/>
            <a:ext cx="1371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still deficits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CustomShape 14"/>
          <p:cNvSpPr/>
          <p:nvPr/>
        </p:nvSpPr>
        <p:spPr>
          <a:xfrm>
            <a:off x="4167000" y="5557320"/>
            <a:ext cx="3349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Sufficient knowledge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10" name="Group 15"/>
          <p:cNvGrpSpPr/>
          <p:nvPr/>
        </p:nvGrpSpPr>
        <p:grpSpPr>
          <a:xfrm>
            <a:off x="4073040" y="6004800"/>
            <a:ext cx="513720" cy="383400"/>
            <a:chOff x="4073040" y="6004800"/>
            <a:chExt cx="513720" cy="383400"/>
          </a:xfrm>
        </p:grpSpPr>
        <p:sp>
          <p:nvSpPr>
            <p:cNvPr id="411" name="CustomShape 16"/>
            <p:cNvSpPr/>
            <p:nvPr/>
          </p:nvSpPr>
          <p:spPr>
            <a:xfrm>
              <a:off x="4110480" y="6028920"/>
              <a:ext cx="444600" cy="331560"/>
            </a:xfrm>
            <a:prstGeom prst="ellipse">
              <a:avLst/>
            </a:prstGeom>
            <a:solidFill>
              <a:schemeClr val="tx1"/>
            </a:solidFill>
            <a:ln w="57240">
              <a:solidFill>
                <a:srgbClr val="ffffff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12" name="CustomShape 17"/>
            <p:cNvSpPr/>
            <p:nvPr/>
          </p:nvSpPr>
          <p:spPr>
            <a:xfrm>
              <a:off x="4073040" y="6004800"/>
              <a:ext cx="513720" cy="383400"/>
            </a:xfrm>
            <a:prstGeom prst="ellipse">
              <a:avLst/>
            </a:prstGeom>
            <a:noFill/>
            <a:ln w="28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13" name="CustomShape 18"/>
          <p:cNvSpPr/>
          <p:nvPr/>
        </p:nvSpPr>
        <p:spPr>
          <a:xfrm>
            <a:off x="542880" y="127116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Planning Requirement Elicitation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CustomShape 19"/>
          <p:cNvSpPr/>
          <p:nvPr/>
        </p:nvSpPr>
        <p:spPr>
          <a:xfrm>
            <a:off x="542880" y="72252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542880" y="7218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CustomShape 2"/>
          <p:cNvSpPr/>
          <p:nvPr/>
        </p:nvSpPr>
        <p:spPr>
          <a:xfrm>
            <a:off x="451800" y="1709280"/>
            <a:ext cx="8220240" cy="4348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7" name="TextShape 3"/>
          <p:cNvSpPr/>
          <p:nvPr/>
        </p:nvSpPr>
        <p:spPr>
          <a:xfrm>
            <a:off x="609480" y="1769400"/>
            <a:ext cx="10583280" cy="48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is a core activity of requirements engineering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Without good elicitation, requirements will be wrong or missing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Stakeholders, documents and existing systems as requirements sources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Missing a source leads to missing the requirements of the source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Many techniques for requirements elicitation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every technique is good in every scenario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Select the techniques depending on the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Usually, a combination of multiple techniques yields the best results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335520" y="1268640"/>
            <a:ext cx="10742760" cy="50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CustomShape 2"/>
          <p:cNvSpPr/>
          <p:nvPr/>
        </p:nvSpPr>
        <p:spPr>
          <a:xfrm>
            <a:off x="335520" y="764640"/>
            <a:ext cx="1074276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93560" y="1828800"/>
            <a:ext cx="10843560" cy="456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16000" indent="-216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Software Engineering (SE) we can assume that there exists prior documentation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 </a:t>
            </a:r>
            <a:r>
              <a:rPr b="1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But not in Requirements Engineering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the beginning requirements are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unknown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unconscious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spcAft>
                <a:spcPts val="1001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Misunderstood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Furthermore there are different opinions about the requirements</a:t>
            </a:r>
            <a:br>
              <a:rPr sz="1800"/>
            </a:b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(in general at least one per stakeholder)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542880" y="72252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542880" y="127116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Requirements Engineering = Communication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2"/>
          <p:cNvSpPr/>
          <p:nvPr/>
        </p:nvSpPr>
        <p:spPr>
          <a:xfrm>
            <a:off x="542880" y="72252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542880" y="127116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Requirements Engineering = Communication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CustomShape 22"/>
          <p:cNvSpPr/>
          <p:nvPr/>
        </p:nvSpPr>
        <p:spPr>
          <a:xfrm>
            <a:off x="493560" y="1828800"/>
            <a:ext cx="10843560" cy="456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16000" indent="-216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Software Engineering (SE) we can assume that there exists prior documentation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 </a:t>
            </a:r>
            <a:r>
              <a:rPr b="1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But not in Requirements Engineering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the beginning requirements are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unknown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unconscious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spcAft>
                <a:spcPts val="1001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Misunderstood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Furthermore there are different opinions about the requirements</a:t>
            </a:r>
            <a:br>
              <a:rPr sz="1800"/>
            </a:b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(in general at least one per stakeholder)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Acquisition of information as part of the requirements engineering activity</a:t>
            </a:r>
            <a:br>
              <a:rPr sz="1800"/>
            </a:b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is called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57560" y="1842480"/>
            <a:ext cx="5706360" cy="4792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Why do we need to elicit information?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Knowledge acquisition (Elicitation, Acquisition)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About involved persons and objectives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Current state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Expectations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Domain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Grafik 9" descr=""/>
          <p:cNvPicPr/>
          <p:nvPr/>
        </p:nvPicPr>
        <p:blipFill>
          <a:blip r:embed="rId1"/>
          <a:stretch/>
        </p:blipFill>
        <p:spPr>
          <a:xfrm>
            <a:off x="6171840" y="3615120"/>
            <a:ext cx="5105520" cy="1046160"/>
          </a:xfrm>
          <a:prstGeom prst="rect">
            <a:avLst/>
          </a:prstGeom>
          <a:ln w="0">
            <a:noFill/>
          </a:ln>
        </p:spPr>
      </p:pic>
      <p:sp>
        <p:nvSpPr>
          <p:cNvPr id="213" name="CustomShape 2"/>
          <p:cNvSpPr/>
          <p:nvPr/>
        </p:nvSpPr>
        <p:spPr>
          <a:xfrm>
            <a:off x="542880" y="72252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542880" y="127116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Objectives of the Elicitation Phase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66560" y="1827360"/>
            <a:ext cx="10506960" cy="1377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 happens via speech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Representation of experiences → perceptions)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 of personal reality → presentation) Conflicts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Picture 1" descr="C:\Users\voges\AppData\Local\Microsoft\Windows\Temporary Internet Files\Content.IE5\M08JDKOM\MC900356473[1].wmf"/>
          <p:cNvPicPr/>
          <p:nvPr/>
        </p:nvPicPr>
        <p:blipFill>
          <a:blip r:embed="rId1"/>
          <a:stretch/>
        </p:blipFill>
        <p:spPr>
          <a:xfrm>
            <a:off x="3981960" y="4142520"/>
            <a:ext cx="1257120" cy="972000"/>
          </a:xfrm>
          <a:prstGeom prst="rect">
            <a:avLst/>
          </a:prstGeom>
          <a:ln w="0">
            <a:noFill/>
          </a:ln>
        </p:spPr>
      </p:pic>
      <p:sp>
        <p:nvSpPr>
          <p:cNvPr id="217" name="CustomShape 2"/>
          <p:cNvSpPr/>
          <p:nvPr/>
        </p:nvSpPr>
        <p:spPr>
          <a:xfrm>
            <a:off x="1225800" y="5077080"/>
            <a:ext cx="1625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Objective reality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3877920" y="5077080"/>
            <a:ext cx="1580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Personal reality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Line 4"/>
          <p:cNvSpPr/>
          <p:nvPr/>
        </p:nvSpPr>
        <p:spPr>
          <a:xfrm>
            <a:off x="2440080" y="4501440"/>
            <a:ext cx="1656720" cy="360"/>
          </a:xfrm>
          <a:prstGeom prst="line">
            <a:avLst/>
          </a:prstGeom>
          <a:ln>
            <a:solidFill>
              <a:srgbClr val="f79646"/>
            </a:solidFill>
            <a:round/>
            <a:tailEnd len="sm" type="triangle" w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0" name="CustomShape 5"/>
          <p:cNvSpPr/>
          <p:nvPr/>
        </p:nvSpPr>
        <p:spPr>
          <a:xfrm>
            <a:off x="2712240" y="4108320"/>
            <a:ext cx="1150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Perception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CustomShape 6"/>
          <p:cNvSpPr/>
          <p:nvPr/>
        </p:nvSpPr>
        <p:spPr>
          <a:xfrm>
            <a:off x="6313680" y="5077080"/>
            <a:ext cx="206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Linguistic expression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Line 7"/>
          <p:cNvSpPr/>
          <p:nvPr/>
        </p:nvSpPr>
        <p:spPr>
          <a:xfrm>
            <a:off x="5247720" y="4501440"/>
            <a:ext cx="1401120" cy="360"/>
          </a:xfrm>
          <a:prstGeom prst="line">
            <a:avLst/>
          </a:prstGeom>
          <a:ln>
            <a:solidFill>
              <a:srgbClr val="f79646"/>
            </a:solidFill>
            <a:round/>
            <a:tailEnd len="sm" type="triangle" w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3" name="CustomShape 8"/>
          <p:cNvSpPr/>
          <p:nvPr/>
        </p:nvSpPr>
        <p:spPr>
          <a:xfrm>
            <a:off x="5241960" y="4108320"/>
            <a:ext cx="1319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Presentation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Line 9"/>
          <p:cNvSpPr/>
          <p:nvPr/>
        </p:nvSpPr>
        <p:spPr>
          <a:xfrm>
            <a:off x="7863120" y="4501440"/>
            <a:ext cx="1494360" cy="360"/>
          </a:xfrm>
          <a:prstGeom prst="line">
            <a:avLst/>
          </a:prstGeom>
          <a:ln>
            <a:solidFill>
              <a:srgbClr val="f79646"/>
            </a:solidFill>
            <a:round/>
            <a:tailEnd len="sm" type="triangle" w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5" name="CustomShape 10"/>
          <p:cNvSpPr/>
          <p:nvPr/>
        </p:nvSpPr>
        <p:spPr>
          <a:xfrm>
            <a:off x="7927920" y="4108320"/>
            <a:ext cx="1374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Interpretation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CustomShape 11"/>
          <p:cNvSpPr/>
          <p:nvPr/>
        </p:nvSpPr>
        <p:spPr>
          <a:xfrm>
            <a:off x="9640080" y="5077080"/>
            <a:ext cx="755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Result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Line 12"/>
          <p:cNvSpPr/>
          <p:nvPr/>
        </p:nvSpPr>
        <p:spPr>
          <a:xfrm flipV="1">
            <a:off x="1046880" y="3774960"/>
            <a:ext cx="720" cy="322920"/>
          </a:xfrm>
          <a:prstGeom prst="line">
            <a:avLst/>
          </a:prstGeom>
          <a:ln>
            <a:solidFill>
              <a:srgbClr val="f79646"/>
            </a:solidFill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161280" bIns="16128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8" name="Line 13"/>
          <p:cNvSpPr/>
          <p:nvPr/>
        </p:nvSpPr>
        <p:spPr>
          <a:xfrm>
            <a:off x="1046880" y="3794760"/>
            <a:ext cx="6068160" cy="360"/>
          </a:xfrm>
          <a:prstGeom prst="line">
            <a:avLst/>
          </a:prstGeom>
          <a:ln>
            <a:solidFill>
              <a:srgbClr val="f79646"/>
            </a:solidFill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9" name="Line 14"/>
          <p:cNvSpPr/>
          <p:nvPr/>
        </p:nvSpPr>
        <p:spPr>
          <a:xfrm>
            <a:off x="7115040" y="3774960"/>
            <a:ext cx="360" cy="242280"/>
          </a:xfrm>
          <a:prstGeom prst="line">
            <a:avLst/>
          </a:prstGeom>
          <a:ln>
            <a:solidFill>
              <a:srgbClr val="f79646"/>
            </a:solidFill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120960" bIns="12096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0" name="CustomShape 15"/>
          <p:cNvSpPr/>
          <p:nvPr/>
        </p:nvSpPr>
        <p:spPr>
          <a:xfrm>
            <a:off x="2876400" y="3381480"/>
            <a:ext cx="1656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Customer / User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Line 16"/>
          <p:cNvSpPr/>
          <p:nvPr/>
        </p:nvSpPr>
        <p:spPr>
          <a:xfrm flipV="1">
            <a:off x="7302240" y="3774960"/>
            <a:ext cx="720" cy="242280"/>
          </a:xfrm>
          <a:prstGeom prst="line">
            <a:avLst/>
          </a:prstGeom>
          <a:ln>
            <a:solidFill>
              <a:srgbClr val="f79646"/>
            </a:solidFill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120960" bIns="12096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2" name="Line 17"/>
          <p:cNvSpPr/>
          <p:nvPr/>
        </p:nvSpPr>
        <p:spPr>
          <a:xfrm>
            <a:off x="7302240" y="3794760"/>
            <a:ext cx="3174120" cy="360"/>
          </a:xfrm>
          <a:prstGeom prst="line">
            <a:avLst/>
          </a:prstGeom>
          <a:ln>
            <a:solidFill>
              <a:srgbClr val="f79646"/>
            </a:solidFill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3" name="Line 18"/>
          <p:cNvSpPr/>
          <p:nvPr/>
        </p:nvSpPr>
        <p:spPr>
          <a:xfrm>
            <a:off x="10476360" y="3774960"/>
            <a:ext cx="360" cy="242280"/>
          </a:xfrm>
          <a:prstGeom prst="line">
            <a:avLst/>
          </a:prstGeom>
          <a:ln>
            <a:solidFill>
              <a:srgbClr val="f79646"/>
            </a:solidFill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120960" bIns="12096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4" name="CustomShape 19"/>
          <p:cNvSpPr/>
          <p:nvPr/>
        </p:nvSpPr>
        <p:spPr>
          <a:xfrm>
            <a:off x="7625880" y="3381480"/>
            <a:ext cx="2311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Requirements Engineer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Line 20"/>
          <p:cNvSpPr/>
          <p:nvPr/>
        </p:nvSpPr>
        <p:spPr>
          <a:xfrm flipV="1">
            <a:off x="3283200" y="4632840"/>
            <a:ext cx="720" cy="1130040"/>
          </a:xfrm>
          <a:prstGeom prst="line">
            <a:avLst/>
          </a:prstGeom>
          <a:ln>
            <a:solidFill>
              <a:srgbClr val="f79646"/>
            </a:solidFill>
            <a:round/>
            <a:tailEnd len="med" type="triangle" w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180000" bIns="180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6" name="Line 21"/>
          <p:cNvSpPr/>
          <p:nvPr/>
        </p:nvSpPr>
        <p:spPr>
          <a:xfrm flipV="1">
            <a:off x="5902920" y="4632840"/>
            <a:ext cx="360" cy="1130040"/>
          </a:xfrm>
          <a:prstGeom prst="line">
            <a:avLst/>
          </a:prstGeom>
          <a:ln>
            <a:solidFill>
              <a:srgbClr val="f79646"/>
            </a:solidFill>
            <a:round/>
            <a:tailEnd len="med" type="triangle" w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180000" bIns="180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7" name="Line 22"/>
          <p:cNvSpPr/>
          <p:nvPr/>
        </p:nvSpPr>
        <p:spPr>
          <a:xfrm flipV="1">
            <a:off x="8813520" y="4632840"/>
            <a:ext cx="720" cy="1130040"/>
          </a:xfrm>
          <a:prstGeom prst="line">
            <a:avLst/>
          </a:prstGeom>
          <a:ln>
            <a:solidFill>
              <a:srgbClr val="f79646"/>
            </a:solidFill>
            <a:round/>
            <a:tailEnd len="med" type="triangle" w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180000" bIns="180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8" name="CustomShape 23"/>
          <p:cNvSpPr/>
          <p:nvPr/>
        </p:nvSpPr>
        <p:spPr>
          <a:xfrm>
            <a:off x="2430360" y="5783760"/>
            <a:ext cx="1698120" cy="333360"/>
          </a:xfrm>
          <a:prstGeom prst="rect">
            <a:avLst/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interference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CustomShape 24"/>
          <p:cNvSpPr/>
          <p:nvPr/>
        </p:nvSpPr>
        <p:spPr>
          <a:xfrm>
            <a:off x="5055840" y="5790240"/>
            <a:ext cx="1698480" cy="333360"/>
          </a:xfrm>
          <a:prstGeom prst="rect">
            <a:avLst/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interference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CustomShape 25"/>
          <p:cNvSpPr/>
          <p:nvPr/>
        </p:nvSpPr>
        <p:spPr>
          <a:xfrm>
            <a:off x="7947720" y="5776920"/>
            <a:ext cx="1698480" cy="333360"/>
          </a:xfrm>
          <a:prstGeom prst="rect">
            <a:avLst/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interference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1" name="Picture 2" descr="C:\Users\voges\AppData\Local\Microsoft\Windows\Temporary Internet Files\Content.IE5\MRX1DDN7\MC900351284[1].wmf"/>
          <p:cNvPicPr/>
          <p:nvPr/>
        </p:nvPicPr>
        <p:blipFill>
          <a:blip r:embed="rId2"/>
          <a:stretch/>
        </p:blipFill>
        <p:spPr>
          <a:xfrm>
            <a:off x="302400" y="3884760"/>
            <a:ext cx="1834200" cy="1409040"/>
          </a:xfrm>
          <a:prstGeom prst="rect">
            <a:avLst/>
          </a:prstGeom>
          <a:ln w="0">
            <a:noFill/>
          </a:ln>
        </p:spPr>
      </p:pic>
      <p:pic>
        <p:nvPicPr>
          <p:cNvPr id="242" name="Picture 3" descr="C:\Users\voges\AppData\Local\Microsoft\Windows\Temporary Internet Files\Content.IE5\M08JDKOM\MC900340226[1].wmf"/>
          <p:cNvPicPr/>
          <p:nvPr/>
        </p:nvPicPr>
        <p:blipFill>
          <a:blip r:embed="rId3"/>
          <a:stretch/>
        </p:blipFill>
        <p:spPr>
          <a:xfrm>
            <a:off x="6684480" y="4017240"/>
            <a:ext cx="1114200" cy="1107360"/>
          </a:xfrm>
          <a:prstGeom prst="rect">
            <a:avLst/>
          </a:prstGeom>
          <a:ln w="0">
            <a:noFill/>
          </a:ln>
        </p:spPr>
      </p:pic>
      <p:pic>
        <p:nvPicPr>
          <p:cNvPr id="243" name="Picture 4" descr="C:\Users\voges\AppData\Local\Microsoft\Windows\Temporary Internet Files\Content.IE5\M08JDKOM\MC900352373[1].wmf"/>
          <p:cNvPicPr/>
          <p:nvPr/>
        </p:nvPicPr>
        <p:blipFill>
          <a:blip r:embed="rId4"/>
          <a:stretch/>
        </p:blipFill>
        <p:spPr>
          <a:xfrm>
            <a:off x="9654840" y="3909600"/>
            <a:ext cx="1538280" cy="1176120"/>
          </a:xfrm>
          <a:prstGeom prst="rect">
            <a:avLst/>
          </a:prstGeom>
          <a:ln w="0">
            <a:noFill/>
          </a:ln>
        </p:spPr>
      </p:pic>
      <p:sp>
        <p:nvSpPr>
          <p:cNvPr id="244" name="CustomShape 26"/>
          <p:cNvSpPr/>
          <p:nvPr/>
        </p:nvSpPr>
        <p:spPr>
          <a:xfrm>
            <a:off x="542880" y="72468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CustomShape 27"/>
          <p:cNvSpPr/>
          <p:nvPr/>
        </p:nvSpPr>
        <p:spPr>
          <a:xfrm>
            <a:off x="542880" y="127116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Communication Problems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Application>LibreOffice/7.6.2.1$Linux_X86_64 LibreOffice_project/60$Build-1</Application>
  <AppVersion>15.0000</AppVersion>
  <Words>4021</Words>
  <Paragraphs>929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2023-11-22T11:34:10Z</dcterms:modified>
  <cp:revision>3228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54</vt:i4>
  </property>
  <property fmtid="{D5CDD505-2E9C-101B-9397-08002B2CF9AE}" pid="3" name="PresentationFormat">
    <vt:lpwstr>Widescreen</vt:lpwstr>
  </property>
  <property fmtid="{D5CDD505-2E9C-101B-9397-08002B2CF9AE}" pid="4" name="Slides">
    <vt:i4>82</vt:i4>
  </property>
</Properties>
</file>