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notesSlides/notesSlide5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_rels/notesSlide2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40.xml.rels" ContentType="application/vnd.openxmlformats-package.relationships+xml"/>
  <Override PartName="/ppt/notesSlides/notesSlide49.xml" ContentType="application/vnd.openxmlformats-officedocument.presentationml.notesSlide+xml"/>
  <Override PartName="/ppt/notesSlides/notesSlide66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comments/comment60.xml" ContentType="application/vnd.openxmlformats-officedocument.presentationml.comments+xml"/>
  <Override PartName="/ppt/comments/comment61.xml" ContentType="application/vnd.openxmlformats-officedocument.presentationml.comments+xml"/>
  <Override PartName="/ppt/comments/comment62.xml" ContentType="application/vnd.openxmlformats-officedocument.presentationml.comments+xml"/>
  <Override PartName="/ppt/comments/comment63.xml" ContentType="application/vnd.openxmlformats-officedocument.presentationml.comment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_rels/slide30.xml.rels" ContentType="application/vnd.openxmlformats-package.relationships+xml"/>
  <Override PartName="/ppt/slides/_rels/slide73.xml.rels" ContentType="application/vnd.openxmlformats-package.relationships+xml"/>
  <Override PartName="/ppt/slides/_rels/slide13.xml.rels" ContentType="application/vnd.openxmlformats-package.relationships+xml"/>
  <Override PartName="/ppt/slides/_rels/slide56.xml.rels" ContentType="application/vnd.openxmlformats-package.relationships+xml"/>
  <Override PartName="/ppt/slides/_rels/slide21.xml.rels" ContentType="application/vnd.openxmlformats-package.relationships+xml"/>
  <Override PartName="/ppt/slides/_rels/slide64.xml.rels" ContentType="application/vnd.openxmlformats-package.relationships+xml"/>
  <Override PartName="/ppt/slides/_rels/slide39.xml.rels" ContentType="application/vnd.openxmlformats-package.relationships+xml"/>
  <Override PartName="/ppt/slides/_rels/slide12.xml.rels" ContentType="application/vnd.openxmlformats-package.relationships+xml"/>
  <Override PartName="/ppt/slides/_rels/slide55.xml.rels" ContentType="application/vnd.openxmlformats-package.relationships+xml"/>
  <Override PartName="/ppt/slides/_rels/slide20.xml.rels" ContentType="application/vnd.openxmlformats-package.relationships+xml"/>
  <Override PartName="/ppt/slides/_rels/slide63.xml.rels" ContentType="application/vnd.openxmlformats-package.relationships+xml"/>
  <Override PartName="/ppt/slides/_rels/slide3.xml.rels" ContentType="application/vnd.openxmlformats-package.relationships+xml"/>
  <Override PartName="/ppt/slides/_rels/slide46.xml.rels" ContentType="application/vnd.openxmlformats-package.relationships+xml"/>
  <Override PartName="/ppt/slides/_rels/slide11.xml.rels" ContentType="application/vnd.openxmlformats-package.relationships+xml"/>
  <Override PartName="/ppt/slides/_rels/slide54.xml.rels" ContentType="application/vnd.openxmlformats-package.relationships+xml"/>
  <Override PartName="/ppt/slides/_rels/slide10.xml.rels" ContentType="application/vnd.openxmlformats-package.relationships+xml"/>
  <Override PartName="/ppt/slides/_rels/slide53.xml.rels" ContentType="application/vnd.openxmlformats-package.relationships+xml"/>
  <Override PartName="/ppt/slides/_rels/slide7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57.xml.rels" ContentType="application/vnd.openxmlformats-package.relationships+xml"/>
  <Override PartName="/ppt/slides/_rels/slide31.xml.rels" ContentType="application/vnd.openxmlformats-package.relationships+xml"/>
  <Override PartName="/ppt/slides/_rels/slide74.xml.rels" ContentType="application/vnd.openxmlformats-package.relationships+xml"/>
  <Override PartName="/ppt/slides/_rels/slide48.xml.rels" ContentType="application/vnd.openxmlformats-package.relationships+xml"/>
  <Override PartName="/ppt/slides/_rels/slide5.xml.rels" ContentType="application/vnd.openxmlformats-package.relationships+xml"/>
  <Override PartName="/ppt/slides/_rels/slide60.xml.rels" ContentType="application/vnd.openxmlformats-package.relationships+xml"/>
  <Override PartName="/ppt/slides/_rels/slide43.xml.rels" ContentType="application/vnd.openxmlformats-package.relationships+xml"/>
  <Override PartName="/ppt/slides/_rels/slide52.xml.rels" ContentType="application/vnd.openxmlformats-package.relationships+xml"/>
  <Override PartName="/ppt/slides/_rels/slide35.xml.rels" ContentType="application/vnd.openxmlformats-package.relationships+xml"/>
  <Override PartName="/ppt/slides/_rels/slide18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69.xml.rels" ContentType="application/vnd.openxmlformats-package.relationships+xml"/>
  <Override PartName="/ppt/slides/_rels/slide49.xml.rels" ContentType="application/vnd.openxmlformats-package.relationships+xml"/>
  <Override PartName="/ppt/slides/_rels/slide6.xml.rels" ContentType="application/vnd.openxmlformats-package.relationships+xml"/>
  <Override PartName="/ppt/slides/_rels/slide68.xml.rels" ContentType="application/vnd.openxmlformats-package.relationships+xml"/>
  <Override PartName="/ppt/slides/_rels/slide25.xml.rels" ContentType="application/vnd.openxmlformats-package.relationships+xml"/>
  <Override PartName="/ppt/slides/_rels/slide42.xml.rels" ContentType="application/vnd.openxmlformats-package.relationships+xml"/>
  <Override PartName="/ppt/slides/_rels/slide17.xml.rels" ContentType="application/vnd.openxmlformats-package.relationships+xml"/>
  <Override PartName="/ppt/slides/_rels/slide51.xml.rels" ContentType="application/vnd.openxmlformats-package.relationships+xml"/>
  <Override PartName="/ppt/slides/_rels/slide77.xml.rels" ContentType="application/vnd.openxmlformats-package.relationships+xml"/>
  <Override PartName="/ppt/slides/_rels/slide34.xml.rels" ContentType="application/vnd.openxmlformats-package.relationships+xml"/>
  <Override PartName="/ppt/slides/_rels/slide41.xml.rels" ContentType="application/vnd.openxmlformats-package.relationships+xml"/>
  <Override PartName="/ppt/slides/_rels/slide67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58.xml.rels" ContentType="application/vnd.openxmlformats-package.relationships+xml"/>
  <Override PartName="/ppt/slides/_rels/slide32.xml.rels" ContentType="application/vnd.openxmlformats-package.relationships+xml"/>
  <Override PartName="/ppt/slides/_rels/slide75.xml.rels" ContentType="application/vnd.openxmlformats-package.relationships+xml"/>
  <Override PartName="/ppt/slides/_rels/slide59.xml.rels" ContentType="application/vnd.openxmlformats-package.relationships+xml"/>
  <Override PartName="/ppt/slides/_rels/slide16.xml.rels" ContentType="application/vnd.openxmlformats-package.relationships+xml"/>
  <Override PartName="/ppt/slides/_rels/slide76.xml.rels" ContentType="application/vnd.openxmlformats-package.relationships+xml"/>
  <Override PartName="/ppt/slides/_rels/slide33.xml.rels" ContentType="application/vnd.openxmlformats-package.relationships+xml"/>
  <Override PartName="/ppt/slides/_rels/slide50.xml.rels" ContentType="application/vnd.openxmlformats-package.relationships+xml"/>
  <Override PartName="/ppt/slides/_rels/slide40.xml.rels" ContentType="application/vnd.openxmlformats-package.relationships+xml"/>
  <Override PartName="/ppt/slides/_rels/slide66.xml.rels" ContentType="application/vnd.openxmlformats-package.relationships+xml"/>
  <Override PartName="/ppt/slides/_rels/slide23.xml.rels" ContentType="application/vnd.openxmlformats-package.relationships+xml"/>
  <Override PartName="/ppt/slides/_rels/slide28.xml.rels" ContentType="application/vnd.openxmlformats-package.relationships+xml"/>
  <Override PartName="/ppt/slides/_rels/slide62.xml.rels" ContentType="application/vnd.openxmlformats-package.relationships+xml"/>
  <Override PartName="/ppt/slides/_rels/slide72.xml.rels" ContentType="application/vnd.openxmlformats-package.relationships+xml"/>
  <Override PartName="/ppt/slides/_rels/slide38.xml.rels" ContentType="application/vnd.openxmlformats-package.relationships+xml"/>
  <Override PartName="/ppt/slides/_rels/slide71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70.xml.rels" ContentType="application/vnd.openxmlformats-package.relationships+xml"/>
  <Override PartName="/ppt/slides/_rels/slide19.xml.rels" ContentType="application/vnd.openxmlformats-package.relationships+xml"/>
  <Override PartName="/ppt/slides/_rels/slide1.xml.rels" ContentType="application/vnd.openxmlformats-package.relationships+xml"/>
  <Override PartName="/ppt/slides/_rels/slide44.xml.rels" ContentType="application/vnd.openxmlformats-package.relationships+xml"/>
  <Override PartName="/ppt/slides/_rels/slide61.xml.rels" ContentType="application/vnd.openxmlformats-package.relationships+xml"/>
  <Override PartName="/ppt/slides/_rels/slide27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47.xml.rels" ContentType="application/vnd.openxmlformats-package.relationships+xml"/>
  <Override PartName="/ppt/slides/_rels/slide65.xml.rels" ContentType="application/vnd.openxmlformats-package.relationships+xml"/>
  <Override PartName="/ppt/slides/_rels/slide22.xml.rels" ContentType="application/vnd.openxmlformats-package.relationships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3.xml" ContentType="application/vnd.openxmlformats-officedocument.presentationml.slide+xml"/>
  <Override PartName="/ppt/slides/slide8.xml" ContentType="application/vnd.openxmlformats-officedocument.presentationml.slide+xml"/>
  <Override PartName="/ppt/slides/slide42.xml" ContentType="application/vnd.openxmlformats-officedocument.presentationml.slide+xml"/>
  <Override PartName="/ppt/slides/slide59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41.xml" ContentType="application/vnd.openxmlformats-officedocument.presentationml.slide+xml"/>
  <Override PartName="/ppt/slides/slide58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7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4.xml" ContentType="application/vnd.openxmlformats-officedocument.presentationml.slide+xml"/>
  <Override PartName="/ppt/slides/slide67.xml" ContentType="application/vnd.openxmlformats-officedocument.presentationml.slide+xml"/>
  <Override PartName="/ppt/slides/slide17.xml" ContentType="application/vnd.openxmlformats-officedocument.presentationml.slide+xml"/>
  <Override PartName="/ppt/slides/slide51.xml" ContentType="application/vnd.openxmlformats-officedocument.presentationml.slide+xml"/>
  <Override PartName="/ppt/slides/slide25.xml" ContentType="application/vnd.openxmlformats-officedocument.presentationml.slide+xml"/>
  <Override PartName="/ppt/slides/slide68.xml" ContentType="application/vnd.openxmlformats-officedocument.presentationml.slide+xml"/>
  <Override PartName="/ppt/slides/slide18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60.xml" ContentType="application/vnd.openxmlformats-officedocument.presentationml.slide+xml"/>
  <Override PartName="/ppt/slides/slide34.xml" ContentType="application/vnd.openxmlformats-officedocument.presentationml.slide+xml"/>
  <Override PartName="/ppt/slides/slide77.xml" ContentType="application/vnd.openxmlformats-officedocument.presentationml.slide+xml"/>
  <Override PartName="/ppt/slides/slide26.xml" ContentType="application/vnd.openxmlformats-officedocument.presentationml.slide+xml"/>
  <Override PartName="/ppt/slides/slide69.xml" ContentType="application/vnd.openxmlformats-officedocument.presentationml.slide+xml"/>
  <Override PartName="/ppt/slides/slide72.xml" ContentType="application/vnd.openxmlformats-officedocument.presentationml.slide+xml"/>
  <Override PartName="/ppt/slides/slide3.xml" ContentType="application/vnd.openxmlformats-officedocument.presentationml.slide+xml"/>
  <Override PartName="/ppt/slides/slide38.xml" ContentType="application/vnd.openxmlformats-officedocument.presentationml.slide+xml"/>
  <Override PartName="/ppt/slides/slide1.xml" ContentType="application/vnd.openxmlformats-officedocument.presentationml.slide+xml"/>
  <Override PartName="/ppt/slides/slide36.xml" ContentType="application/vnd.openxmlformats-officedocument.presentationml.slide+xml"/>
  <Override PartName="/ppt/slides/slide70.xml" ContentType="application/vnd.openxmlformats-officedocument.presentationml.slide+xml"/>
  <Override PartName="/ppt/slides/slide19.xml" ContentType="application/vnd.openxmlformats-officedocument.presentationml.slide+xml"/>
  <Override PartName="/ppt/slides/slide71.xml" ContentType="application/vnd.openxmlformats-officedocument.presentationml.slide+xml"/>
  <Override PartName="/ppt/slides/slide2.xml" ContentType="application/vnd.openxmlformats-officedocument.presentationml.slide+xml"/>
  <Override PartName="/ppt/slides/slide37.xml" ContentType="application/vnd.openxmlformats-officedocument.presentationml.slide+xml"/>
  <Override PartName="/ppt/slides/slide44.xml" ContentType="application/vnd.openxmlformats-officedocument.presentationml.slide+xml"/>
  <Override PartName="/ppt/slides/slide61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62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33.xml" ContentType="application/vnd.openxmlformats-officedocument.presentationml.slide+xml"/>
  <Override PartName="/ppt/slides/slide50.xml" ContentType="application/vnd.openxmlformats-officedocument.presentationml.slide+xml"/>
  <Override PartName="/ppt/slides/slide66.xml" ContentType="application/vnd.openxmlformats-officedocument.presentationml.slide+xml"/>
  <Override PartName="/ppt/slides/slide23.xml" ContentType="application/vnd.openxmlformats-officedocument.presentationml.slide+xml"/>
  <Override PartName="/ppt/slides/slide75.xml" ContentType="application/vnd.openxmlformats-officedocument.presentationml.slide+xml"/>
  <Override PartName="/ppt/slides/slide32.xml" ContentType="application/vnd.openxmlformats-officedocument.presentationml.slide+xml"/>
  <Override PartName="/ppt/slides/slide65.xml" ContentType="application/vnd.openxmlformats-officedocument.presentationml.slide+xml"/>
  <Override PartName="/ppt/slides/slide22.xml" ContentType="application/vnd.openxmlformats-officedocument.presentationml.slide+xml"/>
  <Override PartName="/ppt/slides/slide74.xml" ContentType="application/vnd.openxmlformats-officedocument.presentationml.slide+xml"/>
  <Override PartName="/ppt/slides/slide31.xml" ContentType="application/vnd.openxmlformats-officedocument.presentationml.slide+xml"/>
  <Override PartName="/ppt/slides/slide53.xml" ContentType="application/vnd.openxmlformats-officedocument.presentationml.slide+xml"/>
  <Override PartName="/ppt/slides/slide10.xml" ContentType="application/vnd.openxmlformats-officedocument.presentationml.slide+xml"/>
  <Override PartName="/ppt/slides/slide54.xml" ContentType="application/vnd.openxmlformats-officedocument.presentationml.slide+xml"/>
  <Override PartName="/ppt/slides/slide11.xml" ContentType="application/vnd.openxmlformats-officedocument.presentationml.slide+xml"/>
  <Override PartName="/ppt/slides/slide63.xml" ContentType="application/vnd.openxmlformats-officedocument.presentationml.slide+xml"/>
  <Override PartName="/ppt/slides/slide20.xml" ContentType="application/vnd.openxmlformats-officedocument.presentationml.slide+xml"/>
  <Override PartName="/ppt/slides/slide55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9.xml" ContentType="application/vnd.openxmlformats-officedocument.presentationml.slide+xml"/>
  <Override PartName="/ppt/slides/slide64.xml" ContentType="application/vnd.openxmlformats-officedocument.presentationml.slide+xml"/>
  <Override PartName="/ppt/slides/slide21.xml" ContentType="application/vnd.openxmlformats-officedocument.presentationml.slide+xml"/>
  <Override PartName="/ppt/slides/slide56.xml" ContentType="application/vnd.openxmlformats-officedocument.presentationml.slide+xml"/>
  <Override PartName="/ppt/slides/slide13.xml" ContentType="application/vnd.openxmlformats-officedocument.presentationml.slide+xml"/>
  <Override PartName="/ppt/slides/slide73.xml" ContentType="application/vnd.openxmlformats-officedocument.presentationml.slide+xml"/>
  <Override PartName="/ppt/slides/slide30.xml" ContentType="application/vnd.openxmlformats-officedocument.presentationml.slide+xml"/>
  <Override PartName="/ppt/_rels/presentation.xml.rels" ContentType="application/vnd.openxmlformats-package.relationship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presProps" Target="presProps.xml"/><Relationship Id="rId85" Type="http://schemas.openxmlformats.org/officeDocument/2006/relationships/commentAuthors" Target="commentAuthors.xml"/>
</Relationships>
</file>

<file path=ppt/comments/comment60.xml><?xml version="1.0" encoding="utf-8"?>
<p:cmLst xmlns:p="http://schemas.openxmlformats.org/presentationml/2006/main">
  <p:cm authorId="0" dt="2022-02-15T18:19:09.000000000" idx="1">
    <p:pos x="0" y="0"/>
    <p:text>Split into two slides?</p:text>
  </p:cm>
</p:cmLst>
</file>

<file path=ppt/comments/comment61.xml><?xml version="1.0" encoding="utf-8"?>
<p:cmLst xmlns:p="http://schemas.openxmlformats.org/presentationml/2006/main">
  <p:cm authorId="0" dt="2022-02-15T18:19:09.000000000" idx="2">
    <p:pos x="0" y="0"/>
    <p:text/>
  </p:cm>
</p:cmLst>
</file>

<file path=ppt/comments/comment62.xml><?xml version="1.0" encoding="utf-8"?>
<p:cmLst xmlns:p="http://schemas.openxmlformats.org/presentationml/2006/main">
  <p:cm authorId="0" dt="2022-02-15T18:19:09.000000000" idx="3">
    <p:pos x="0" y="0"/>
    <p:text/>
  </p:cm>
</p:cmLst>
</file>

<file path=ppt/comments/comment63.xml><?xml version="1.0" encoding="utf-8"?>
<p:cmLst xmlns:p="http://schemas.openxmlformats.org/presentationml/2006/main">
  <p:cm authorId="0" dt="2022-02-15T18:19:09.000000000" idx="4">
    <p:pos x="0" y="0"/>
    <p:text/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233E69C4-CB23-441E-ABFE-5436B428D9BD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29E0A9C-0A49-46C6-8125-9B300F4D2CA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54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PlaceHolder 3"/>
          <p:cNvSpPr>
            <a:spLocks noGrp="1"/>
          </p:cNvSpPr>
          <p:nvPr>
            <p:ph type="sldNum" idx="10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D350255-BFBF-482B-9558-8142A939D99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PlaceHolder 3"/>
          <p:cNvSpPr>
            <a:spLocks noGrp="1"/>
          </p:cNvSpPr>
          <p:nvPr>
            <p:ph type="sldNum" idx="11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50D2B86-ED34-4824-AC02-6051529E420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C59EE2C-2866-4054-A336-6CB749350EE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3"/>
          <p:cNvSpPr>
            <a:spLocks noGrp="1"/>
          </p:cNvSpPr>
          <p:nvPr>
            <p:ph type="sldNum" idx="13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BAF22D5-9E1F-41AC-AC3D-2FE4B8EC1DC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sldNum" idx="14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400E245-AB34-4DEB-8428-D990F9C3B98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3"/>
          <p:cNvSpPr>
            <a:spLocks noGrp="1"/>
          </p:cNvSpPr>
          <p:nvPr>
            <p:ph type="sldNum" idx="15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4960270-459E-40AC-9590-32B06DD4121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 type="sldNum" idx="16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7D63177-F8D4-4008-9E76-1FBD10770DF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PlaceHolder 3"/>
          <p:cNvSpPr>
            <a:spLocks noGrp="1"/>
          </p:cNvSpPr>
          <p:nvPr>
            <p:ph type="sldNum" idx="17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C4A5BA-CAEB-42AE-B5CA-5947B0E1FB6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sldNum" idx="18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530E047-5AED-468C-BD25-48E1D4B508B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sldNum" idx="19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2D007B1-E031-4D20-9CE6-94A417179DF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 type="sldNum" idx="20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6556F08-0C7D-4917-89B7-B388BBFC3D7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 type="sldNum" idx="21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33F007C-9DA3-480B-9B9E-9897DD8E2EF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5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PlaceHolder 3"/>
          <p:cNvSpPr>
            <a:spLocks noGrp="1"/>
          </p:cNvSpPr>
          <p:nvPr>
            <p:ph type="sldNum" idx="22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0411CD5-F7B9-454C-A05F-47B18AE2AC9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58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3"/>
          <p:cNvSpPr>
            <a:spLocks noGrp="1"/>
          </p:cNvSpPr>
          <p:nvPr>
            <p:ph type="sldNum" idx="23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ED043E9-E512-4CE9-AA0B-D276EA8EAA8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sldNum" idx="24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B149AF6-6D14-4450-B161-89D532AC3D1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 type="sldNum" idx="25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9D9DCF8-5DCE-4110-965D-190092CB150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59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PlaceHolder 3"/>
          <p:cNvSpPr>
            <a:spLocks noGrp="1"/>
          </p:cNvSpPr>
          <p:nvPr>
            <p:ph type="sldNum" idx="26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06FB36C-BFE1-471E-815E-6773CDD819A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sldNum" idx="27"/>
          </p:nvPr>
        </p:nvSpPr>
        <p:spPr>
          <a:xfrm>
            <a:off x="4403880" y="9556200"/>
            <a:ext cx="3361320" cy="495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E175A45-A030-4C9A-BA96-DE87538B2786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0" name="Rectangle 44"/>
          <p:cNvSpPr/>
          <p:nvPr/>
        </p:nvSpPr>
        <p:spPr>
          <a:xfrm>
            <a:off x="4403880" y="9556200"/>
            <a:ext cx="33613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2600" rIns="102600" tIns="51120" bIns="51120" anchor="b">
            <a:noAutofit/>
          </a:bodyPr>
          <a:p>
            <a:pPr algn="r">
              <a:lnSpc>
                <a:spcPct val="100000"/>
              </a:lnSpc>
            </a:pPr>
            <a:fld id="{592609D9-B468-47D7-8772-D817A1A9EB8C}" type="slidenum">
              <a:rPr b="0" lang="de-DE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 type="sldImg"/>
          </p:nvPr>
        </p:nvSpPr>
        <p:spPr>
          <a:xfrm>
            <a:off x="536400" y="755640"/>
            <a:ext cx="6694200" cy="3763800"/>
          </a:xfrm>
          <a:prstGeom prst="rect">
            <a:avLst/>
          </a:prstGeom>
          <a:ln w="0">
            <a:noFill/>
          </a:ln>
        </p:spPr>
      </p:sp>
      <p:sp>
        <p:nvSpPr>
          <p:cNvPr id="602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3760" cy="4520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102600" rIns="102600" tIns="51120" bIns="511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Times New Roman"/>
              </a:rPr>
              <a:t>further benefits Pohl, Kap. 3, F. 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sldNum" idx="28"/>
          </p:nvPr>
        </p:nvSpPr>
        <p:spPr>
          <a:xfrm>
            <a:off x="4403880" y="9556200"/>
            <a:ext cx="3361320" cy="495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7322DDF-339F-45E5-88F4-2D7AFD107032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4" name="Rectangle 56"/>
          <p:cNvSpPr/>
          <p:nvPr/>
        </p:nvSpPr>
        <p:spPr>
          <a:xfrm>
            <a:off x="4403880" y="9556200"/>
            <a:ext cx="33613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2600" rIns="102600" tIns="51120" bIns="51120" anchor="b">
            <a:noAutofit/>
          </a:bodyPr>
          <a:p>
            <a:pPr algn="r">
              <a:lnSpc>
                <a:spcPct val="100000"/>
              </a:lnSpc>
            </a:pPr>
            <a:fld id="{80DE4AA2-5F9A-46A1-B7EE-D29A5693FA32}" type="slidenum">
              <a:rPr b="0" lang="de-DE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sldImg"/>
          </p:nvPr>
        </p:nvSpPr>
        <p:spPr>
          <a:xfrm>
            <a:off x="536400" y="755640"/>
            <a:ext cx="6694200" cy="3763800"/>
          </a:xfrm>
          <a:prstGeom prst="rect">
            <a:avLst/>
          </a:prstGeom>
          <a:ln w="0">
            <a:noFill/>
          </a:ln>
        </p:spPr>
      </p:sp>
      <p:sp>
        <p:nvSpPr>
          <p:cNvPr id="606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3760" cy="4520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102600" rIns="102600" tIns="51120" bIns="511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Times New Roman"/>
              </a:rPr>
              <a:t>further benefits Pohl, Kap. 3, F. 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PlaceHolder 3"/>
          <p:cNvSpPr>
            <a:spLocks noGrp="1"/>
          </p:cNvSpPr>
          <p:nvPr>
            <p:ph type="sldNum" idx="29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713C13-968F-4351-87F4-A891723A715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600"/>
          </a:xfrm>
          <a:prstGeom prst="rect">
            <a:avLst/>
          </a:prstGeom>
          <a:ln w="0">
            <a:noFill/>
          </a:ln>
        </p:spPr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 type="sldNum" idx="30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2B62466-59BE-45BF-936F-307FED06815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600"/>
          </a:xfrm>
          <a:prstGeom prst="rect">
            <a:avLst/>
          </a:prstGeom>
          <a:ln w="0">
            <a:noFill/>
          </a:ln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sldNum" idx="31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A714DB4-8EC2-47A5-9EED-65EF54F5B43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8" name="PlaceHolder 3"/>
          <p:cNvSpPr>
            <a:spLocks noGrp="1"/>
          </p:cNvSpPr>
          <p:nvPr>
            <p:ph type="sldNum" idx="32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580304-865A-42DA-AD04-36E789297B7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62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PlaceHolder 3"/>
          <p:cNvSpPr>
            <a:spLocks noGrp="1"/>
          </p:cNvSpPr>
          <p:nvPr>
            <p:ph type="sldNum" idx="33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5646417-D105-4838-975E-4134DF6E9D0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 type="sldNum" idx="34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9F98CDA-58F7-4FC3-940F-1F97850508A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sldNum" idx="35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3EDA7D7-DE1D-4709-B547-04F61C5BA6A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672A771-870D-480C-AC68-C8F6F223E32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600"/>
          </a:xfrm>
          <a:prstGeom prst="rect">
            <a:avLst/>
          </a:prstGeom>
          <a:ln w="0">
            <a:noFill/>
          </a:ln>
        </p:spPr>
      </p:sp>
      <p:sp>
        <p:nvSpPr>
          <p:cNvPr id="63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 type="sldNum" idx="37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EC06AEC-C8F3-4E5A-8E71-2523053EA8F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600"/>
          </a:xfrm>
          <a:prstGeom prst="rect">
            <a:avLst/>
          </a:prstGeom>
          <a:ln w="0">
            <a:noFill/>
          </a:ln>
        </p:spPr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 type="sldNum" idx="38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311FB2-5080-4529-BC8F-DACB8C72A6B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3"/>
          <p:cNvSpPr>
            <a:spLocks noGrp="1"/>
          </p:cNvSpPr>
          <p:nvPr>
            <p:ph type="sldNum" idx="39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F0C824C-3645-43F2-834B-600EA5EFF2D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 type="sldNum" idx="40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E11B6DD-923F-4859-9F16-B5BF472C483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 type="sldNum" idx="41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DB17D0E-69C4-467E-99BA-966064D71B2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 type="sldNum" idx="42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75771A9-64BC-422E-9CF5-9A81A4C7474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 type="sldNum" idx="43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71D20DD-816D-49A4-8900-3DD71761413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PlaceHolder 3"/>
          <p:cNvSpPr>
            <a:spLocks noGrp="1"/>
          </p:cNvSpPr>
          <p:nvPr>
            <p:ph type="sldNum" idx="44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71AA2E0-45A0-429B-A06A-2931438886A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 type="sldNum" idx="45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FDD78E3-7B69-463C-9103-EF0AC0440C6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PlaceHolder 3"/>
          <p:cNvSpPr>
            <a:spLocks noGrp="1"/>
          </p:cNvSpPr>
          <p:nvPr>
            <p:ph type="sldNum" idx="46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3B4928-6BE9-4130-BF6A-5B20F5C127D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240"/>
          </a:xfrm>
          <a:prstGeom prst="rect">
            <a:avLst/>
          </a:prstGeom>
          <a:ln w="0">
            <a:noFill/>
          </a:ln>
        </p:spPr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sldNum" idx="4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4157B30-75AA-4CFC-9BD0-7A2B546A1CB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66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PlaceHolder 3"/>
          <p:cNvSpPr>
            <a:spLocks noGrp="1"/>
          </p:cNvSpPr>
          <p:nvPr>
            <p:ph type="sldNum" idx="47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C4E55C9-0FD5-4E09-90C3-4C26C648A9B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66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PlaceHolder 3"/>
          <p:cNvSpPr>
            <a:spLocks noGrp="1"/>
          </p:cNvSpPr>
          <p:nvPr>
            <p:ph type="sldNum" idx="48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3FAADD6-021D-49BA-BAE8-F126DF4A522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PlaceHolder 3"/>
          <p:cNvSpPr>
            <a:spLocks noGrp="1"/>
          </p:cNvSpPr>
          <p:nvPr>
            <p:ph type="sldNum" idx="49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8EBE0F6-3F9D-4DAC-8131-F2D38C51ED0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67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2" name="PlaceHolder 3"/>
          <p:cNvSpPr>
            <a:spLocks noGrp="1"/>
          </p:cNvSpPr>
          <p:nvPr>
            <p:ph type="sldNum" idx="50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C7A0BCB-82CE-43D5-979D-C72181B501F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67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PlaceHolder 3"/>
          <p:cNvSpPr>
            <a:spLocks noGrp="1"/>
          </p:cNvSpPr>
          <p:nvPr>
            <p:ph type="sldNum" idx="51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D4E375E-832E-456A-A2CA-CECC4EDA09C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PlaceHolder 3"/>
          <p:cNvSpPr>
            <a:spLocks noGrp="1"/>
          </p:cNvSpPr>
          <p:nvPr>
            <p:ph type="sldNum" idx="52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7999E99-19AF-43E3-A058-80AB5C710E8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68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1" name="PlaceHolder 3"/>
          <p:cNvSpPr>
            <a:spLocks noGrp="1"/>
          </p:cNvSpPr>
          <p:nvPr>
            <p:ph type="sldNum" idx="53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BA09BAA-2570-4E35-A83F-FE786BA67E3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4" name="PlaceHolder 3"/>
          <p:cNvSpPr>
            <a:spLocks noGrp="1"/>
          </p:cNvSpPr>
          <p:nvPr>
            <p:ph type="sldNum" idx="54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C9C487E-F53B-4C9C-94E4-C3B5C7361D8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68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PlaceHolder 3"/>
          <p:cNvSpPr>
            <a:spLocks noGrp="1"/>
          </p:cNvSpPr>
          <p:nvPr>
            <p:ph type="sldNum" idx="55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FDDF969-B8CB-43F7-A561-256F5AC726D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240"/>
          </a:xfrm>
          <a:prstGeom prst="rect">
            <a:avLst/>
          </a:prstGeom>
          <a:ln w="0">
            <a:noFill/>
          </a:ln>
        </p:spPr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 type="sldNum" idx="5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710896A-6B9F-44BB-AB73-2E0446436E4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600"/>
          </a:xfrm>
          <a:prstGeom prst="rect">
            <a:avLst/>
          </a:prstGeom>
          <a:ln w="0">
            <a:noFill/>
          </a:ln>
        </p:spPr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0" name="PlaceHolder 3"/>
          <p:cNvSpPr>
            <a:spLocks noGrp="1"/>
          </p:cNvSpPr>
          <p:nvPr>
            <p:ph type="sldNum" idx="56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A8090CB-6006-448E-BF33-3FE8AF469C2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600"/>
          </a:xfrm>
          <a:prstGeom prst="rect">
            <a:avLst/>
          </a:prstGeom>
          <a:ln w="0">
            <a:noFill/>
          </a:ln>
        </p:spPr>
      </p:sp>
      <p:sp>
        <p:nvSpPr>
          <p:cNvPr id="69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PlaceHolder 3"/>
          <p:cNvSpPr>
            <a:spLocks noGrp="1"/>
          </p:cNvSpPr>
          <p:nvPr>
            <p:ph type="sldNum" idx="57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54FE3DB-60A5-4374-8A18-B337A128955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600"/>
          </a:xfrm>
          <a:prstGeom prst="rect">
            <a:avLst/>
          </a:prstGeom>
          <a:ln w="0">
            <a:noFill/>
          </a:ln>
        </p:spPr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PlaceHolder 3"/>
          <p:cNvSpPr>
            <a:spLocks noGrp="1"/>
          </p:cNvSpPr>
          <p:nvPr>
            <p:ph type="sldNum" idx="58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F5927DB-C79A-486B-8683-2042A318A1A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600"/>
          </a:xfrm>
          <a:prstGeom prst="rect">
            <a:avLst/>
          </a:prstGeom>
          <a:ln w="0">
            <a:noFill/>
          </a:ln>
        </p:spPr>
      </p:sp>
      <p:sp>
        <p:nvSpPr>
          <p:cNvPr id="69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9" name="PlaceHolder 3"/>
          <p:cNvSpPr>
            <a:spLocks noGrp="1"/>
          </p:cNvSpPr>
          <p:nvPr>
            <p:ph type="sldNum" idx="59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3490CD5-506A-4876-8E9E-F7EDFB78D33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70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PlaceHolder 3"/>
          <p:cNvSpPr>
            <a:spLocks noGrp="1"/>
          </p:cNvSpPr>
          <p:nvPr>
            <p:ph type="sldNum" idx="60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764DD95-BDBB-4EE3-B73E-904B46DCE01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70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PlaceHolder 3"/>
          <p:cNvSpPr>
            <a:spLocks noGrp="1"/>
          </p:cNvSpPr>
          <p:nvPr>
            <p:ph type="sldNum" idx="61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9588F02-9103-49C1-9CBF-611BB537570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70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PlaceHolder 3"/>
          <p:cNvSpPr>
            <a:spLocks noGrp="1"/>
          </p:cNvSpPr>
          <p:nvPr>
            <p:ph type="sldNum" idx="62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CA013E8-E14B-44F5-99AF-AA236BF80F6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71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1" name="PlaceHolder 3"/>
          <p:cNvSpPr>
            <a:spLocks noGrp="1"/>
          </p:cNvSpPr>
          <p:nvPr>
            <p:ph type="sldNum" idx="63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E926F6A-6ADD-4C86-A409-153B34247A9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4" name="PlaceHolder 3"/>
          <p:cNvSpPr>
            <a:spLocks noGrp="1"/>
          </p:cNvSpPr>
          <p:nvPr>
            <p:ph type="sldNum" idx="64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6D5D49C-2D1A-44CB-AE2E-F57A6155306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71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PlaceHolder 3"/>
          <p:cNvSpPr>
            <a:spLocks noGrp="1"/>
          </p:cNvSpPr>
          <p:nvPr>
            <p:ph type="sldNum" idx="65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BD7F962-24F3-49EC-8AF6-C3C0ED35947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87D4F19-0BD6-41B0-B484-BE00F5A8145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71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PlaceHolder 3"/>
          <p:cNvSpPr>
            <a:spLocks noGrp="1"/>
          </p:cNvSpPr>
          <p:nvPr>
            <p:ph type="sldNum" idx="66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BFA7E25-F189-4B89-A935-9426399C88C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600"/>
          </a:xfrm>
          <a:prstGeom prst="rect">
            <a:avLst/>
          </a:prstGeom>
          <a:ln w="0">
            <a:noFill/>
          </a:ln>
        </p:spPr>
      </p:sp>
      <p:sp>
        <p:nvSpPr>
          <p:cNvPr id="72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PlaceHolder 3"/>
          <p:cNvSpPr>
            <a:spLocks noGrp="1"/>
          </p:cNvSpPr>
          <p:nvPr>
            <p:ph type="sldNum" idx="67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8CD988-9D07-4498-8580-6D9DBC8E55D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600"/>
          </a:xfrm>
          <a:prstGeom prst="rect">
            <a:avLst/>
          </a:prstGeom>
          <a:ln w="0">
            <a:noFill/>
          </a:ln>
        </p:spPr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6" name="PlaceHolder 3"/>
          <p:cNvSpPr>
            <a:spLocks noGrp="1"/>
          </p:cNvSpPr>
          <p:nvPr>
            <p:ph type="sldNum" idx="68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4251B9A-5CFA-4BF6-8027-DD4B86E4542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 type="sldNum" idx="7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40B1A0A-97D2-43D2-B928-9D58810433E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 type="sldNum" idx="8"/>
          </p:nvPr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0C29C98-B133-4492-810C-6A94A0E3826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39800" cy="68486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6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4D5985FB-C7D8-4BAA-88D1-3F2B42FB692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66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0640" cy="56052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480" cy="51264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66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39800" cy="68486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0" y="6646680"/>
            <a:ext cx="121842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39800" cy="68486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56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06BE2B33-9D16-4175-AC82-646A7213ADE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66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0640" cy="56052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480" cy="51264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066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44760" y="0"/>
            <a:ext cx="739800" cy="68486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0" y="6646680"/>
            <a:ext cx="121842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39800" cy="68486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1438640" y="6453360"/>
            <a:ext cx="756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4CC0C624-C3C9-4D65-A276-38F5C489059B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66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0640" cy="56052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480" cy="51264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11444760" y="1440"/>
            <a:ext cx="739800" cy="68486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11427480" y="6453360"/>
            <a:ext cx="756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82C151AA-C472-42DF-A656-498D0A7339C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0" y="6646680"/>
            <a:ext cx="121842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444760" y="0"/>
            <a:ext cx="739800" cy="68486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1438640" y="6453360"/>
            <a:ext cx="756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AC252234-BAA2-4BCA-8692-30FC1ADD78E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12240" y="1268280"/>
            <a:ext cx="92066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4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0640" cy="560520"/>
          </a:xfrm>
          <a:prstGeom prst="rect">
            <a:avLst/>
          </a:prstGeom>
          <a:ln w="0">
            <a:noFill/>
          </a:ln>
        </p:spPr>
      </p:pic>
      <p:pic>
        <p:nvPicPr>
          <p:cNvPr id="14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480" cy="51264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11444760" y="1440"/>
            <a:ext cx="739800" cy="68486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11427480" y="6453360"/>
            <a:ext cx="756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A76CEFEE-C385-427C-B263-F2DD6967EE2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0" y="6646680"/>
            <a:ext cx="121842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60.xml"/><Relationship Id="rId3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61.xml"/><Relationship Id="rId3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62.xml"/><Relationship Id="rId3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63.xml"/><Relationship Id="rId3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hyperlink" Target="http://ftp.tu-clausthal.de/pub/institute/informatik/v-modell-xt/Releases/2.3/Dokumentation/V-Modell-XT-HTML/index.html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hyperlink" Target="https://www.volere.org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27400" y="1412640"/>
            <a:ext cx="10359720" cy="114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27400" y="2852640"/>
            <a:ext cx="10359720" cy="23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6: Requirements Documentation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Documentation vs Specification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554940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Specification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Requirements documentation that is in accordance with a certain specification approach.  (not necessarily formal)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324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Note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This is sometimes also used to imply that the requirements are specified on the level of developer requirements (we will not use it this way).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Documentation"/>
          <p:cNvSpPr/>
          <p:nvPr/>
        </p:nvSpPr>
        <p:spPr>
          <a:xfrm>
            <a:off x="6400800" y="2178000"/>
            <a:ext cx="4565520" cy="3193920"/>
          </a:xfrm>
          <a:custGeom>
            <a:avLst/>
            <a:gdLst>
              <a:gd name="textAreaLeft" fmla="*/ 0 w 4565520"/>
              <a:gd name="textAreaRight" fmla="*/ 4567680 w 4565520"/>
              <a:gd name="textAreaTop" fmla="*/ 0 h 3193920"/>
              <a:gd name="textAreaBottom" fmla="*/ 3196080 h 3193920"/>
            </a:gdLst>
            <a:ahLst/>
            <a:rect l="textAreaLeft" t="textAreaTop" r="textAreaRight" b="textAreaBottom"/>
            <a:pathLst>
              <a:path w="12702" h="8892">
                <a:moveTo>
                  <a:pt x="1481" y="0"/>
                </a:moveTo>
                <a:lnTo>
                  <a:pt x="1482" y="0"/>
                </a:lnTo>
                <a:cubicBezTo>
                  <a:pt x="1222" y="0"/>
                  <a:pt x="966" y="68"/>
                  <a:pt x="741" y="199"/>
                </a:cubicBezTo>
                <a:cubicBezTo>
                  <a:pt x="516" y="329"/>
                  <a:pt x="329" y="516"/>
                  <a:pt x="199" y="741"/>
                </a:cubicBezTo>
                <a:cubicBezTo>
                  <a:pt x="68" y="966"/>
                  <a:pt x="0" y="1222"/>
                  <a:pt x="0" y="1482"/>
                </a:cubicBezTo>
                <a:lnTo>
                  <a:pt x="0" y="7409"/>
                </a:lnTo>
                <a:lnTo>
                  <a:pt x="0" y="7409"/>
                </a:lnTo>
                <a:cubicBezTo>
                  <a:pt x="0" y="7669"/>
                  <a:pt x="68" y="7925"/>
                  <a:pt x="199" y="8150"/>
                </a:cubicBezTo>
                <a:cubicBezTo>
                  <a:pt x="329" y="8375"/>
                  <a:pt x="516" y="8562"/>
                  <a:pt x="741" y="8692"/>
                </a:cubicBezTo>
                <a:cubicBezTo>
                  <a:pt x="966" y="8823"/>
                  <a:pt x="1222" y="8891"/>
                  <a:pt x="1482" y="8891"/>
                </a:cubicBezTo>
                <a:lnTo>
                  <a:pt x="11219" y="8891"/>
                </a:lnTo>
                <a:lnTo>
                  <a:pt x="11219" y="8891"/>
                </a:lnTo>
                <a:cubicBezTo>
                  <a:pt x="11479" y="8891"/>
                  <a:pt x="11735" y="8823"/>
                  <a:pt x="11960" y="8692"/>
                </a:cubicBezTo>
                <a:cubicBezTo>
                  <a:pt x="12185" y="8562"/>
                  <a:pt x="12372" y="8375"/>
                  <a:pt x="12502" y="8150"/>
                </a:cubicBezTo>
                <a:cubicBezTo>
                  <a:pt x="12633" y="7925"/>
                  <a:pt x="12701" y="7669"/>
                  <a:pt x="12701" y="7409"/>
                </a:cubicBezTo>
                <a:lnTo>
                  <a:pt x="12701" y="1481"/>
                </a:lnTo>
                <a:lnTo>
                  <a:pt x="12701" y="1482"/>
                </a:lnTo>
                <a:lnTo>
                  <a:pt x="12701" y="1482"/>
                </a:lnTo>
                <a:cubicBezTo>
                  <a:pt x="12701" y="1222"/>
                  <a:pt x="12633" y="966"/>
                  <a:pt x="12502" y="741"/>
                </a:cubicBezTo>
                <a:cubicBezTo>
                  <a:pt x="12372" y="516"/>
                  <a:pt x="12185" y="329"/>
                  <a:pt x="11960" y="199"/>
                </a:cubicBezTo>
                <a:cubicBezTo>
                  <a:pt x="11735" y="68"/>
                  <a:pt x="11479" y="0"/>
                  <a:pt x="11219" y="0"/>
                </a:cubicBezTo>
                <a:lnTo>
                  <a:pt x="1481" y="0"/>
                </a:lnTo>
              </a:path>
            </a:pathLst>
          </a:cu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7" name="Freihandform: Form 8"/>
          <p:cNvSpPr/>
          <p:nvPr/>
        </p:nvSpPr>
        <p:spPr>
          <a:xfrm>
            <a:off x="6858000" y="2514600"/>
            <a:ext cx="3651120" cy="2050920"/>
          </a:xfrm>
          <a:custGeom>
            <a:avLst/>
            <a:gdLst>
              <a:gd name="textAreaLeft" fmla="*/ 0 w 3651120"/>
              <a:gd name="textAreaRight" fmla="*/ 3653280 w 3651120"/>
              <a:gd name="textAreaTop" fmla="*/ 0 h 2050920"/>
              <a:gd name="textAreaBottom" fmla="*/ 2053080 h 2050920"/>
            </a:gdLst>
            <a:ahLst/>
            <a:rect l="textAreaLeft" t="textAreaTop" r="textAreaRight" b="textAreaBottom"/>
            <a:pathLst>
              <a:path w="10162" h="5717">
                <a:moveTo>
                  <a:pt x="952" y="0"/>
                </a:moveTo>
                <a:lnTo>
                  <a:pt x="953" y="0"/>
                </a:lnTo>
                <a:cubicBezTo>
                  <a:pt x="785" y="0"/>
                  <a:pt x="621" y="44"/>
                  <a:pt x="476" y="128"/>
                </a:cubicBezTo>
                <a:cubicBezTo>
                  <a:pt x="332" y="211"/>
                  <a:pt x="211" y="332"/>
                  <a:pt x="128" y="476"/>
                </a:cubicBezTo>
                <a:cubicBezTo>
                  <a:pt x="44" y="621"/>
                  <a:pt x="0" y="785"/>
                  <a:pt x="0" y="953"/>
                </a:cubicBezTo>
                <a:lnTo>
                  <a:pt x="0" y="4763"/>
                </a:lnTo>
                <a:lnTo>
                  <a:pt x="0" y="4763"/>
                </a:lnTo>
                <a:cubicBezTo>
                  <a:pt x="0" y="4931"/>
                  <a:pt x="44" y="5095"/>
                  <a:pt x="128" y="5240"/>
                </a:cubicBezTo>
                <a:cubicBezTo>
                  <a:pt x="211" y="5384"/>
                  <a:pt x="332" y="5505"/>
                  <a:pt x="476" y="5588"/>
                </a:cubicBezTo>
                <a:cubicBezTo>
                  <a:pt x="621" y="5672"/>
                  <a:pt x="785" y="5716"/>
                  <a:pt x="953" y="5716"/>
                </a:cubicBezTo>
                <a:lnTo>
                  <a:pt x="9208" y="5715"/>
                </a:lnTo>
                <a:lnTo>
                  <a:pt x="9208" y="5716"/>
                </a:lnTo>
                <a:cubicBezTo>
                  <a:pt x="9376" y="5716"/>
                  <a:pt x="9540" y="5672"/>
                  <a:pt x="9685" y="5588"/>
                </a:cubicBezTo>
                <a:cubicBezTo>
                  <a:pt x="9829" y="5505"/>
                  <a:pt x="9950" y="5384"/>
                  <a:pt x="10033" y="5240"/>
                </a:cubicBezTo>
                <a:cubicBezTo>
                  <a:pt x="10117" y="5095"/>
                  <a:pt x="10161" y="4931"/>
                  <a:pt x="10161" y="4763"/>
                </a:cubicBezTo>
                <a:lnTo>
                  <a:pt x="10161" y="952"/>
                </a:lnTo>
                <a:lnTo>
                  <a:pt x="10161" y="953"/>
                </a:lnTo>
                <a:lnTo>
                  <a:pt x="10161" y="953"/>
                </a:lnTo>
                <a:cubicBezTo>
                  <a:pt x="10161" y="785"/>
                  <a:pt x="10117" y="621"/>
                  <a:pt x="10033" y="476"/>
                </a:cubicBezTo>
                <a:cubicBezTo>
                  <a:pt x="9950" y="332"/>
                  <a:pt x="9829" y="211"/>
                  <a:pt x="9685" y="128"/>
                </a:cubicBezTo>
                <a:cubicBezTo>
                  <a:pt x="9540" y="44"/>
                  <a:pt x="9376" y="0"/>
                  <a:pt x="9208" y="0"/>
                </a:cubicBezTo>
                <a:lnTo>
                  <a:pt x="952" y="0"/>
                </a:lnTo>
              </a:path>
            </a:pathLst>
          </a:cu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8" name="Freihandform: Form 9"/>
          <p:cNvSpPr/>
          <p:nvPr/>
        </p:nvSpPr>
        <p:spPr>
          <a:xfrm>
            <a:off x="7315200" y="2971800"/>
            <a:ext cx="2736720" cy="907920"/>
          </a:xfrm>
          <a:custGeom>
            <a:avLst/>
            <a:gdLst>
              <a:gd name="textAreaLeft" fmla="*/ 0 w 2736720"/>
              <a:gd name="textAreaRight" fmla="*/ 2738880 w 2736720"/>
              <a:gd name="textAreaTop" fmla="*/ 0 h 907920"/>
              <a:gd name="textAreaBottom" fmla="*/ 910080 h 907920"/>
            </a:gdLst>
            <a:ahLst/>
            <a:rect l="textAreaLeft" t="textAreaTop" r="textAreaRight" b="textAreaBottom"/>
            <a:pathLst>
              <a:path w="7622" h="2542">
                <a:moveTo>
                  <a:pt x="423" y="0"/>
                </a:moveTo>
                <a:lnTo>
                  <a:pt x="424" y="0"/>
                </a:lnTo>
                <a:cubicBezTo>
                  <a:pt x="349" y="0"/>
                  <a:pt x="276" y="20"/>
                  <a:pt x="212" y="57"/>
                </a:cubicBezTo>
                <a:cubicBezTo>
                  <a:pt x="147" y="94"/>
                  <a:pt x="94" y="147"/>
                  <a:pt x="57" y="212"/>
                </a:cubicBezTo>
                <a:cubicBezTo>
                  <a:pt x="20" y="276"/>
                  <a:pt x="0" y="349"/>
                  <a:pt x="0" y="424"/>
                </a:cubicBezTo>
                <a:lnTo>
                  <a:pt x="0" y="2117"/>
                </a:lnTo>
                <a:lnTo>
                  <a:pt x="0" y="2118"/>
                </a:lnTo>
                <a:cubicBezTo>
                  <a:pt x="0" y="2192"/>
                  <a:pt x="20" y="2265"/>
                  <a:pt x="57" y="2329"/>
                </a:cubicBezTo>
                <a:cubicBezTo>
                  <a:pt x="94" y="2394"/>
                  <a:pt x="147" y="2447"/>
                  <a:pt x="212" y="2484"/>
                </a:cubicBezTo>
                <a:cubicBezTo>
                  <a:pt x="276" y="2521"/>
                  <a:pt x="349" y="2541"/>
                  <a:pt x="424" y="2541"/>
                </a:cubicBezTo>
                <a:lnTo>
                  <a:pt x="7197" y="2541"/>
                </a:lnTo>
                <a:lnTo>
                  <a:pt x="7198" y="2541"/>
                </a:lnTo>
                <a:cubicBezTo>
                  <a:pt x="7272" y="2541"/>
                  <a:pt x="7345" y="2521"/>
                  <a:pt x="7409" y="2484"/>
                </a:cubicBezTo>
                <a:cubicBezTo>
                  <a:pt x="7474" y="2447"/>
                  <a:pt x="7527" y="2394"/>
                  <a:pt x="7564" y="2329"/>
                </a:cubicBezTo>
                <a:cubicBezTo>
                  <a:pt x="7601" y="2265"/>
                  <a:pt x="7621" y="2192"/>
                  <a:pt x="7621" y="2118"/>
                </a:cubicBezTo>
                <a:lnTo>
                  <a:pt x="7621" y="423"/>
                </a:lnTo>
                <a:lnTo>
                  <a:pt x="7621" y="424"/>
                </a:lnTo>
                <a:lnTo>
                  <a:pt x="7621" y="424"/>
                </a:lnTo>
                <a:cubicBezTo>
                  <a:pt x="7621" y="349"/>
                  <a:pt x="7601" y="276"/>
                  <a:pt x="7564" y="212"/>
                </a:cubicBezTo>
                <a:cubicBezTo>
                  <a:pt x="7527" y="147"/>
                  <a:pt x="7474" y="94"/>
                  <a:pt x="7409" y="57"/>
                </a:cubicBezTo>
                <a:cubicBezTo>
                  <a:pt x="7345" y="20"/>
                  <a:pt x="7272" y="0"/>
                  <a:pt x="7198" y="0"/>
                </a:cubicBezTo>
                <a:lnTo>
                  <a:pt x="423" y="0"/>
                </a:lnTo>
              </a:path>
            </a:pathLst>
          </a:custGeom>
          <a:solidFill>
            <a:srgbClr val="ff8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9" name="Textfeld 10"/>
          <p:cNvSpPr/>
          <p:nvPr/>
        </p:nvSpPr>
        <p:spPr>
          <a:xfrm>
            <a:off x="7543800" y="3200400"/>
            <a:ext cx="2279520" cy="3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d7"/>
                </a:solidFill>
                <a:latin typeface="DejaVu Sans"/>
                <a:ea typeface="DejaVu Sans"/>
              </a:rPr>
              <a:t>Specification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Textfeld 11"/>
          <p:cNvSpPr/>
          <p:nvPr/>
        </p:nvSpPr>
        <p:spPr>
          <a:xfrm>
            <a:off x="7543800" y="4800600"/>
            <a:ext cx="2279520" cy="3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Textfeld 12"/>
          <p:cNvSpPr/>
          <p:nvPr/>
        </p:nvSpPr>
        <p:spPr>
          <a:xfrm>
            <a:off x="7543800" y="3987720"/>
            <a:ext cx="2279520" cy="3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d7"/>
                </a:solidFill>
                <a:latin typeface="DejaVu Sans"/>
                <a:ea typeface="DejaVu Sans"/>
              </a:rPr>
              <a:t>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Perspectives on Functional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>
            <a:off x="1168560" y="1912320"/>
            <a:ext cx="8659080" cy="425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5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Rechteck 12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Perspectives on Functional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HSN-Hierarchy 12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Three different perspectives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Functional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Behavioral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Perspectives on Functional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Data perspective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Static-structural perspective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Structure of input/output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Static structure of the system itself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Usage relationships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Dependencies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Perspectives on Functional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Functional perspective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Which information is received by the system and how is it manipulated?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Data-flow through the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Dynamic!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Behavioral perspective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State-oriented perspective on how the system is embedded into the system context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Documents reactions by the system on events in the system context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Reaction depends on the system’s state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Reactions include state transitions and effects on the system’s environment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Three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different ways to document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Natural language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Conceptual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Hybrid approach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No “one best way”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Depends on the 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People involved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Documentation – Natural Language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Most commonly applied documentation form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Usually: prose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Advantages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Can be read by every stakeholder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Applicable for miscellaneous purposes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Can be used for any kind of requirement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Well-suited for all three perspectives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Drawbacks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Ambiguities possible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Unintentional mix of different kinds of requirements possible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Unintentional mix of different perspectives possible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Documentation – Conceptual Models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Different kinds of conceptual models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Cannot be used universally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Have to fit the type of the requirements and the perspective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Advantages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Correct use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no switch of perspective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Compact documentation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Easy for trained readers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Less ambiguity than natural language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Drawbacks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Knowledge about modeling required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Documentation – Conceptual Model Types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CustomShape 5"/>
          <p:cNvSpPr/>
          <p:nvPr/>
        </p:nvSpPr>
        <p:spPr>
          <a:xfrm>
            <a:off x="263520" y="6411600"/>
            <a:ext cx="109173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3" name="Picture 2" descr=""/>
          <p:cNvPicPr/>
          <p:nvPr/>
        </p:nvPicPr>
        <p:blipFill>
          <a:blip r:embed="rId1"/>
          <a:stretch/>
        </p:blipFill>
        <p:spPr>
          <a:xfrm>
            <a:off x="3778560" y="3278520"/>
            <a:ext cx="7074000" cy="3127680"/>
          </a:xfrm>
          <a:prstGeom prst="rect">
            <a:avLst/>
          </a:prstGeom>
          <a:ln w="0">
            <a:noFill/>
          </a:ln>
        </p:spPr>
      </p:pic>
      <p:sp>
        <p:nvSpPr>
          <p:cNvPr id="264" name="PlaceHolder 1"/>
          <p:cNvSpPr/>
          <p:nvPr/>
        </p:nvSpPr>
        <p:spPr>
          <a:xfrm>
            <a:off x="609480" y="1769400"/>
            <a:ext cx="10584720" cy="15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Use case diagrams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Quick overview of system functionalities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 not describe responsibilities in detail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Documentation – Conceptual Model Types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8" name="CustomShape 5"/>
          <p:cNvSpPr/>
          <p:nvPr/>
        </p:nvSpPr>
        <p:spPr>
          <a:xfrm>
            <a:off x="263520" y="6411600"/>
            <a:ext cx="109173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1"/>
          <p:cNvSpPr/>
          <p:nvPr/>
        </p:nvSpPr>
        <p:spPr>
          <a:xfrm>
            <a:off x="609480" y="1769400"/>
            <a:ext cx="10584720" cy="15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Class diagrams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Capture static structure of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Structural dependencies between the system and the context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0" name="Picture 2" descr=""/>
          <p:cNvPicPr/>
          <p:nvPr/>
        </p:nvPicPr>
        <p:blipFill>
          <a:blip r:embed="rId1"/>
          <a:stretch/>
        </p:blipFill>
        <p:spPr>
          <a:xfrm>
            <a:off x="3270960" y="3299760"/>
            <a:ext cx="5644800" cy="310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9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Rechteck 13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Grafik 1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099440" cy="2076840"/>
          </a:xfrm>
          <a:prstGeom prst="rect">
            <a:avLst/>
          </a:prstGeom>
          <a:ln w="0">
            <a:noFill/>
          </a:ln>
        </p:spPr>
      </p:pic>
      <p:sp>
        <p:nvSpPr>
          <p:cNvPr id="195" name="Rahmen 1"/>
          <p:cNvSpPr/>
          <p:nvPr/>
        </p:nvSpPr>
        <p:spPr>
          <a:xfrm>
            <a:off x="3846240" y="2297880"/>
            <a:ext cx="1815480" cy="225576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Documentation – Conceptual Model Types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4" name="PlaceHolder 1"/>
          <p:cNvSpPr/>
          <p:nvPr/>
        </p:nvSpPr>
        <p:spPr>
          <a:xfrm>
            <a:off x="609480" y="1769400"/>
            <a:ext cx="5087160" cy="284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Activity diagrams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Business processes, sequence-oriented dependencies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Sequential character of use cases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CustomShape 5"/>
          <p:cNvSpPr/>
          <p:nvPr/>
        </p:nvSpPr>
        <p:spPr>
          <a:xfrm>
            <a:off x="263520" y="6411600"/>
            <a:ext cx="109173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6" name="Picture 2" descr=""/>
          <p:cNvPicPr/>
          <p:nvPr/>
        </p:nvPicPr>
        <p:blipFill>
          <a:blip r:embed="rId1"/>
          <a:stretch/>
        </p:blipFill>
        <p:spPr>
          <a:xfrm>
            <a:off x="8055000" y="1709280"/>
            <a:ext cx="2721240" cy="50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Documentation – Conceptual Model Types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0" name="CustomShape 5"/>
          <p:cNvSpPr/>
          <p:nvPr/>
        </p:nvSpPr>
        <p:spPr>
          <a:xfrm>
            <a:off x="263520" y="6411600"/>
            <a:ext cx="109173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1"/>
          <p:cNvSpPr/>
          <p:nvPr/>
        </p:nvSpPr>
        <p:spPr>
          <a:xfrm>
            <a:off x="609480" y="1769400"/>
            <a:ext cx="10584720" cy="15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State diagram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Event-driven behavior of a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2" name="Picture 2" descr=""/>
          <p:cNvPicPr/>
          <p:nvPr/>
        </p:nvPicPr>
        <p:blipFill>
          <a:blip r:embed="rId1"/>
          <a:stretch/>
        </p:blipFill>
        <p:spPr>
          <a:xfrm>
            <a:off x="1234080" y="3342240"/>
            <a:ext cx="8497080" cy="293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Documentation – Conceptual Models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No single type of documentation has to be selected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Depends on the view, audience, ...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Hybrid = natural language + conceptual models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Not redundant, but complementary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Balance out each others weaknesses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Example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Description of the general architecture in natural language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Details in form of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335520" y="4406760"/>
            <a:ext cx="10746000" cy="13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Criteria For Good Requirements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335520" y="2906640"/>
            <a:ext cx="10746000" cy="149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Criteria for Good Requirements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Characteristics of Good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58640" cy="46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Agreed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reflects the correct and agreed upon opinion of all stakeholders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Ranked (IEEE Std. 830-1998)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by legal obligations or priorities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Especially important if not all functionalities are provided at with the same release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Unambiguous (IEEE Std. 830-1998)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understood in only one way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Conceptual models help to achieve this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 and up-to-date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Must be consistent with the system context and not outdated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263520" y="6411600"/>
            <a:ext cx="109166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IEEE 830-1998 (1998) – IEEE Recommended Practice for Software Requirements Specifications (https://standards.ieee.org/ieee/830/1222/)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Criteria for Good Requirements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Characteristics of Good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626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Correct (IEEE Std. 830-1998)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requirement represents the idea of the stakeholder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Consistent (IEEE Std. 830-1998)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must not contradict each other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must be on the same level of abstraction/detail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should use the same documentation type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CustomShape 5"/>
          <p:cNvSpPr/>
          <p:nvPr/>
        </p:nvSpPr>
        <p:spPr>
          <a:xfrm>
            <a:off x="263520" y="6411600"/>
            <a:ext cx="109166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IEEE 830-1998 (1998) – IEEE Recommended Practice for Software Requirements Specifications (https://standards.ieee.org/ieee/830/1222/)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9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Criteria for Good Requirements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Rechteck 2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Characteristics of Good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HSN-Hierarchy 2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626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Verifiable (IEEE Std. 830-1998)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Definition of a requirement must allow for its verification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through tests or measurements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Realizable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must be implementable within the scope of the 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Traceable (IEEE Std. 830-1998)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Retracing of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origin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realization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Relationships to other documents → e.g., through unique identifiers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CustomShape 6"/>
          <p:cNvSpPr/>
          <p:nvPr/>
        </p:nvSpPr>
        <p:spPr>
          <a:xfrm>
            <a:off x="263520" y="6411600"/>
            <a:ext cx="109166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IEEE 830-1998 (1998) – IEEE Recommended Practice for Software Requirements Specifications (https://standards.ieee.org/ieee/830/1222/)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Criteria for Good Requirements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Characteristics of Good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7" name="PlaceHolder 1"/>
          <p:cNvSpPr>
            <a:spLocks noGrp="1"/>
          </p:cNvSpPr>
          <p:nvPr>
            <p:ph/>
          </p:nvPr>
        </p:nvSpPr>
        <p:spPr>
          <a:xfrm>
            <a:off x="595440" y="1780920"/>
            <a:ext cx="10584720" cy="46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Complete (IEEE Std. 830-1998)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must fully describe the specified functionality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not yet known → mark, e.g., as “tbd” (“to be determined”)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Understandability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must be comprehensible for all stakeholders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CustomShape 5"/>
          <p:cNvSpPr/>
          <p:nvPr/>
        </p:nvSpPr>
        <p:spPr>
          <a:xfrm>
            <a:off x="263520" y="6411600"/>
            <a:ext cx="109166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IEEE 830-1998 (1998) – IEEE Recommended Practice for Software Requirements Specifications (https://standards.ieee.org/ieee/830/1222/)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Criteria for Good Requirements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Further Characteristics of Good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Atomic (it is not possible to subdivide the requirement)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/>
          </p:nvPr>
        </p:nvSpPr>
        <p:spPr>
          <a:xfrm>
            <a:off x="465840" y="1519200"/>
            <a:ext cx="10729080" cy="4190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rmAutofit/>
          </a:bodyPr>
          <a:p>
            <a:pPr marL="228600" indent="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644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Why are these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not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unambiguous?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Text Box 14"/>
          <p:cNvSpPr/>
          <p:nvPr/>
        </p:nvSpPr>
        <p:spPr>
          <a:xfrm>
            <a:off x="727920" y="2957400"/>
            <a:ext cx="9221760" cy="1004040"/>
          </a:xfrm>
          <a:prstGeom prst="rect">
            <a:avLst/>
          </a:prstGeom>
          <a:noFill/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In order to retrieve money from the ATM (automatic teller machine), the customer needs to insert a valid card and type in his PIN. If the validation fails, the machine keeps the card.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Text Box 15"/>
          <p:cNvSpPr/>
          <p:nvPr/>
        </p:nvSpPr>
        <p:spPr>
          <a:xfrm>
            <a:off x="711000" y="4102560"/>
            <a:ext cx="9221760" cy="699120"/>
          </a:xfrm>
          <a:prstGeom prst="rect">
            <a:avLst/>
          </a:prstGeom>
          <a:noFill/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When the driver turns the steering wheel, the direction of the car is changed accordingly.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11"/>
          <p:cNvSpPr/>
          <p:nvPr/>
        </p:nvSpPr>
        <p:spPr>
          <a:xfrm>
            <a:off x="542880" y="69048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Criteria for Good Requirements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Rechteck 7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Example – Unambiguous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4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6: Requirements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Rechteck 334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HSN-Hierarchy 2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Documentation in General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Criteria for Good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Document Structure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1518560" cy="4856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316440" indent="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644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644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644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644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644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644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Why is this </a:t>
            </a:r>
            <a:r>
              <a:rPr b="0" lang="en-US" sz="2000" spc="-1" strike="noStrike">
                <a:solidFill>
                  <a:srgbClr val="c0504d"/>
                </a:solidFill>
                <a:latin typeface="DejaVu Sans"/>
                <a:ea typeface="Arial"/>
              </a:rPr>
              <a:t>not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atomic 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Text Box 12"/>
          <p:cNvSpPr/>
          <p:nvPr/>
        </p:nvSpPr>
        <p:spPr>
          <a:xfrm>
            <a:off x="727920" y="3399840"/>
            <a:ext cx="9221760" cy="699480"/>
          </a:xfrm>
          <a:prstGeom prst="rect">
            <a:avLst/>
          </a:prstGeom>
          <a:noFill/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As part of the web shop, the customers may search for goods using key words or product categories.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12"/>
          <p:cNvSpPr/>
          <p:nvPr/>
        </p:nvSpPr>
        <p:spPr>
          <a:xfrm>
            <a:off x="542880" y="69048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Criteria for Good Requirements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Rechteck 6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Example – Atomic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335520" y="4406760"/>
            <a:ext cx="10746000" cy="13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Document Structure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335520" y="2906640"/>
            <a:ext cx="10746000" cy="149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Characteristics of Good Requirements Documents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Unambiguity and Consistency (IEEE Std. 830-1998)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Requires individual requirements also to be unambiguous and consistent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requirements should be uniquely identifiable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Modifiability and Extendibility (IEEE Std. 830-1998)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Must be easy to modify and to extend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be subject to a version control management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CustomShape 5"/>
          <p:cNvSpPr/>
          <p:nvPr/>
        </p:nvSpPr>
        <p:spPr>
          <a:xfrm>
            <a:off x="263520" y="6411600"/>
            <a:ext cx="109166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IEEE 830-1998 (1998) – IEEE Recommended Practice for Software Requirements Specifications (https://standards.ieee.org/ieee/830/1222/)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Characteristics of Good Requirements Documents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60440" cy="462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Completeness (IEEE Std. 830-1998)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Must contain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 requirement must be documented completely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Required additional information must be present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CustomShape 5"/>
          <p:cNvSpPr/>
          <p:nvPr/>
        </p:nvSpPr>
        <p:spPr>
          <a:xfrm>
            <a:off x="261720" y="6496920"/>
            <a:ext cx="109166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IEEE 830-1998 (1998) – IEEE Recommended Practice for Software Requirements Specifications (https://standards.ieee.org/ieee/830/1222/)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21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Rechteck 3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Characteristics of Good Requirements Documents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HSN-Hierarchy 3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60440" cy="462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Includes: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Required reactions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Influential factors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Inputs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Error and exception cases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Quality requirements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Structural completeness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Labels for figures and tables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Consistent references and index directories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CustomShape 7"/>
          <p:cNvSpPr/>
          <p:nvPr/>
        </p:nvSpPr>
        <p:spPr>
          <a:xfrm>
            <a:off x="261720" y="6496920"/>
            <a:ext cx="109166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IEEE 830-1998 (1998) – IEEE Recommended Practice for Software Requirements Specifications (https://standards.ieee.org/ieee/830/1222/)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Characteristics of Good Requirements Documents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2" name="PlaceHolder 1"/>
          <p:cNvSpPr>
            <a:spLocks noGrp="1"/>
          </p:cNvSpPr>
          <p:nvPr>
            <p:ph/>
          </p:nvPr>
        </p:nvSpPr>
        <p:spPr>
          <a:xfrm>
            <a:off x="609480" y="176688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Traceability (IEEE Std. 830-1998)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Relationships between requirements documents and other documents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Traceability of changes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Clear Structure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Comprehensive and clear structure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Examples shown in the previous section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5"/>
          <p:cNvSpPr/>
          <p:nvPr/>
        </p:nvSpPr>
        <p:spPr>
          <a:xfrm>
            <a:off x="263520" y="6411600"/>
            <a:ext cx="109166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IEEE 830-1998 (1998) – IEEE Recommended Practice for Software Requirements Specifications (https://standards.ieee.org/ieee/830/1222/)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Documents – Characterizing Developer vs. User Requirements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7" name="PlaceHolder 1"/>
          <p:cNvSpPr>
            <a:spLocks noGrp="1"/>
          </p:cNvSpPr>
          <p:nvPr>
            <p:ph/>
          </p:nvPr>
        </p:nvSpPr>
        <p:spPr>
          <a:xfrm>
            <a:off x="609480" y="2286000"/>
            <a:ext cx="1013184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Lastenheft (engl. product requirements document)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Written by the customer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Defines what is expected / has to be provided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Legally: may define a call for bids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4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Rechteck 4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Documents – Characterizing Developer vs. User Requirements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HSN-Hierarchy 4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1" name="PlaceHolder 27"/>
          <p:cNvSpPr/>
          <p:nvPr/>
        </p:nvSpPr>
        <p:spPr>
          <a:xfrm>
            <a:off x="613800" y="2286000"/>
            <a:ext cx="10617840" cy="41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Pflichtenheft (engl. scope statement)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Written by the development organization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Defines what will be delivered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(this may exceed, restrict, or modify the expectations of the “Lastenheft”)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Rectangle 1"/>
          <p:cNvSpPr/>
          <p:nvPr/>
        </p:nvSpPr>
        <p:spPr>
          <a:xfrm>
            <a:off x="539640" y="5486400"/>
            <a:ext cx="10657440" cy="67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Lasten- and Pflichtenheft are mostly defined by their implications for legal affairs and negotiation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Documents – Characterizing Developer vs. User Requirements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6" name="PlaceHolder 1"/>
          <p:cNvSpPr>
            <a:spLocks noGrp="1"/>
          </p:cNvSpPr>
          <p:nvPr>
            <p:ph/>
          </p:nvPr>
        </p:nvSpPr>
        <p:spPr>
          <a:xfrm>
            <a:off x="609480" y="2286360"/>
            <a:ext cx="5329800" cy="29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Lastenheft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not overconstrain the possible solution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focus on prioritized expectations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6"/>
          <p:cNvSpPr/>
          <p:nvPr/>
        </p:nvSpPr>
        <p:spPr>
          <a:xfrm>
            <a:off x="5973840" y="2286360"/>
            <a:ext cx="5329800" cy="29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Pflichtenheft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also have a user focus in writing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Also addresses “User requirements”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Typically uses the same techniques for specification as in Lastenheft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Rectangle 341"/>
          <p:cNvSpPr/>
          <p:nvPr/>
        </p:nvSpPr>
        <p:spPr>
          <a:xfrm>
            <a:off x="685800" y="5258160"/>
            <a:ext cx="10511280" cy="120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Note: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There are typically requirements that are not described in “Pflichtenheft”, e.g., internal to development organization, higher level of detail, technical aspects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Required Content – ToC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Every requirement document should contain certain contents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Overview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Appendices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Index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Independent of the concrete structure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35520" y="4406760"/>
            <a:ext cx="10746000" cy="13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Documentation in general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35520" y="2906640"/>
            <a:ext cx="10746000" cy="149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Required Content – Introduction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Contains information about the entire document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Provides an overview of the system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Addresses the following issues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Purpose Why was the document created, who is the target audience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coverage → Name, principle goals, and advantages of the system to be developed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→  List of stakeholders and their relevant information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5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Rechteck 5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Required Content – Introduction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HSN-Hierarchy 5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rmAutofit/>
          </a:bodyPr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Definitions, acronyms, and abbreviations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Terms used throughout the document are defined for consistent use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also be in the appendix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References (might be part of the appendix)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List of all referenced documents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Overview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Outline of the content and structure of the remainder of the document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Required Content – General Overview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Information that increase the understandability of the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Operational information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administrative, management of organizational aspects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Addresses the following issues: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environment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is the system embedded into its environment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Defines the system boundary and the context boundary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Architecture description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Operational interfaces of the system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information pertaining to the architecture → e.g., storage limitations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3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Rechteck 11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Required Content – General Overview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HSN-Hierarchy 11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functionality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 and coarse functionalities of the system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use cases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 and target audience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Users of the system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State the target audience separately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all users are necessarily part of the target audience!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Constraints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Everything that is not documented elsewhere that poses constraints on the system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Assumptions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assumptions about the system context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that a certain functionality is out of scope due to budgeting reasons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Required Content – Remainder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Contains the functional and non-functional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Appendices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information that completes the document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Standards, conventions, background information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Index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Table of contents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Index directory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Why?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 technical terms are ambiguous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Interface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 Interface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Java Interfaces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API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...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Service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Web service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Generic term to describe provided functionality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Stern: 5 Zacken 1"/>
          <p:cNvSpPr/>
          <p:nvPr/>
        </p:nvSpPr>
        <p:spPr>
          <a:xfrm>
            <a:off x="9950040" y="915480"/>
            <a:ext cx="515160" cy="4950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Why?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 terms may not be known by all stakeholders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 terms may be specific to the project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 Driven Architecture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Interoperability Testing Framework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Stern: 5 Zacken 5"/>
          <p:cNvSpPr/>
          <p:nvPr/>
        </p:nvSpPr>
        <p:spPr>
          <a:xfrm>
            <a:off x="9950040" y="935640"/>
            <a:ext cx="515160" cy="4950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Purpose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Definition of the meaning of terms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Increases the understandability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Avoids misunderstandings and different interpretations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Unifies language between the stakeholders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Glossary entries can (and should) be reused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Across projects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 definitions are even universal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IEEE Std. 610.12-1990: Standard Glossary of Software Engineering Terminology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Stern: 5 Zacken 5"/>
          <p:cNvSpPr/>
          <p:nvPr/>
        </p:nvSpPr>
        <p:spPr>
          <a:xfrm>
            <a:off x="9950040" y="915480"/>
            <a:ext cx="515160" cy="4950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Definition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 book for the terms in the requirements document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08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08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08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08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08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CustomShape 4"/>
          <p:cNvSpPr/>
          <p:nvPr/>
        </p:nvSpPr>
        <p:spPr>
          <a:xfrm>
            <a:off x="609480" y="3384720"/>
            <a:ext cx="10577520" cy="16221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 marL="108000" indent="-228600" algn="ctr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 glossary is a collection of technical terms that are part of a language (terminology). A glossary defines the specific meaning of each of these terms. A glossary can additionally contain references to related terms as well as examples that explain the terms.”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CustomShape 5"/>
          <p:cNvSpPr/>
          <p:nvPr/>
        </p:nvSpPr>
        <p:spPr>
          <a:xfrm>
            <a:off x="263520" y="6411600"/>
            <a:ext cx="109166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Stern: 5 Zacken 7"/>
          <p:cNvSpPr/>
          <p:nvPr/>
        </p:nvSpPr>
        <p:spPr>
          <a:xfrm>
            <a:off x="9950040" y="915480"/>
            <a:ext cx="515160" cy="4950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Elements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Context-specific technical terms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Abbreviations and acronyms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Everyday concepts with special meaning in the given context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Synonyms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Same meaning, different terms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Homonyms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meaning, same terms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Stern: 5 Zacken 5"/>
          <p:cNvSpPr/>
          <p:nvPr/>
        </p:nvSpPr>
        <p:spPr>
          <a:xfrm>
            <a:off x="9950040" y="915480"/>
            <a:ext cx="515160" cy="4950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Software Projects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4" name="PlaceHolder 16"/>
          <p:cNvSpPr/>
          <p:nvPr/>
        </p:nvSpPr>
        <p:spPr>
          <a:xfrm>
            <a:off x="609840" y="2261520"/>
            <a:ext cx="10584720" cy="31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cooperation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of large numbers of people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May extend over a significant period of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time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Are typically based on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contracts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May require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maintenance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over many years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Complete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change of personnel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might be required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Documentation is a means to deal with these issues.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16440" indent="-216000" algn="ctr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Rules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Central Management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one valid glossary at a time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Responsibilities must be clear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One individual must be responsible for the glossary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Avoids confusion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Maintenance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glossary is a living document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Must be maintained throughout the life cycle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Commonly accessible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Available for all involved persons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Stern: 5 Zacken 5"/>
          <p:cNvSpPr/>
          <p:nvPr/>
        </p:nvSpPr>
        <p:spPr>
          <a:xfrm>
            <a:off x="9950040" y="915480"/>
            <a:ext cx="515160" cy="4950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Rules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Obligatory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the terms from the glossary are to be used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additional synonyms are available, they are not to be used!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include sources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a source for a term is available, it should be part of a glossary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Avoids discussions about terms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Agreed upon between stakeholders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stakeholders should agree on the terminology that is used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Consistent structure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entries must have the same structure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Stern: 5 Zacken 5"/>
          <p:cNvSpPr/>
          <p:nvPr/>
        </p:nvSpPr>
        <p:spPr>
          <a:xfrm>
            <a:off x="9950040" y="915480"/>
            <a:ext cx="515160" cy="4950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Structure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 entry in a glossary should have the same general structure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 good glossary structure contains: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name of the term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definition of the term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Synonyms of the term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Related terms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Examples/counter-examples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Stern: 5 Zacken 5"/>
          <p:cNvSpPr/>
          <p:nvPr/>
        </p:nvSpPr>
        <p:spPr>
          <a:xfrm>
            <a:off x="9950040" y="915480"/>
            <a:ext cx="515160" cy="4950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Structure (Example)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 of a (tabular) glossary entry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Stern: 5 Zacken 5"/>
          <p:cNvSpPr/>
          <p:nvPr/>
        </p:nvSpPr>
        <p:spPr>
          <a:xfrm>
            <a:off x="9950040" y="915480"/>
            <a:ext cx="515160" cy="4950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aphicFrame>
        <p:nvGraphicFramePr>
          <p:cNvPr id="430" name="Table 3"/>
          <p:cNvGraphicFramePr/>
          <p:nvPr/>
        </p:nvGraphicFramePr>
        <p:xfrm>
          <a:off x="1469160" y="3819240"/>
          <a:ext cx="8869320" cy="2086920"/>
        </p:xfrm>
        <a:graphic>
          <a:graphicData uri="http://schemas.openxmlformats.org/drawingml/2006/table">
            <a:tbl>
              <a:tblPr/>
              <a:tblGrid>
                <a:gridCol w="3435480"/>
                <a:gridCol w="5434200"/>
              </a:tblGrid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Term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Route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5490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Definition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The specific distance of a direction from a starting point to a destination.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Synonyms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Itinerary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Related Terms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Alternative route (specialization)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Examples/Counter-examples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https://goo.gl/maps/3L82YanUoidbj1HJ6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How to create a glossary?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Definition of the structure of the glossary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Provide initial entries and definitions for all glossary entries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Ask stakeholders to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 the definitions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Provide their own definition in case of differences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Identify missing entries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 and align definitions in the glossary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Make the glossary available to everyone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Ideally online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Stern: 5 Zacken 5"/>
          <p:cNvSpPr/>
          <p:nvPr/>
        </p:nvSpPr>
        <p:spPr>
          <a:xfrm>
            <a:off x="9950040" y="915480"/>
            <a:ext cx="515160" cy="4950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335520" y="4406760"/>
            <a:ext cx="10746000" cy="13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Document Templates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CustomShape 2"/>
          <p:cNvSpPr/>
          <p:nvPr/>
        </p:nvSpPr>
        <p:spPr>
          <a:xfrm>
            <a:off x="335520" y="2906640"/>
            <a:ext cx="10746000" cy="149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Standardized Document Structures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 outlines predefine the structure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Simplify incorporation of new staff members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Desired contents can be quickly found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Selective reading possibly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Automated verification of documents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their completeness (is every required section present)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Reuse of contents of other requirements documents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08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CustomShape 4"/>
          <p:cNvSpPr/>
          <p:nvPr/>
        </p:nvSpPr>
        <p:spPr>
          <a:xfrm>
            <a:off x="2668680" y="5590800"/>
            <a:ext cx="6597360" cy="5389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Structures must be tailored to project properties!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Standardized Document Structures – Overview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Various document templates and guidelines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 selected (common) examples: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IEEE-830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V-Model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V-Model XT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Volere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IEEE Std. 830-1998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Recommended Practice for Software Requirements Specifications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Developed by IEEE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Presents a template that might be used to specify developer requirements (some times it is partially used to describe user developer requirements as it contains parts that are on a higher level)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addition the template provides characteristics for a good software requirements specification document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IEEE Std. 830-1998 – Structure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Suggest dividing the document into three main chapters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Chapter with introductory information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goal, system bounds, ...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Chapter with general descriptions of the software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Perspective of the system, future users, constraints, ...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Chapter with specific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Functional and non-functional requirements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Software Projects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8" name="PlaceHolder 1"/>
          <p:cNvSpPr>
            <a:spLocks noGrp="1"/>
          </p:cNvSpPr>
          <p:nvPr>
            <p:ph/>
          </p:nvPr>
        </p:nvSpPr>
        <p:spPr>
          <a:xfrm>
            <a:off x="609480" y="2286000"/>
            <a:ext cx="10584720" cy="319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cooperation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of large numbers of people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May extend over a significant period of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time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Are typically based on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contracts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May require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maintenance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over many years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Complete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change of personnel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might be required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Documentation is a means to deal with these issues.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1644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CustomShape 4"/>
          <p:cNvSpPr/>
          <p:nvPr/>
        </p:nvSpPr>
        <p:spPr>
          <a:xfrm>
            <a:off x="2072520" y="5374440"/>
            <a:ext cx="7626960" cy="11268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 marL="316440" indent="-316440"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Agile methods try to avoid documentation.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16440" indent="-316440"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This leads to short term gains, but incurs long term costs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IEEE Std. 830-1998 – Example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8" name="PlaceHolder 1"/>
          <p:cNvSpPr>
            <a:spLocks noGrp="1"/>
          </p:cNvSpPr>
          <p:nvPr>
            <p:ph/>
          </p:nvPr>
        </p:nvSpPr>
        <p:spPr>
          <a:xfrm>
            <a:off x="609480" y="1805400"/>
            <a:ext cx="10131840" cy="456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Purpose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Definitions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Overview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Stern: 5 Zacken 6"/>
          <p:cNvSpPr/>
          <p:nvPr/>
        </p:nvSpPr>
        <p:spPr>
          <a:xfrm>
            <a:off x="9950040" y="915480"/>
            <a:ext cx="515160" cy="4950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8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Rechteck 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IEEE Std. 830-1998 – Example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HSN-Hierarchy 8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3" name="Stern: 5 Zacken 4"/>
          <p:cNvSpPr/>
          <p:nvPr/>
        </p:nvSpPr>
        <p:spPr>
          <a:xfrm>
            <a:off x="9950040" y="915480"/>
            <a:ext cx="515160" cy="4950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4" name="PlaceHolder 42"/>
          <p:cNvSpPr/>
          <p:nvPr/>
        </p:nvSpPr>
        <p:spPr>
          <a:xfrm>
            <a:off x="577800" y="2514600"/>
            <a:ext cx="10392120" cy="38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2" spcCol="0" lIns="0" rIns="0" tIns="0" bIns="0" anchor="ctr">
            <a:normAutofit fontScale="75000" lnSpcReduction="10000"/>
          </a:bodyPr>
          <a:p>
            <a:pPr marL="221400" indent="-2214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Overall Description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43160" indent="-2214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perspective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65280" indent="-2214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Interfaces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65280" indent="-2214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 Interfaces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65280" indent="-2214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Hardware Interfaces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65280" indent="-2214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Software Interfaces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65280" indent="-2214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 Interfaces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65280" indent="-2214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Memory Constraints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65280" indent="-2214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Operations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65280" indent="-2214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Site Adaptation Requirements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43160" indent="-2214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functions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65280" indent="-2214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 Characteristics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65280" indent="-2214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Constraints, Assumptions and Dependencies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34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Rechteck 8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IEEE Std. 830-1998 – Example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HSN-Hierarchy 7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8" name="Stern: 5 Zacken 3"/>
          <p:cNvSpPr/>
          <p:nvPr/>
        </p:nvSpPr>
        <p:spPr>
          <a:xfrm>
            <a:off x="9950040" y="915480"/>
            <a:ext cx="515160" cy="4950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9" name="PlaceHolder 37"/>
          <p:cNvSpPr/>
          <p:nvPr/>
        </p:nvSpPr>
        <p:spPr>
          <a:xfrm>
            <a:off x="575640" y="1758600"/>
            <a:ext cx="10969200" cy="415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Specific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External Interface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5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5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Design Constraints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 Compliance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38"/>
          <p:cNvSpPr/>
          <p:nvPr/>
        </p:nvSpPr>
        <p:spPr>
          <a:xfrm>
            <a:off x="5879880" y="1801800"/>
            <a:ext cx="4971240" cy="461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Logical Database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Software System Attributes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Reliability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Availability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Security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Maintainability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Portability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8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Rechteck 1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IEEE Std. 830-1998 – Example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HSN-Hierarchy 1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464004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62222"/>
          </a:bodyPr>
          <a:p>
            <a:pPr marL="221400" indent="-2214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42800" indent="-2214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Purpose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42800" indent="-2214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Definitions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42800" indent="-2214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Overview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42800" indent="-2214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21400" indent="-2214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Overall Description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42800" indent="-2214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perspective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64200" indent="-2214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Interfaces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664200" indent="-2214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 Interfaces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664200" indent="-2214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Hardware Interfaces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664200" indent="-2214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Software Interfaces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664200" indent="-2214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 Interfaces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664200" indent="-2214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Memory Constraints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664200" indent="-2214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Operations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664200" indent="-2214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Site Adaptation Requirements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442800" indent="-2214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Functions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10"/>
          <p:cNvSpPr/>
          <p:nvPr/>
        </p:nvSpPr>
        <p:spPr>
          <a:xfrm>
            <a:off x="6095880" y="1812600"/>
            <a:ext cx="4640040" cy="48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 fontScale="94444"/>
          </a:bodyPr>
          <a:p>
            <a:pPr lvl="1" marL="445320" indent="-222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 Characteristics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445320" indent="-222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Constraints, Assumptions and Dependencies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22480" indent="-2224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Specific Requirements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45320" indent="-222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External Interface Requirements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445320" indent="-222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Functional Requirements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445320" indent="-222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Design Constraints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667800" indent="-2224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 Compliance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lvl="1" marL="445320" indent="-222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Logical Database Requirements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445320" indent="-222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Software System Attributes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667800" indent="-2224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Reliability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lvl="2" marL="667800" indent="-2224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800" spc="-1" strike="noStrike">
                <a:solidFill>
                  <a:srgbClr val="000000"/>
                </a:solidFill>
                <a:latin typeface="DejaVu Sans"/>
                <a:ea typeface="DejaVu Sans"/>
              </a:rPr>
              <a:t>Availability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lvl="2" marL="667800" indent="-2224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800" spc="-1" strike="noStrike">
                <a:solidFill>
                  <a:srgbClr val="000000"/>
                </a:solidFill>
                <a:latin typeface="DejaVu Sans"/>
                <a:ea typeface="DejaVu Sans"/>
              </a:rPr>
              <a:t>Security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lvl="2" marL="667800" indent="-2224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8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Maintainability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lvl="2" marL="667800" indent="-2224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800" spc="-1" strike="noStrike">
                <a:solidFill>
                  <a:srgbClr val="000000"/>
                </a:solidFill>
                <a:latin typeface="DejaVu Sans"/>
                <a:ea typeface="DejaVu Sans"/>
              </a:rPr>
              <a:t>Portability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lvl="1" marL="445320" indent="-222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Requirements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Stern: 5 Zacken 2"/>
          <p:cNvSpPr/>
          <p:nvPr/>
        </p:nvSpPr>
        <p:spPr>
          <a:xfrm>
            <a:off x="9950040" y="915480"/>
            <a:ext cx="515160" cy="4950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V-Model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numCol="1" spcCol="36000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Defines different structures, depending on the creator of the document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 Germany DIN 69905 defines the structure and terminology of the “Lastenheft” and “Pflichtenheft”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Customer Requirements Specification (“Lastenheft”)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Describes demands on the contractor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Deliveries and services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Often includes demands of users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Includes constraints on the system, the development, ...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Rechteck 10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V-Model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HSN-Hierarchy 9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4" name="PlaceHolder 1"/>
          <p:cNvSpPr>
            <a:spLocks noGrp="1"/>
          </p:cNvSpPr>
          <p:nvPr>
            <p:ph/>
          </p:nvPr>
        </p:nvSpPr>
        <p:spPr>
          <a:xfrm>
            <a:off x="542880" y="176328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numCol="1" spcCol="360000" lIns="0" rIns="0" tIns="0" bIns="0" anchor="ctr">
            <a:normAutofit/>
          </a:bodyPr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Requirements Specification (“Pflichtenheft”)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Based on the Customer Requirements Specification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Refinement that includes implementation suggestions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V-Model – Structure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of the Customer/System Requirements Specification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Objectives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Usage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Functions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Quality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Supplements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Glossary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Difference in the level of detail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V-Model XT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XT =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Extreme Tailoring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V-Model vs. V-Model XT: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Tailoring V-Model to specific needs, thereby avoiding unnecessary work by defining deletion conditions for small and medium-sized projects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Better suited for smaller and medium-sized projects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Involvement of the client: Up to now, the specifications were geared towards the contractor.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Greater modularization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Stronger orientation towards agile and incremental approaches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Available Online (German): </a:t>
            </a:r>
            <a:r>
              <a:rPr b="0" lang="en-US" sz="1800" spc="-1" strike="noStrike" u="sng">
                <a:solidFill>
                  <a:srgbClr val="0000ff"/>
                </a:solidFill>
                <a:highlight>
                  <a:srgbClr val="ffffff"/>
                </a:highlight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V-Model (XT) – Why V?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5" name="Grafik 2" descr=""/>
          <p:cNvPicPr/>
          <p:nvPr/>
        </p:nvPicPr>
        <p:blipFill>
          <a:blip r:embed="rId1"/>
          <a:stretch/>
        </p:blipFill>
        <p:spPr>
          <a:xfrm>
            <a:off x="1881720" y="1812600"/>
            <a:ext cx="8421840" cy="460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Volere Template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9" name="PlaceHolder 1"/>
          <p:cNvSpPr>
            <a:spLocks noGrp="1"/>
          </p:cNvSpPr>
          <p:nvPr>
            <p:ph/>
          </p:nvPr>
        </p:nvSpPr>
        <p:spPr>
          <a:xfrm>
            <a:off x="603360" y="178164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Developed by James &amp; Suzanne Robertson (The Atlantic Systems Guild)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Presents a template that may be used to specify user requirements as well as developer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some template sections describe very detailed information about the system while other sections are very high level (developer vs. user)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some template sections can be used for a developer audience as well as a user audience.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 these cases either the used notation is the key differentiator or the information contained in the user document is refined in the developer section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Available online: 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DejaVu Sans"/>
                <a:ea typeface="Arial"/>
                <a:hlinkClick r:id="rId1"/>
              </a:rPr>
              <a:t>Link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CustomShape 5"/>
          <p:cNvSpPr/>
          <p:nvPr/>
        </p:nvSpPr>
        <p:spPr>
          <a:xfrm>
            <a:off x="263520" y="6411600"/>
            <a:ext cx="109166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https://www.volere.org/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Why?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Requirements are the basis of system development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Influence analysis, design, implementation, and test phases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Requirements document has strong impact on the 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Specifications have legal relevance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Often the foundation for contracts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Ambiguities may lead to legal conflicts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Requirements are possibly extremely complex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Thousands of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Complex interdependencies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Requirements must be accessible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Without documentation access for all involved persons not possible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Volere Template – Structure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4" name="PlaceHolder 1"/>
          <p:cNvSpPr>
            <a:spLocks noGrp="1"/>
          </p:cNvSpPr>
          <p:nvPr>
            <p:ph/>
          </p:nvPr>
        </p:nvSpPr>
        <p:spPr>
          <a:xfrm>
            <a:off x="603360" y="178164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DejaVu Sans"/>
              <a:buAutoNum type="arabicPlain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Purpose of the 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Stakeholders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4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Project Constraints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DejaVu Sans"/>
              <a:buAutoNum type="arabicPlain" startAt="3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Mandated Constraints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3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Naming Conventions and Definitions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3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Relevant Facts and Assumptions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Functional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DejaVu Sans"/>
              <a:buAutoNum type="arabicPlain" startAt="6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scope of the Work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6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Business Data Model &amp; Data Dictionary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6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Scope of the Product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6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Functional Requirements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CustomShape 5"/>
          <p:cNvSpPr/>
          <p:nvPr/>
        </p:nvSpPr>
        <p:spPr>
          <a:xfrm>
            <a:off x="263520" y="6411600"/>
            <a:ext cx="109166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https://www.volere.org/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Stern: 5 Zacken 6"/>
          <p:cNvSpPr/>
          <p:nvPr/>
        </p:nvSpPr>
        <p:spPr>
          <a:xfrm>
            <a:off x="9950040" y="915480"/>
            <a:ext cx="515160" cy="4950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Volere Template – Structure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0" name="PlaceHolder 1"/>
          <p:cNvSpPr>
            <a:spLocks noGrp="1"/>
          </p:cNvSpPr>
          <p:nvPr>
            <p:ph/>
          </p:nvPr>
        </p:nvSpPr>
        <p:spPr>
          <a:xfrm>
            <a:off x="603360" y="178164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Non-functional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DejaVu Sans"/>
              <a:buAutoNum type="arabicPlain" startAt="10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Look and Feel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DejaVu Sans"/>
              <a:buAutoNum type="arabicPlain" startAt="10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Usability and Humanity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DejaVu Sans"/>
              <a:buAutoNum type="arabicPlain" startAt="10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Performance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DejaVu Sans"/>
              <a:buAutoNum type="arabicPlain" startAt="10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Operational and Environmental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DejaVu Sans"/>
              <a:buAutoNum type="arabicPlain" startAt="10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Maintainability and Support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DejaVu Sans"/>
              <a:buAutoNum type="arabicPlain" startAt="10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Security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DejaVu Sans"/>
              <a:buAutoNum type="arabicPlain" startAt="10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Cultural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DejaVu Sans"/>
              <a:buAutoNum type="arabicPlain" startAt="10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Legal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CustomShape 5"/>
          <p:cNvSpPr/>
          <p:nvPr/>
        </p:nvSpPr>
        <p:spPr>
          <a:xfrm>
            <a:off x="263520" y="6411600"/>
            <a:ext cx="109166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https://www.volere.org/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Stern: 5 Zacken 6"/>
          <p:cNvSpPr/>
          <p:nvPr/>
        </p:nvSpPr>
        <p:spPr>
          <a:xfrm>
            <a:off x="9950040" y="915480"/>
            <a:ext cx="515160" cy="4950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Volere Template – Structure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6" name="PlaceHolder 1"/>
          <p:cNvSpPr>
            <a:spLocks noGrp="1"/>
          </p:cNvSpPr>
          <p:nvPr>
            <p:ph/>
          </p:nvPr>
        </p:nvSpPr>
        <p:spPr>
          <a:xfrm>
            <a:off x="603360" y="178164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Project Issues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DejaVu Sans"/>
              <a:buAutoNum type="arabicPlain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Open Issues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Off-the-Shelf Solutions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New Problems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Tasks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Migration to the New Product (Cutover)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Risks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Costs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User Documentation and Testing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Waiting Room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Ideas for Solutions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CustomShape 5"/>
          <p:cNvSpPr/>
          <p:nvPr/>
        </p:nvSpPr>
        <p:spPr>
          <a:xfrm>
            <a:off x="263520" y="6411600"/>
            <a:ext cx="109166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https://www.volere.org/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Stern: 5 Zacken 6"/>
          <p:cNvSpPr/>
          <p:nvPr/>
        </p:nvSpPr>
        <p:spPr>
          <a:xfrm>
            <a:off x="9950040" y="915480"/>
            <a:ext cx="515160" cy="4950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CustomShape 1"/>
          <p:cNvSpPr/>
          <p:nvPr/>
        </p:nvSpPr>
        <p:spPr>
          <a:xfrm>
            <a:off x="335520" y="4406760"/>
            <a:ext cx="10746000" cy="13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Summary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CustomShape 2"/>
          <p:cNvSpPr/>
          <p:nvPr/>
        </p:nvSpPr>
        <p:spPr>
          <a:xfrm>
            <a:off x="335520" y="2906640"/>
            <a:ext cx="10746000" cy="149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3" name="PlaceHolder 1"/>
          <p:cNvSpPr>
            <a:spLocks noGrp="1"/>
          </p:cNvSpPr>
          <p:nvPr>
            <p:ph/>
          </p:nvPr>
        </p:nvSpPr>
        <p:spPr>
          <a:xfrm>
            <a:off x="609480" y="1661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types of documentation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Natural language, conceptual models, and hybrid approach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perspectives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Data, functional, and behavioral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Standardized structures available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Standards provide means to structure requirements documents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Indicate what should be the content of a requirements specification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4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HSN-Hierarchy 10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6" name="PlaceHolder 1"/>
          <p:cNvSpPr>
            <a:spLocks noGrp="1"/>
          </p:cNvSpPr>
          <p:nvPr>
            <p:ph/>
          </p:nvPr>
        </p:nvSpPr>
        <p:spPr>
          <a:xfrm>
            <a:off x="609480" y="1661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Standards do not: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indicate how to specify different parts 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indicate how to guarantee the characteristics of a good document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 to choose notation to specify a certain section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 in how to achieve for example completeness or traceability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Quality of the documentation is important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CustomShape 1"/>
          <p:cNvSpPr/>
          <p:nvPr/>
        </p:nvSpPr>
        <p:spPr>
          <a:xfrm>
            <a:off x="335520" y="1268640"/>
            <a:ext cx="10743840" cy="50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CustomShape 3"/>
          <p:cNvSpPr/>
          <p:nvPr/>
        </p:nvSpPr>
        <p:spPr>
          <a:xfrm>
            <a:off x="335520" y="764640"/>
            <a:ext cx="1074384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542880" y="685800"/>
            <a:ext cx="1035540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 algn="ctr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References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Communication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Documentation serves communication purposes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Communication within the team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Communication over time (e.g., change of personnel)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Communication between development team and customer (contracts)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spcAft>
                <a:spcPts val="553"/>
              </a:spcAft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Depending 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553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 importance of these dimensions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553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 involved stakeholder groups (e.g., capability to deal with notations)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553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Project characteristics (e.g., reliabiliy, maintenance period)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73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 amount, form and contents of the requirements documentation needs to be adapted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7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Rechteck 209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Documentation vs Specification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HSN-Hierarchy 6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1" name="PlaceHolder 1"/>
          <p:cNvSpPr>
            <a:spLocks noGrp="1"/>
          </p:cNvSpPr>
          <p:nvPr>
            <p:ph/>
          </p:nvPr>
        </p:nvSpPr>
        <p:spPr>
          <a:xfrm>
            <a:off x="55764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Documentation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Refers to any form of information written down relating to a software or system artifact.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Requirements documentation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Any form of explicit documentation of a requirement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Requirement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Any (documented) information relating to a system that shall be developed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32400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Note</a:t>
            </a:r>
            <a:r>
              <a:rPr b="0" lang="en-US" sz="2000" spc="-1" strike="noStrike">
                <a:solidFill>
                  <a:srgbClr val="008c4f"/>
                </a:solidFill>
                <a:latin typeface="DejaVu Sans"/>
                <a:ea typeface="Arial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This is sometimes used in contrast to specification, then requirements only refers to informal (i.e. abstract)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Application>LibreOffice/7.6.2.1$Linux_X86_64 LibreOffice_project/60$Build-1</Application>
  <AppVersion>15.0000</AppVersion>
  <Words>3568</Words>
  <Paragraphs>732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2023-11-22T11:33:16Z</dcterms:modified>
  <cp:revision>3352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2</vt:i4>
  </property>
  <property fmtid="{D5CDD505-2E9C-101B-9397-08002B2CF9AE}" pid="3" name="Notes">
    <vt:i4>57</vt:i4>
  </property>
  <property fmtid="{D5CDD505-2E9C-101B-9397-08002B2CF9AE}" pid="4" name="PresentationFormat">
    <vt:lpwstr>Widescreen</vt:lpwstr>
  </property>
  <property fmtid="{D5CDD505-2E9C-101B-9397-08002B2CF9AE}" pid="5" name="Slides">
    <vt:i4>68</vt:i4>
  </property>
</Properties>
</file>