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3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7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media/image5.wmf" ContentType="image/x-wmf"/>
  <Override PartName="/ppt/media/image10.wmf" ContentType="image/x-wmf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wmf" ContentType="image/x-wmf"/>
  <Override PartName="/ppt/slides/slide29.xml" ContentType="application/vnd.openxmlformats-officedocument.presentationml.slide+xml"/>
  <Override PartName="/ppt/slides/slide46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36.xml" ContentType="application/vnd.openxmlformats-officedocument.presentationml.slide+xml"/>
  <Override PartName="/ppt/slides/slide53.xml" ContentType="application/vnd.openxmlformats-officedocument.presentationml.slide+xml"/>
  <Override PartName="/ppt/slides/slide26.xml" ContentType="application/vnd.openxmlformats-officedocument.presentationml.slide+xml"/>
  <Override PartName="/ppt/slides/slide43.xml" ContentType="application/vnd.openxmlformats-officedocument.presentationml.slide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5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14.xml.rels" ContentType="application/vnd.openxmlformats-package.relationships+xml"/>
  <Override PartName="/ppt/slides/_rels/slide3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37.xml.rels" ContentType="application/vnd.openxmlformats-package.relationships+xml"/>
  <Override PartName="/ppt/slides/_rels/slide38.xml.rels" ContentType="application/vnd.openxmlformats-package.relationships+xml"/>
  <Override PartName="/ppt/slides/_rels/slide55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46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3.xml.rels" ContentType="application/vnd.openxmlformats-package.relationships+xml"/>
  <Override PartName="/ppt/slides/_rels/slide7.xml.rels" ContentType="application/vnd.openxmlformats-package.relationships+xml"/>
  <Override PartName="/ppt/slides/_rels/slide43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52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28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41.xml.rels" ContentType="application/vnd.openxmlformats-package.relationships+xml"/>
  <Override PartName="/ppt/slides/_rels/slide24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16.xml.rels" ContentType="application/vnd.openxmlformats-package.relationships+xml"/>
  <Override PartName="/ppt/slides/_rels/slide40.xml.rels" ContentType="application/vnd.openxmlformats-package.relationships+xml"/>
  <Override PartName="/ppt/slides/_rels/slide23.xml.rels" ContentType="application/vnd.openxmlformats-package.relationships+xml"/>
  <Override PartName="/ppt/slides/_rels/slide39.xml.rels" ContentType="application/vnd.openxmlformats-package.relationships+xml"/>
  <Override PartName="/ppt/slides/slide25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51.xml" ContentType="application/vnd.openxmlformats-officedocument.presentationml.slide+xml"/>
  <Override PartName="/ppt/slides/slide24.xml" ContentType="application/vnd.openxmlformats-officedocument.presentationml.slide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54.xml" ContentType="application/vnd.openxmlformats-officedocument.presentationml.slide+xml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3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6720824-F6A1-4A44-B488-0AC0E92400B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244899-5140-4E2B-A48F-692A1374F6E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B6AEF4-9027-4A1C-9576-034CDE524D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das System als Black-Box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die Systemumgebung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identifiziert Messgrößen, die mathematisch beschrieben werden können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physikalische / System Einschränkungen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Grundidee alles mathematisch formal beschreiben – identifizieren von Größen, jede dieser Umgebungseigenschaften wird durch mathematische Variablen beschrieben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Wie schnell ist das auto -&gt; das nenne ich dann v -&gt; monitored variable = wie schnell drehen sich die räder?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Bsp Airbus – ich messe wann das flugzeug am boden ist und nicht umdrehungsgeschw. Der Räder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4DB165-A56A-4B4B-B047-BC72ACFC610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die notwendigen Eigenschaften der anzuschließenden Geräte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identifiziert Input- und Output-Register (modelliert als math. Variablen) =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pseudo speicherstellen für tatsächliche größen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Relation zwischen Input-Registern und Umgebungswerten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beschreibt Relation zwischen Output-Registern und Umgebungswerten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E3ECC0-724C-4C4D-90A3-ECB7DAB114C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Warum fasse ich system req &amp; system design doc zusammen? -&gt; Ergeben zusammen die Anforderungen an die Software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6239E1-2EEB-4E0C-B6F0-074FCEC3180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NAT = natürliche Einschränkungen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 = </a:t>
            </a: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erwartetes Verhalten des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IN/OUT = Verhalten der Ein/Ausgabegeräte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 = akt SW-Verhalten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SOFREQ = </a:t>
            </a: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beschreibt das Verhalten der Software, dessen Rahmen akzeptabel wäre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m(t) = monitored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i(t)= input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o(t)= output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c(t)= controlled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7FE523-21E7-4F45-8C3A-0A20FF656D6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EED77B-2550-4DBA-8E6B-C6D7ACCF3AD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EF8EA6-7CC0-4B36-86A6-273DB67BC32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Domain = Menge von Vektoren mit allen monitored Variablen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Range = Menge von Vektoren mit allen controlled Variablen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(m,c) elem REQ gdw zu jeder contrallod auch eine monitored existiert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ED2618-2C2B-4836-BFF5-539D9B15B25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= Verhalten der Eingabgeräte, Ungenauigkeiten betrachten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 = Verhalten der Ausgabgeräte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E1B8DB-5E22-4700-ACAA-4E93610CB12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Domain = Menge von Vektoren mit Eingaben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Range = Menge von Vektoren mit Ausgaben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(i,o) elem SOF gdw alle Werte in o produziert werden können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Verification: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REQ = INoSOFREQo 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IN-1o REQ o OUT-1 = SOFREQ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IN-1o REQ o OUT-1 = SOFREQ superset SOF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18DA58-81B6-4AC7-B0F6-010AC04E54B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SOFREQ = akzeptiertes Verhalten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Eingaben messen und Ausgaben produzieren und Naturbedingungen ebenfalls gelten, dann können Anforderungen gefolgert werden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Erlaubtes Verhalten aufgrund der Naturgegebenheiten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85085C-F4CA-49A5-B236-CEF8EB14BBE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Feasability = ich fordere nichts was im Wiederspruch zur Natur 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Acceptability = beschreibt das Verhalten der SW, das mindestens erfüllt werden muss, um sie SW zu benutzen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SW-Verhalten beschränken auf NAT -&gt; Verhalten entspricht anf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Ariane 4 – sw funktioniert einwandfrei wenn die beschleunigungskräfte nicht über best. Betrag liegen (nat n sof)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Ariane 5 – nat hat sich geändert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David Lorge Parnas, Jan Madey. Functional Documents for Computer Science. Science of Computer Programming, Elsevier, 1995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Dennis K. Peters and David Lorge Parnas. Requirements-based Monitors for Real-Time Systems. IEEE Transactions 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C66F37-00F4-4CA5-89FD-C94D5D34418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NRL/SCR -&gt; SCR = Name, Erfinder waren zu der Zeit am NRL.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667769-8E90-42FB-862E-0DB46665A09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411579-A357-47E4-B19B-D98DBC3909D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Hilfsvar werden eingeführt um REQ einfacher hinzuschreiben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Auxiliary V: = Hilfsvariablen – Modi – repräsentieren System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System = unter bestimmten Bedingungen gibt es Zustandsübergang – Zustandsdiagramm UML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104080-5BD8-459E-AA4A-6AC865AE495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Bedingungen = beziehen sich auf einen Status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Event = verbindet 2 Systemzustände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Vorkommen: ein Event tritt auf wenn Bedingung ändert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@T(c) = der moment in dem c wahr wird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Conditioned event = Event unter bedingung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Special form = verschärfte Form von Conditioned Event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0C38A0-9534-47D1-AB1B-34E86BDB27B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 transition table = mode + event = neuer mode -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Verbindet den Ausgangsmodus und ein Event mit einem Zielmodus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Event table = Veränderungen von termen / contr. Variablen in abh. Von inputs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Cond. Table = Wert einer controlled Variable unter jeder möglichen Bedingung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Easterbrook: L17-formalmodelling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A6F41A-0C93-4DB8-9816-81C16438201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Easterbrook: L17-formalmodelling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F07C75-EB14-4929-ACAB-93139F85703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Easterbrook: L17-formalmodelling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F43B96-54D5-446C-AC82-58C71990654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4FF049-0A86-4F6D-82B7-7A747AF1E81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3480" cy="4978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DC308A-B252-414D-808A-991C16F24C9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592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Constance Heitmeyer, Myla Archer, Ramesh Bharadwaj and Ralph Jeffords. Tools for constructing requirements specifications: The SCR toolset at the age of ten. International Journal of Computer Systems Science &amp; Engineering, Vol 20, No. 1, p 19-35, January 2005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020084B-67E8-4A2E-A093-360350E7AB0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04BECDC-E372-433E-B9EF-07F886101AE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8DAEC55-F28D-4D02-A5F7-8E5FD13D7B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4AAD344-9AE3-486F-A0F1-FF1F92D977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872C9CF-FC3C-44AB-9076-10B7056D35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92F8860-1C1A-4E9B-9084-23DF18EBCF3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7825E15-1458-4FA5-9052-098C7E03AC7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11444760" y="144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42748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64E5A31-8B93-46B1-86E4-1112D432615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4.wmf"/><Relationship Id="rId8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4.wmf"/><Relationship Id="rId8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4.wmf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4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4.wmf"/><Relationship Id="rId8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4.wmf"/><Relationship Id="rId4" Type="http://schemas.openxmlformats.org/officeDocument/2006/relationships/image" Target="../media/image4.wmf"/><Relationship Id="rId5" Type="http://schemas.openxmlformats.org/officeDocument/2006/relationships/image" Target="../media/image4.wmf"/><Relationship Id="rId6" Type="http://schemas.openxmlformats.org/officeDocument/2006/relationships/image" Target="../media/image4.wmf"/><Relationship Id="rId7" Type="http://schemas.openxmlformats.org/officeDocument/2006/relationships/image" Target="../media/image4.wmf"/><Relationship Id="rId8" Type="http://schemas.openxmlformats.org/officeDocument/2006/relationships/image" Target="../media/image4.wmf"/><Relationship Id="rId9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cpntools.org/" TargetMode="External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5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Rectangle 307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Oval 308"/>
          <p:cNvSpPr/>
          <p:nvPr/>
        </p:nvSpPr>
        <p:spPr>
          <a:xfrm>
            <a:off x="8000640" y="2514960"/>
            <a:ext cx="1136880" cy="2279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Oval 309"/>
          <p:cNvSpPr/>
          <p:nvPr/>
        </p:nvSpPr>
        <p:spPr>
          <a:xfrm>
            <a:off x="9620640" y="2515320"/>
            <a:ext cx="1136880" cy="227988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Oval 310"/>
          <p:cNvSpPr/>
          <p:nvPr/>
        </p:nvSpPr>
        <p:spPr>
          <a:xfrm>
            <a:off x="8515440" y="2898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4" name="Oval 311"/>
          <p:cNvSpPr/>
          <p:nvPr/>
        </p:nvSpPr>
        <p:spPr>
          <a:xfrm>
            <a:off x="8515440" y="3222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Oval 312"/>
          <p:cNvSpPr/>
          <p:nvPr/>
        </p:nvSpPr>
        <p:spPr>
          <a:xfrm>
            <a:off x="8515440" y="3510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Oval 313"/>
          <p:cNvSpPr/>
          <p:nvPr/>
        </p:nvSpPr>
        <p:spPr>
          <a:xfrm>
            <a:off x="8515440" y="3726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Oval 314"/>
          <p:cNvSpPr/>
          <p:nvPr/>
        </p:nvSpPr>
        <p:spPr>
          <a:xfrm>
            <a:off x="8515440" y="3978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8" name="Oval 315"/>
          <p:cNvSpPr/>
          <p:nvPr/>
        </p:nvSpPr>
        <p:spPr>
          <a:xfrm>
            <a:off x="8515440" y="4302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Oval 316"/>
          <p:cNvSpPr/>
          <p:nvPr/>
        </p:nvSpPr>
        <p:spPr>
          <a:xfrm>
            <a:off x="10135440" y="3150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Oval 317"/>
          <p:cNvSpPr/>
          <p:nvPr/>
        </p:nvSpPr>
        <p:spPr>
          <a:xfrm>
            <a:off x="10135440" y="3474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1" name="Oval 318"/>
          <p:cNvSpPr/>
          <p:nvPr/>
        </p:nvSpPr>
        <p:spPr>
          <a:xfrm>
            <a:off x="10135440" y="3762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Oval 319"/>
          <p:cNvSpPr/>
          <p:nvPr/>
        </p:nvSpPr>
        <p:spPr>
          <a:xfrm>
            <a:off x="10135440" y="3978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Freeform: Shape 320"/>
          <p:cNvSpPr/>
          <p:nvPr/>
        </p:nvSpPr>
        <p:spPr>
          <a:xfrm>
            <a:off x="8597880" y="2939760"/>
            <a:ext cx="1531800" cy="246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246240"/>
              <a:gd name="textAreaBottom" fmla="*/ 248760 h 24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4" name="Freeform: Shape 321"/>
          <p:cNvSpPr/>
          <p:nvPr/>
        </p:nvSpPr>
        <p:spPr>
          <a:xfrm>
            <a:off x="8597880" y="2957760"/>
            <a:ext cx="1531800" cy="552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552240"/>
              <a:gd name="textAreaBottom" fmla="*/ 554760 h 552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Freeform: Shape 322"/>
          <p:cNvSpPr/>
          <p:nvPr/>
        </p:nvSpPr>
        <p:spPr>
          <a:xfrm flipH="1">
            <a:off x="8591400" y="3191760"/>
            <a:ext cx="1531800" cy="66240"/>
          </a:xfrm>
          <a:custGeom>
            <a:avLst/>
            <a:gdLst>
              <a:gd name="textAreaLeft" fmla="*/ -1440 w 1531800"/>
              <a:gd name="textAreaRight" fmla="*/ 1532880 w 1531800"/>
              <a:gd name="textAreaTop" fmla="*/ 0 h 66240"/>
              <a:gd name="textAreaBottom" fmla="*/ 68760 h 6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4200" bIns="34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Freeform: Shape 323"/>
          <p:cNvSpPr/>
          <p:nvPr/>
        </p:nvSpPr>
        <p:spPr>
          <a:xfrm flipH="1" flipV="1">
            <a:off x="8580240" y="3574440"/>
            <a:ext cx="1543680" cy="217080"/>
          </a:xfrm>
          <a:custGeom>
            <a:avLst/>
            <a:gdLst>
              <a:gd name="textAreaLeft" fmla="*/ 1440 w 1543680"/>
              <a:gd name="textAreaRight" fmla="*/ 1547640 w 1543680"/>
              <a:gd name="textAreaTop" fmla="*/ -1440 h 217080"/>
              <a:gd name="textAreaBottom" fmla="*/ 218160 h 21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Freeform: Shape 324"/>
          <p:cNvSpPr/>
          <p:nvPr/>
        </p:nvSpPr>
        <p:spPr>
          <a:xfrm>
            <a:off x="8597880" y="3767760"/>
            <a:ext cx="1531800" cy="30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30240"/>
              <a:gd name="textAreaBottom" fmla="*/ 32760 h 30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" bIns="16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Freeform: Shape 325"/>
          <p:cNvSpPr/>
          <p:nvPr/>
        </p:nvSpPr>
        <p:spPr>
          <a:xfrm>
            <a:off x="8597880" y="4019760"/>
            <a:ext cx="1531800" cy="36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360"/>
              <a:gd name="textAreaBottom" fmla="*/ 46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Freeform: Shape 326"/>
          <p:cNvSpPr/>
          <p:nvPr/>
        </p:nvSpPr>
        <p:spPr>
          <a:xfrm flipV="1">
            <a:off x="8597880" y="3537360"/>
            <a:ext cx="1543680" cy="793080"/>
          </a:xfrm>
          <a:custGeom>
            <a:avLst/>
            <a:gdLst>
              <a:gd name="textAreaLeft" fmla="*/ 0 w 1543680"/>
              <a:gd name="textAreaRight" fmla="*/ 1546200 w 1543680"/>
              <a:gd name="textAreaTop" fmla="*/ -1440 h 793080"/>
              <a:gd name="textAreaBottom" fmla="*/ 794160 h 793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Freeform: Shape 327"/>
          <p:cNvSpPr/>
          <p:nvPr/>
        </p:nvSpPr>
        <p:spPr>
          <a:xfrm flipH="1">
            <a:off x="8591400" y="3515760"/>
            <a:ext cx="1531800" cy="246240"/>
          </a:xfrm>
          <a:custGeom>
            <a:avLst/>
            <a:gdLst>
              <a:gd name="textAreaLeft" fmla="*/ -1440 w 1531800"/>
              <a:gd name="textAreaRight" fmla="*/ 1532880 w 1531800"/>
              <a:gd name="textAreaTop" fmla="*/ 0 h 246240"/>
              <a:gd name="textAreaBottom" fmla="*/ 248760 h 24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1" name="Rectangle 328"/>
          <p:cNvSpPr/>
          <p:nvPr/>
        </p:nvSpPr>
        <p:spPr>
          <a:xfrm>
            <a:off x="8072640" y="5029200"/>
            <a:ext cx="11368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tangle 329"/>
          <p:cNvSpPr/>
          <p:nvPr/>
        </p:nvSpPr>
        <p:spPr>
          <a:xfrm>
            <a:off x="9456840" y="5029200"/>
            <a:ext cx="15940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Rectangle 330"/>
          <p:cNvSpPr/>
          <p:nvPr/>
        </p:nvSpPr>
        <p:spPr>
          <a:xfrm>
            <a:off x="539640" y="1856880"/>
            <a:ext cx="6843600" cy="453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divide the vertices of the graph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graph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connect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with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Oval 331"/>
          <p:cNvSpPr/>
          <p:nvPr/>
        </p:nvSpPr>
        <p:spPr>
          <a:xfrm>
            <a:off x="1352520" y="3922200"/>
            <a:ext cx="1365480" cy="615600"/>
          </a:xfrm>
          <a:prstGeom prst="ellipse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tangle 332"/>
          <p:cNvSpPr/>
          <p:nvPr/>
        </p:nvSpPr>
        <p:spPr>
          <a:xfrm>
            <a:off x="3492360" y="3995280"/>
            <a:ext cx="2051280" cy="4510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4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tangle 334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/>
          </p:nvPr>
        </p:nvSpPr>
        <p:spPr>
          <a:xfrm>
            <a:off x="539640" y="2286000"/>
            <a:ext cx="7072200" cy="410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CPNs simulate the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of state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 with the exchange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reside in, and flow between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though transitions.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never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Oval 1"/>
          <p:cNvSpPr/>
          <p:nvPr/>
        </p:nvSpPr>
        <p:spPr>
          <a:xfrm>
            <a:off x="8000280" y="2514960"/>
            <a:ext cx="1136880" cy="2279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0" name="Oval 2"/>
          <p:cNvSpPr/>
          <p:nvPr/>
        </p:nvSpPr>
        <p:spPr>
          <a:xfrm>
            <a:off x="9620280" y="2515320"/>
            <a:ext cx="1136880" cy="227988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1" name="Oval 3"/>
          <p:cNvSpPr/>
          <p:nvPr/>
        </p:nvSpPr>
        <p:spPr>
          <a:xfrm>
            <a:off x="8515080" y="2898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2" name="Oval 4"/>
          <p:cNvSpPr/>
          <p:nvPr/>
        </p:nvSpPr>
        <p:spPr>
          <a:xfrm>
            <a:off x="8515080" y="3222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Oval 5"/>
          <p:cNvSpPr/>
          <p:nvPr/>
        </p:nvSpPr>
        <p:spPr>
          <a:xfrm>
            <a:off x="8515080" y="3510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4" name="Oval 6"/>
          <p:cNvSpPr/>
          <p:nvPr/>
        </p:nvSpPr>
        <p:spPr>
          <a:xfrm>
            <a:off x="8515080" y="3726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5" name="Oval 7"/>
          <p:cNvSpPr/>
          <p:nvPr/>
        </p:nvSpPr>
        <p:spPr>
          <a:xfrm>
            <a:off x="8515080" y="3978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6" name="Oval 8"/>
          <p:cNvSpPr/>
          <p:nvPr/>
        </p:nvSpPr>
        <p:spPr>
          <a:xfrm>
            <a:off x="8515080" y="430236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Oval 9"/>
          <p:cNvSpPr/>
          <p:nvPr/>
        </p:nvSpPr>
        <p:spPr>
          <a:xfrm>
            <a:off x="10135080" y="3150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Oval 10"/>
          <p:cNvSpPr/>
          <p:nvPr/>
        </p:nvSpPr>
        <p:spPr>
          <a:xfrm>
            <a:off x="10135080" y="3474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Oval 11"/>
          <p:cNvSpPr/>
          <p:nvPr/>
        </p:nvSpPr>
        <p:spPr>
          <a:xfrm>
            <a:off x="10135080" y="3762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Oval 12"/>
          <p:cNvSpPr/>
          <p:nvPr/>
        </p:nvSpPr>
        <p:spPr>
          <a:xfrm>
            <a:off x="10135080" y="397836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1" name="Freeform: Shape 1"/>
          <p:cNvSpPr/>
          <p:nvPr/>
        </p:nvSpPr>
        <p:spPr>
          <a:xfrm>
            <a:off x="8597520" y="2939760"/>
            <a:ext cx="1531800" cy="246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246240"/>
              <a:gd name="textAreaBottom" fmla="*/ 248760 h 24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Freeform: Shape 2"/>
          <p:cNvSpPr/>
          <p:nvPr/>
        </p:nvSpPr>
        <p:spPr>
          <a:xfrm>
            <a:off x="8597520" y="2957760"/>
            <a:ext cx="1531800" cy="552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552240"/>
              <a:gd name="textAreaBottom" fmla="*/ 554760 h 552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3" name="Freeform: Shape 3"/>
          <p:cNvSpPr/>
          <p:nvPr/>
        </p:nvSpPr>
        <p:spPr>
          <a:xfrm flipH="1">
            <a:off x="8591040" y="3191760"/>
            <a:ext cx="1531800" cy="66240"/>
          </a:xfrm>
          <a:custGeom>
            <a:avLst/>
            <a:gdLst>
              <a:gd name="textAreaLeft" fmla="*/ -1440 w 1531800"/>
              <a:gd name="textAreaRight" fmla="*/ 1532880 w 1531800"/>
              <a:gd name="textAreaTop" fmla="*/ 0 h 66240"/>
              <a:gd name="textAreaBottom" fmla="*/ 68760 h 6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4200" bIns="34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Freeform: Shape 4"/>
          <p:cNvSpPr/>
          <p:nvPr/>
        </p:nvSpPr>
        <p:spPr>
          <a:xfrm flipH="1" flipV="1">
            <a:off x="8579880" y="3574440"/>
            <a:ext cx="1543680" cy="217080"/>
          </a:xfrm>
          <a:custGeom>
            <a:avLst/>
            <a:gdLst>
              <a:gd name="textAreaLeft" fmla="*/ 1440 w 1543680"/>
              <a:gd name="textAreaRight" fmla="*/ 1547640 w 1543680"/>
              <a:gd name="textAreaTop" fmla="*/ -1440 h 217080"/>
              <a:gd name="textAreaBottom" fmla="*/ 218160 h 21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5" name="Freeform: Shape 5"/>
          <p:cNvSpPr/>
          <p:nvPr/>
        </p:nvSpPr>
        <p:spPr>
          <a:xfrm>
            <a:off x="8597520" y="3767760"/>
            <a:ext cx="1531800" cy="30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30240"/>
              <a:gd name="textAreaBottom" fmla="*/ 32760 h 30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" bIns="16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6" name="Freeform: Shape 6"/>
          <p:cNvSpPr/>
          <p:nvPr/>
        </p:nvSpPr>
        <p:spPr>
          <a:xfrm>
            <a:off x="8597520" y="4019760"/>
            <a:ext cx="1531800" cy="36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360"/>
              <a:gd name="textAreaBottom" fmla="*/ 46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7" name="Freeform: Shape 7"/>
          <p:cNvSpPr/>
          <p:nvPr/>
        </p:nvSpPr>
        <p:spPr>
          <a:xfrm flipV="1">
            <a:off x="8597520" y="3537360"/>
            <a:ext cx="1543680" cy="793080"/>
          </a:xfrm>
          <a:custGeom>
            <a:avLst/>
            <a:gdLst>
              <a:gd name="textAreaLeft" fmla="*/ 0 w 1543680"/>
              <a:gd name="textAreaRight" fmla="*/ 1546200 w 1543680"/>
              <a:gd name="textAreaTop" fmla="*/ -1440 h 793080"/>
              <a:gd name="textAreaBottom" fmla="*/ 794160 h 793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8" name="Freeform: Shape 8"/>
          <p:cNvSpPr/>
          <p:nvPr/>
        </p:nvSpPr>
        <p:spPr>
          <a:xfrm flipH="1">
            <a:off x="8591040" y="3515760"/>
            <a:ext cx="1531800" cy="246240"/>
          </a:xfrm>
          <a:custGeom>
            <a:avLst/>
            <a:gdLst>
              <a:gd name="textAreaLeft" fmla="*/ -1440 w 1531800"/>
              <a:gd name="textAreaRight" fmla="*/ 1532880 w 1531800"/>
              <a:gd name="textAreaTop" fmla="*/ 0 h 246240"/>
              <a:gd name="textAreaBottom" fmla="*/ 248760 h 24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Rectangle 1"/>
          <p:cNvSpPr/>
          <p:nvPr/>
        </p:nvSpPr>
        <p:spPr>
          <a:xfrm>
            <a:off x="8072280" y="5029200"/>
            <a:ext cx="11368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2a6099"/>
                </a:solidFill>
                <a:latin typeface="DejaVu Sans"/>
                <a:ea typeface="DejaVu Sans"/>
              </a:rPr>
              <a:t>Places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tangle 2"/>
          <p:cNvSpPr/>
          <p:nvPr/>
        </p:nvSpPr>
        <p:spPr>
          <a:xfrm>
            <a:off x="9456480" y="5029200"/>
            <a:ext cx="15940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e16173"/>
                </a:solidFill>
                <a:latin typeface="DejaVu Sans"/>
                <a:ea typeface="DejaVu Sans"/>
              </a:rPr>
              <a:t>Transitions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6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Rectangle 359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ColorSets, Tokens and 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3" name="Picture 360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79920" cy="2830320"/>
          </a:xfrm>
          <a:prstGeom prst="rect">
            <a:avLst/>
          </a:prstGeom>
          <a:ln w="0">
            <a:noFill/>
          </a:ln>
        </p:spPr>
      </p:pic>
      <p:sp>
        <p:nvSpPr>
          <p:cNvPr id="384" name="Rectangle 361"/>
          <p:cNvSpPr/>
          <p:nvPr/>
        </p:nvSpPr>
        <p:spPr>
          <a:xfrm>
            <a:off x="7543800" y="5257800"/>
            <a:ext cx="1822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Rectangle 362"/>
          <p:cNvSpPr/>
          <p:nvPr/>
        </p:nvSpPr>
        <p:spPr>
          <a:xfrm>
            <a:off x="465480" y="2286000"/>
            <a:ext cx="5472000" cy="41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hold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of only one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type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(=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instances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of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ColorSets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Variables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used to distinguish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while in transit.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6" name="Picture 363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600" cy="268668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510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000" y="2199600"/>
            <a:ext cx="5201280" cy="2688120"/>
          </a:xfrm>
          <a:prstGeom prst="rect">
            <a:avLst/>
          </a:prstGeom>
          <a:ln w="0">
            <a:noFill/>
          </a:ln>
        </p:spPr>
      </p:pic>
      <p:pic>
        <p:nvPicPr>
          <p:cNvPr id="388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280" cy="2689200"/>
          </a:xfrm>
          <a:prstGeom prst="rect">
            <a:avLst/>
          </a:prstGeom>
          <a:ln w="0">
            <a:noFill/>
          </a:ln>
        </p:spPr>
      </p:pic>
      <p:pic>
        <p:nvPicPr>
          <p:cNvPr id="389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200" y="2260800"/>
            <a:ext cx="5376600" cy="2690640"/>
          </a:xfrm>
          <a:prstGeom prst="rect">
            <a:avLst/>
          </a:prstGeom>
          <a:ln w="0">
            <a:noFill/>
          </a:ln>
        </p:spPr>
      </p:pic>
      <p:pic>
        <p:nvPicPr>
          <p:cNvPr id="390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160" y="233712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391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89680" y="2414520"/>
            <a:ext cx="5334120" cy="26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7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Rectangle 365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Markings, Arc Inscriptions and Guards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Picture 366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79920" cy="2830320"/>
          </a:xfrm>
          <a:prstGeom prst="rect">
            <a:avLst/>
          </a:prstGeom>
          <a:ln w="0">
            <a:noFill/>
          </a:ln>
        </p:spPr>
      </p:pic>
      <p:sp>
        <p:nvSpPr>
          <p:cNvPr id="395" name="Rectangle 367"/>
          <p:cNvSpPr/>
          <p:nvPr/>
        </p:nvSpPr>
        <p:spPr>
          <a:xfrm>
            <a:off x="7543800" y="5257800"/>
            <a:ext cx="1822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Rectangle 368"/>
          <p:cNvSpPr/>
          <p:nvPr/>
        </p:nvSpPr>
        <p:spPr>
          <a:xfrm>
            <a:off x="465480" y="2286000"/>
            <a:ext cx="5243400" cy="41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Markings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specify the tokens held by a </a:t>
            </a:r>
            <a:r>
              <a:rPr b="0" lang="en-US" sz="20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Arc Inscriptions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expressions that can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modify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tokens when  the t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occurs.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65200" indent="-4572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a comma-separated list of conditions that must be satisfied for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Picture 369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600" cy="268668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517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1280" cy="2688120"/>
          </a:xfrm>
          <a:prstGeom prst="rect">
            <a:avLst/>
          </a:prstGeom>
          <a:ln w="0">
            <a:noFill/>
          </a:ln>
        </p:spPr>
      </p:pic>
      <p:pic>
        <p:nvPicPr>
          <p:cNvPr id="399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280" cy="2689200"/>
          </a:xfrm>
          <a:prstGeom prst="rect">
            <a:avLst/>
          </a:prstGeom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6600" cy="2690640"/>
          </a:xfrm>
          <a:prstGeom prst="rect">
            <a:avLst/>
          </a:prstGeom>
          <a:ln w="0">
            <a:noFill/>
          </a:ln>
        </p:spPr>
      </p:pic>
      <p:pic>
        <p:nvPicPr>
          <p:cNvPr id="401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02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90040" y="2414520"/>
            <a:ext cx="5334120" cy="26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8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Rectangle 371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Picture 372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79920" cy="2830320"/>
          </a:xfrm>
          <a:prstGeom prst="rect">
            <a:avLst/>
          </a:prstGeom>
          <a:ln w="0">
            <a:noFill/>
          </a:ln>
        </p:spPr>
      </p:pic>
      <p:sp>
        <p:nvSpPr>
          <p:cNvPr id="406" name="Rectangle 373"/>
          <p:cNvSpPr/>
          <p:nvPr/>
        </p:nvSpPr>
        <p:spPr>
          <a:xfrm>
            <a:off x="7543800" y="5257800"/>
            <a:ext cx="1822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Rectangle 374"/>
          <p:cNvSpPr/>
          <p:nvPr/>
        </p:nvSpPr>
        <p:spPr>
          <a:xfrm>
            <a:off x="539640" y="2286000"/>
            <a:ext cx="5243400" cy="41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enabled if and only if: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it’s incoming arcs have at least one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guard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conditions are satisfied.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that is connected with an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inhibhitor arc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any tokens.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8" name="Picture 375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600" cy="2686680"/>
          </a:xfrm>
          <a:prstGeom prst="rect">
            <a:avLst/>
          </a:prstGeom>
          <a:ln w="0">
            <a:noFill/>
          </a:ln>
        </p:spPr>
      </p:pic>
      <p:pic>
        <p:nvPicPr>
          <p:cNvPr id="409" name="Picture 524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1280" cy="268812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280" cy="2689200"/>
          </a:xfrm>
          <a:prstGeom prst="rect">
            <a:avLst/>
          </a:prstGeom>
          <a:ln w="0">
            <a:noFill/>
          </a:ln>
        </p:spPr>
      </p:pic>
      <p:pic>
        <p:nvPicPr>
          <p:cNvPr id="411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6600" cy="2690640"/>
          </a:xfrm>
          <a:prstGeom prst="rect">
            <a:avLst/>
          </a:prstGeom>
          <a:ln w="0">
            <a:noFill/>
          </a:ln>
        </p:spPr>
      </p:pic>
      <p:pic>
        <p:nvPicPr>
          <p:cNvPr id="412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13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90040" y="2414520"/>
            <a:ext cx="5334120" cy="26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9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tangle 377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Flow of Tokens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Picture 378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79920" cy="2830320"/>
          </a:xfrm>
          <a:prstGeom prst="rect">
            <a:avLst/>
          </a:prstGeom>
          <a:ln w="0">
            <a:noFill/>
          </a:ln>
        </p:spPr>
      </p:pic>
      <p:sp>
        <p:nvSpPr>
          <p:cNvPr id="417" name="Rectangle 379"/>
          <p:cNvSpPr/>
          <p:nvPr/>
        </p:nvSpPr>
        <p:spPr>
          <a:xfrm>
            <a:off x="7543800" y="5257800"/>
            <a:ext cx="1822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tangle 380"/>
          <p:cNvSpPr/>
          <p:nvPr/>
        </p:nvSpPr>
        <p:spPr>
          <a:xfrm>
            <a:off x="539640" y="2286000"/>
            <a:ext cx="5243400" cy="41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 a </a:t>
            </a:r>
            <a:r>
              <a:rPr b="0" lang="en-US" sz="2000" spc="-1" strike="noStrike" u="sng">
                <a:solidFill>
                  <a:srgbClr val="e16173"/>
                </a:solidFill>
                <a:uFillTx/>
                <a:latin typeface="DejaVu Sans"/>
                <a:ea typeface="DejaVu Sans"/>
              </a:rPr>
              <a:t>Transition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fired: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Any one suitable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consumed from each input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according to outgoing arc inscriptions.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tokens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are transferred to the output </a:t>
            </a:r>
            <a:r>
              <a:rPr b="0" lang="en-US" sz="1800" spc="-1" strike="noStrike" u="sng">
                <a:solidFill>
                  <a:srgbClr val="2a6099"/>
                </a:solidFill>
                <a:uFillTx/>
                <a:latin typeface="DejaVu Sans"/>
                <a:ea typeface="DejaVu Sans"/>
              </a:rPr>
              <a:t>places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according to outgoing arc inscriptions.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Only one transition can be fired at a time.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9" name="Picture 381" descr=""/>
          <p:cNvPicPr/>
          <p:nvPr/>
        </p:nvPicPr>
        <p:blipFill>
          <a:blip r:embed="rId2"/>
          <a:srcRect l="0" t="0" r="720228" b="0"/>
          <a:stretch/>
        </p:blipFill>
        <p:spPr>
          <a:xfrm>
            <a:off x="6084000" y="2116800"/>
            <a:ext cx="5340600" cy="2686680"/>
          </a:xfrm>
          <a:prstGeom prst="rect">
            <a:avLst/>
          </a:prstGeom>
          <a:ln w="0">
            <a:noFill/>
          </a:ln>
        </p:spPr>
      </p:pic>
      <p:pic>
        <p:nvPicPr>
          <p:cNvPr id="420" name="Picture 531" descr=""/>
          <p:cNvPicPr/>
          <p:nvPr/>
        </p:nvPicPr>
        <p:blipFill>
          <a:blip r:embed="rId3"/>
          <a:srcRect l="0" t="0" r="794138" b="0"/>
          <a:stretch/>
        </p:blipFill>
        <p:spPr>
          <a:xfrm>
            <a:off x="6084360" y="2199600"/>
            <a:ext cx="5201280" cy="2688120"/>
          </a:xfrm>
          <a:prstGeom prst="rect">
            <a:avLst/>
          </a:prstGeom>
          <a:ln w="0">
            <a:noFill/>
          </a:ln>
        </p:spPr>
      </p:pic>
      <p:pic>
        <p:nvPicPr>
          <p:cNvPr id="421" name="" descr=""/>
          <p:cNvPicPr/>
          <p:nvPr/>
        </p:nvPicPr>
        <p:blipFill>
          <a:blip r:embed="rId4"/>
          <a:srcRect l="0" t="0" r="643479" b="0"/>
          <a:stretch/>
        </p:blipFill>
        <p:spPr>
          <a:xfrm>
            <a:off x="5937840" y="2198520"/>
            <a:ext cx="5489280" cy="2689200"/>
          </a:xfrm>
          <a:prstGeom prst="rect">
            <a:avLst/>
          </a:prstGeom>
          <a:ln w="0">
            <a:noFill/>
          </a:ln>
        </p:spPr>
      </p:pic>
      <p:pic>
        <p:nvPicPr>
          <p:cNvPr id="422" name="" descr=""/>
          <p:cNvPicPr/>
          <p:nvPr/>
        </p:nvPicPr>
        <p:blipFill>
          <a:blip r:embed="rId5"/>
          <a:srcRect l="0" t="0" r="703403" b="0"/>
          <a:stretch/>
        </p:blipFill>
        <p:spPr>
          <a:xfrm>
            <a:off x="5839560" y="2260800"/>
            <a:ext cx="5376600" cy="2690640"/>
          </a:xfrm>
          <a:prstGeom prst="rect">
            <a:avLst/>
          </a:prstGeom>
          <a:ln w="0">
            <a:noFill/>
          </a:ln>
        </p:spPr>
      </p:pic>
      <p:pic>
        <p:nvPicPr>
          <p:cNvPr id="423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6050520" y="233712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24" name="" descr=""/>
          <p:cNvPicPr/>
          <p:nvPr/>
        </p:nvPicPr>
        <p:blipFill>
          <a:blip r:embed="rId7"/>
          <a:srcRect l="0" t="0" r="726085" b="0"/>
          <a:stretch/>
        </p:blipFill>
        <p:spPr>
          <a:xfrm>
            <a:off x="5990040" y="2414520"/>
            <a:ext cx="5334120" cy="26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0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Rectangle 383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Core Concepts : Hierarchical CPNs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7" name="Picture 384" descr=""/>
          <p:cNvPicPr/>
          <p:nvPr/>
        </p:nvPicPr>
        <p:blipFill>
          <a:blip r:embed="rId1"/>
          <a:srcRect l="0" t="0" r="793382" b="0"/>
          <a:stretch/>
        </p:blipFill>
        <p:spPr>
          <a:xfrm>
            <a:off x="5715000" y="2057400"/>
            <a:ext cx="5479920" cy="2830320"/>
          </a:xfrm>
          <a:prstGeom prst="rect">
            <a:avLst/>
          </a:prstGeom>
          <a:ln w="0">
            <a:noFill/>
          </a:ln>
        </p:spPr>
      </p:pic>
      <p:sp>
        <p:nvSpPr>
          <p:cNvPr id="428" name="Rectangle 385"/>
          <p:cNvSpPr/>
          <p:nvPr/>
        </p:nvSpPr>
        <p:spPr>
          <a:xfrm>
            <a:off x="7543800" y="5257800"/>
            <a:ext cx="1822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 Mono"/>
                <a:ea typeface="DejaVu Sans"/>
              </a:rPr>
              <a:t>var a2: INT;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9" name="Picture 386" descr=""/>
          <p:cNvPicPr/>
          <p:nvPr/>
        </p:nvPicPr>
        <p:blipFill>
          <a:blip r:embed="rId2"/>
          <a:stretch/>
        </p:blipFill>
        <p:spPr>
          <a:xfrm>
            <a:off x="685800" y="2819880"/>
            <a:ext cx="4539960" cy="1288800"/>
          </a:xfrm>
          <a:prstGeom prst="rect">
            <a:avLst/>
          </a:prstGeom>
          <a:ln w="0">
            <a:noFill/>
          </a:ln>
        </p:spPr>
      </p:pic>
      <p:pic>
        <p:nvPicPr>
          <p:cNvPr id="430" name="Picture 387" descr=""/>
          <p:cNvPicPr/>
          <p:nvPr/>
        </p:nvPicPr>
        <p:blipFill>
          <a:blip r:embed="rId3"/>
          <a:srcRect l="0" t="0" r="720228" b="0"/>
          <a:stretch/>
        </p:blipFill>
        <p:spPr>
          <a:xfrm>
            <a:off x="6084000" y="2116800"/>
            <a:ext cx="5340600" cy="2686680"/>
          </a:xfrm>
          <a:prstGeom prst="rect">
            <a:avLst/>
          </a:prstGeom>
          <a:ln w="0">
            <a:noFill/>
          </a:ln>
        </p:spPr>
      </p:pic>
      <p:pic>
        <p:nvPicPr>
          <p:cNvPr id="431" name="Picture 538" descr=""/>
          <p:cNvPicPr/>
          <p:nvPr/>
        </p:nvPicPr>
        <p:blipFill>
          <a:blip r:embed="rId4"/>
          <a:srcRect l="0" t="0" r="794138" b="0"/>
          <a:stretch/>
        </p:blipFill>
        <p:spPr>
          <a:xfrm>
            <a:off x="6084360" y="2199600"/>
            <a:ext cx="5201280" cy="2688120"/>
          </a:xfrm>
          <a:prstGeom prst="rect">
            <a:avLst/>
          </a:prstGeom>
          <a:ln w="0">
            <a:noFill/>
          </a:ln>
        </p:spPr>
      </p:pic>
      <p:pic>
        <p:nvPicPr>
          <p:cNvPr id="432" name="" descr=""/>
          <p:cNvPicPr/>
          <p:nvPr/>
        </p:nvPicPr>
        <p:blipFill>
          <a:blip r:embed="rId5"/>
          <a:srcRect l="0" t="0" r="643479" b="0"/>
          <a:stretch/>
        </p:blipFill>
        <p:spPr>
          <a:xfrm>
            <a:off x="5937840" y="2198520"/>
            <a:ext cx="5489280" cy="2689200"/>
          </a:xfrm>
          <a:prstGeom prst="rect">
            <a:avLst/>
          </a:prstGeom>
          <a:ln w="0">
            <a:noFill/>
          </a:ln>
        </p:spPr>
      </p:pic>
      <p:pic>
        <p:nvPicPr>
          <p:cNvPr id="433" name="" descr=""/>
          <p:cNvPicPr/>
          <p:nvPr/>
        </p:nvPicPr>
        <p:blipFill>
          <a:blip r:embed="rId6"/>
          <a:srcRect l="0" t="0" r="703403" b="0"/>
          <a:stretch/>
        </p:blipFill>
        <p:spPr>
          <a:xfrm>
            <a:off x="5839560" y="2260800"/>
            <a:ext cx="5376600" cy="2690640"/>
          </a:xfrm>
          <a:prstGeom prst="rect">
            <a:avLst/>
          </a:prstGeom>
          <a:ln w="0">
            <a:noFill/>
          </a:ln>
        </p:spPr>
      </p:pic>
      <p:pic>
        <p:nvPicPr>
          <p:cNvPr id="434" name="" descr=""/>
          <p:cNvPicPr/>
          <p:nvPr/>
        </p:nvPicPr>
        <p:blipFill>
          <a:blip r:embed="rId7"/>
          <a:srcRect l="0" t="0" r="703403" b="0"/>
          <a:stretch/>
        </p:blipFill>
        <p:spPr>
          <a:xfrm>
            <a:off x="6050520" y="2337120"/>
            <a:ext cx="5376960" cy="2691000"/>
          </a:xfrm>
          <a:prstGeom prst="rect">
            <a:avLst/>
          </a:prstGeom>
          <a:ln w="0">
            <a:noFill/>
          </a:ln>
        </p:spPr>
      </p:pic>
      <p:pic>
        <p:nvPicPr>
          <p:cNvPr id="435" name="" descr=""/>
          <p:cNvPicPr/>
          <p:nvPr/>
        </p:nvPicPr>
        <p:blipFill>
          <a:blip r:embed="rId8"/>
          <a:srcRect l="0" t="0" r="726085" b="0"/>
          <a:stretch/>
        </p:blipFill>
        <p:spPr>
          <a:xfrm>
            <a:off x="5990040" y="2414520"/>
            <a:ext cx="5334120" cy="269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2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Rectangle 389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Evaluation using state-space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HSN-Hierarchy 5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9" name="HSN-Hierarchy 6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HSN-Hierarchy 7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1" name="HSN-Hierarchy 8"/>
          <p:cNvSpPr/>
          <p:nvPr/>
        </p:nvSpPr>
        <p:spPr>
          <a:xfrm>
            <a:off x="576000" y="1709280"/>
            <a:ext cx="10510920" cy="468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5"/>
          <p:cNvSpPr/>
          <p:nvPr/>
        </p:nvSpPr>
        <p:spPr>
          <a:xfrm>
            <a:off x="263520" y="6411600"/>
            <a:ext cx="1091844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1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Rectangle 395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CPN Tools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Picture 396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1800" cy="2431800"/>
          </a:xfrm>
          <a:prstGeom prst="rect">
            <a:avLst/>
          </a:prstGeom>
          <a:ln w="0">
            <a:noFill/>
          </a:ln>
        </p:spPr>
      </p:pic>
      <p:sp>
        <p:nvSpPr>
          <p:cNvPr id="446" name="Rectangle 397"/>
          <p:cNvSpPr/>
          <p:nvPr/>
        </p:nvSpPr>
        <p:spPr>
          <a:xfrm>
            <a:off x="539640" y="2286000"/>
            <a:ext cx="6615000" cy="41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tool for editing, simulating, and analysing Coloured Petri Nets”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Rectangle 398"/>
          <p:cNvSpPr/>
          <p:nvPr/>
        </p:nvSpPr>
        <p:spPr>
          <a:xfrm>
            <a:off x="7975800" y="5486400"/>
            <a:ext cx="25084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3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Rectangle 4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Live Example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0" name="Picture 1" descr=""/>
          <p:cNvPicPr/>
          <p:nvPr/>
        </p:nvPicPr>
        <p:blipFill>
          <a:blip r:embed="rId1"/>
          <a:stretch/>
        </p:blipFill>
        <p:spPr>
          <a:xfrm>
            <a:off x="7620480" y="2514600"/>
            <a:ext cx="2431800" cy="2431800"/>
          </a:xfrm>
          <a:prstGeom prst="rect">
            <a:avLst/>
          </a:prstGeom>
          <a:ln w="0">
            <a:noFill/>
          </a:ln>
        </p:spPr>
      </p:pic>
      <p:sp>
        <p:nvSpPr>
          <p:cNvPr id="451" name="Rectangle 5"/>
          <p:cNvSpPr/>
          <p:nvPr/>
        </p:nvSpPr>
        <p:spPr>
          <a:xfrm>
            <a:off x="539640" y="2286000"/>
            <a:ext cx="6615000" cy="41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Simulate a program reading a file and then writing to it.”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7"/>
          <p:cNvSpPr/>
          <p:nvPr/>
        </p:nvSpPr>
        <p:spPr>
          <a:xfrm>
            <a:off x="7975800" y="5486400"/>
            <a:ext cx="2508480" cy="3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cpntools.org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287" name="Rahmen 6"/>
          <p:cNvSpPr/>
          <p:nvPr/>
        </p:nvSpPr>
        <p:spPr>
          <a:xfrm>
            <a:off x="3846240" y="2297880"/>
            <a:ext cx="181764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2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Rectangle 18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 and Methodology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HSN-Hierarchy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9" name="HSN-Hierarchy 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HSN-Hierarchy 4"/>
          <p:cNvSpPr/>
          <p:nvPr/>
        </p:nvSpPr>
        <p:spPr>
          <a:xfrm>
            <a:off x="595800" y="1709280"/>
            <a:ext cx="534312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CPN models are powerful, </a:t>
            </a:r>
            <a:r>
              <a:rPr b="0" i="1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BUT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can be arbitrarily complex. Where to start?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It is important to ensure inter-model consistancy.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Mapping AOM → CPN models leverages the advantages of both, and also creates a feedback loop using the simulation and evaluation capabilities of CPNs.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HSN-Hierarchy 3"/>
          <p:cNvSpPr/>
          <p:nvPr/>
        </p:nvSpPr>
        <p:spPr>
          <a:xfrm>
            <a:off x="5959800" y="1709280"/>
            <a:ext cx="534312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Heuristics for Designing and Evaluating Socio-Technical Agent-Oriented Behaviour Models with Coloured Petri Nets (2014).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Msury Mahunnah, Alex Norta, Lixin Ma, Kuldar Taveter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Freeform: Shape 194"/>
          <p:cNvSpPr/>
          <p:nvPr/>
        </p:nvSpPr>
        <p:spPr>
          <a:xfrm>
            <a:off x="5594400" y="3537000"/>
            <a:ext cx="452520" cy="223920"/>
          </a:xfrm>
          <a:custGeom>
            <a:avLst/>
            <a:gdLst>
              <a:gd name="textAreaLeft" fmla="*/ 0 w 452520"/>
              <a:gd name="textAreaRight" fmla="*/ 455040 w 452520"/>
              <a:gd name="textAreaTop" fmla="*/ 0 h 223920"/>
              <a:gd name="textAreaBottom" fmla="*/ 226440 h 223920"/>
            </a:gdLst>
            <a:ahLst/>
            <a:rect l="textAreaLeft" t="textAreaTop" r="textAreaRight" b="textAreaBottom"/>
            <a:pathLst>
              <a:path w="1272" h="637">
                <a:moveTo>
                  <a:pt x="0" y="159"/>
                </a:moveTo>
                <a:lnTo>
                  <a:pt x="953" y="159"/>
                </a:lnTo>
                <a:lnTo>
                  <a:pt x="953" y="0"/>
                </a:lnTo>
                <a:lnTo>
                  <a:pt x="1271" y="318"/>
                </a:lnTo>
                <a:lnTo>
                  <a:pt x="953" y="636"/>
                </a:lnTo>
                <a:lnTo>
                  <a:pt x="953" y="477"/>
                </a:lnTo>
                <a:lnTo>
                  <a:pt x="0" y="477"/>
                </a:lnTo>
                <a:lnTo>
                  <a:pt x="0" y="159"/>
                </a:lnTo>
              </a:path>
            </a:pathLst>
          </a:custGeom>
          <a:solidFill>
            <a:srgbClr val="00a933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5"/>
          <p:cNvSpPr/>
          <p:nvPr/>
        </p:nvSpPr>
        <p:spPr>
          <a:xfrm>
            <a:off x="263520" y="6411600"/>
            <a:ext cx="1091844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3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19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Mapping Methodology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HSN-Hierarchy 5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HSN-Hierarchy 7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69" name="Table 200"/>
          <p:cNvGraphicFramePr/>
          <p:nvPr/>
        </p:nvGraphicFramePr>
        <p:xfrm>
          <a:off x="579600" y="1841400"/>
          <a:ext cx="5075280" cy="408276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3286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Notation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5511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Connecting arc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638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Sub-goal or activity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Trigger/ precondition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05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 Mono"/>
                          <a:ea typeface="DejaVu Sans"/>
                        </a:rPr>
                        <a:t>[&lt;condition(s)&gt;]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70" name="Straight Connector 201"/>
          <p:cNvSpPr/>
          <p:nvPr/>
        </p:nvSpPr>
        <p:spPr>
          <a:xfrm>
            <a:off x="1130400" y="2514600"/>
            <a:ext cx="16002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Rectangle 202"/>
          <p:cNvSpPr/>
          <p:nvPr/>
        </p:nvSpPr>
        <p:spPr>
          <a:xfrm>
            <a:off x="1130400" y="2827800"/>
            <a:ext cx="1595160" cy="452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Oval 203"/>
          <p:cNvSpPr/>
          <p:nvPr/>
        </p:nvSpPr>
        <p:spPr>
          <a:xfrm>
            <a:off x="1107000" y="3477600"/>
            <a:ext cx="909360" cy="4521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Straight Connector 204"/>
          <p:cNvSpPr/>
          <p:nvPr/>
        </p:nvSpPr>
        <p:spPr>
          <a:xfrm>
            <a:off x="2021400" y="370620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Oval 205"/>
          <p:cNvSpPr/>
          <p:nvPr/>
        </p:nvSpPr>
        <p:spPr>
          <a:xfrm>
            <a:off x="1863000" y="4197960"/>
            <a:ext cx="909360" cy="4521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5" name="Straight Connector 206"/>
          <p:cNvSpPr/>
          <p:nvPr/>
        </p:nvSpPr>
        <p:spPr>
          <a:xfrm>
            <a:off x="1121400" y="4426560"/>
            <a:ext cx="7578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76" name="Group 207"/>
          <p:cNvGrpSpPr/>
          <p:nvPr/>
        </p:nvGrpSpPr>
        <p:grpSpPr>
          <a:xfrm>
            <a:off x="1058400" y="4915800"/>
            <a:ext cx="1679760" cy="506160"/>
            <a:chOff x="1058400" y="4915800"/>
            <a:chExt cx="1679760" cy="506160"/>
          </a:xfrm>
        </p:grpSpPr>
        <p:sp>
          <p:nvSpPr>
            <p:cNvPr id="477" name="Rectangle 208"/>
            <p:cNvSpPr/>
            <p:nvPr/>
          </p:nvSpPr>
          <p:spPr>
            <a:xfrm>
              <a:off x="1058400" y="4915800"/>
              <a:ext cx="1679760" cy="50616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Rectangle 209"/>
            <p:cNvSpPr/>
            <p:nvPr/>
          </p:nvSpPr>
          <p:spPr>
            <a:xfrm>
              <a:off x="1094400" y="4951800"/>
              <a:ext cx="1595160" cy="4338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79" name="Oval 210"/>
          <p:cNvSpPr/>
          <p:nvPr/>
        </p:nvSpPr>
        <p:spPr>
          <a:xfrm>
            <a:off x="8458200" y="2273400"/>
            <a:ext cx="1823760" cy="6807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Trigger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Oval 211"/>
          <p:cNvSpPr/>
          <p:nvPr/>
        </p:nvSpPr>
        <p:spPr>
          <a:xfrm>
            <a:off x="6298560" y="3353400"/>
            <a:ext cx="1823760" cy="6807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Precondition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Oval 212"/>
          <p:cNvSpPr/>
          <p:nvPr/>
        </p:nvSpPr>
        <p:spPr>
          <a:xfrm>
            <a:off x="8458920" y="4433400"/>
            <a:ext cx="1823760" cy="680760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Postcondition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Rectangle 213"/>
          <p:cNvSpPr/>
          <p:nvPr/>
        </p:nvSpPr>
        <p:spPr>
          <a:xfrm>
            <a:off x="8582400" y="3439800"/>
            <a:ext cx="1807560" cy="452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Straight Connector 214"/>
          <p:cNvSpPr/>
          <p:nvPr/>
        </p:nvSpPr>
        <p:spPr>
          <a:xfrm>
            <a:off x="9372600" y="2959200"/>
            <a:ext cx="360" cy="4572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28600" bIns="2286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4" name="Straight Connector 215"/>
          <p:cNvSpPr/>
          <p:nvPr/>
        </p:nvSpPr>
        <p:spPr>
          <a:xfrm>
            <a:off x="8127360" y="3681000"/>
            <a:ext cx="45504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Straight Connector 216"/>
          <p:cNvSpPr/>
          <p:nvPr/>
        </p:nvSpPr>
        <p:spPr>
          <a:xfrm>
            <a:off x="9372600" y="3897000"/>
            <a:ext cx="360" cy="5364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68200" bIns="2682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CustomShape 5"/>
          <p:cNvSpPr/>
          <p:nvPr/>
        </p:nvSpPr>
        <p:spPr>
          <a:xfrm>
            <a:off x="263520" y="6411600"/>
            <a:ext cx="1091844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Adapted from M. Mahunnah et al. (2014)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Heuristics for Designing and Evaluating Socio-technical Agent-Oriented Behaviour Models with Coloured Petri Nets. IEEE 38th International Computer Software and Applications Conference Workshops (2014): 438-443. https://doi.org/10.1109/COMPSACW.2014.74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Rectangle 21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HSN-Hierarchy 8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0" name="HSN-Hierarchy 9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1" name="HSN-Hierarchy 10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2" name="Picture 223" descr=""/>
          <p:cNvPicPr/>
          <p:nvPr/>
        </p:nvPicPr>
        <p:blipFill>
          <a:blip r:embed="rId1"/>
          <a:stretch/>
        </p:blipFill>
        <p:spPr>
          <a:xfrm>
            <a:off x="6154560" y="346464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493" name="Picture 224" descr=""/>
          <p:cNvPicPr/>
          <p:nvPr/>
        </p:nvPicPr>
        <p:blipFill>
          <a:blip r:embed="rId2"/>
          <a:stretch/>
        </p:blipFill>
        <p:spPr>
          <a:xfrm>
            <a:off x="1792800" y="2299680"/>
            <a:ext cx="7062480" cy="340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Rectangle 22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HSN-Hierarchy 1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7" name="HSN-Hierarchy 1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8" name="HSN-Hierarchy 13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99" name="Table 230"/>
          <p:cNvGraphicFramePr/>
          <p:nvPr/>
        </p:nvGraphicFramePr>
        <p:xfrm>
          <a:off x="459720" y="18871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6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Rectangle 232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HSN-Hierarchy 14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3" name="HSN-Hierarchy 15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4" name="HSN-Hierarchy 1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5" name="Picture 236" descr=""/>
          <p:cNvPicPr/>
          <p:nvPr/>
        </p:nvPicPr>
        <p:blipFill>
          <a:blip r:embed="rId1"/>
          <a:stretch/>
        </p:blipFill>
        <p:spPr>
          <a:xfrm>
            <a:off x="531000" y="1808640"/>
            <a:ext cx="10208520" cy="47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Rectangle 238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Example: Automated EV Charging Station (Charge EV)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HSN-Hierarchy 17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9" name="HSN-Hierarchy 18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0" name="HSN-Hierarchy 19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1" name="Picture 242" descr=""/>
          <p:cNvPicPr/>
          <p:nvPr/>
        </p:nvPicPr>
        <p:blipFill>
          <a:blip r:embed="rId1"/>
          <a:stretch/>
        </p:blipFill>
        <p:spPr>
          <a:xfrm>
            <a:off x="490680" y="2017440"/>
            <a:ext cx="10909440" cy="35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22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Rectangle 3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State-space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HSN-Hierarchy 20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5" name="HSN-Hierarchy 25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6" name="HSN-Hierarchy 27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7" name="HSN-Hierarchy 28"/>
          <p:cNvSpPr/>
          <p:nvPr/>
        </p:nvSpPr>
        <p:spPr>
          <a:xfrm>
            <a:off x="576000" y="1709280"/>
            <a:ext cx="10510920" cy="4686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Idea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Compute all the reachable states and the state changes of the CPN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Represent these as a directed graph where nodes represent states and arcs represent occurring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Pros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From a constructed state–space, it is possible to verify various aspects of the behaviour of the system: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Absence of deadlocks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Possibility of always being able to reach a given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Guaranteed delivery of a given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de-DE" sz="18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State-space graph size (and computation time) increases exponentially! → requires independent computation in some cases.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263520" y="6411600"/>
            <a:ext cx="1091844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Jensen et al. (2007)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Coloured Petri Nets and CPN Tools for modelling and validation of concurrent systems. International Journal on Software Tools for Technology Transfer (9): 213-254. DOI:10.1007/s10009-007-0038-x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Four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Input variables → Physical variables measured by input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Output variables →  Physical variables controlled by output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Monitored environmental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Controlled environmental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NAT, REQ, IN/OUT, SOF, SOFREQ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used as basis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PlaceHolder 158"/>
          <p:cNvSpPr/>
          <p:nvPr/>
        </p:nvSpPr>
        <p:spPr>
          <a:xfrm>
            <a:off x="542880" y="7221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Rechteck 2178"/>
          <p:cNvSpPr/>
          <p:nvPr/>
        </p:nvSpPr>
        <p:spPr>
          <a:xfrm>
            <a:off x="542880" y="12675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Basic Elements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Models the complete system as a black-box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Includes a description of the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a set of quantities and associates each one with a mathematical variable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of the environment like physical laws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constraints related to the new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159"/>
          <p:cNvSpPr/>
          <p:nvPr/>
        </p:nvSpPr>
        <p:spPr>
          <a:xfrm>
            <a:off x="542880" y="7225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Rechteck 2181"/>
          <p:cNvSpPr/>
          <p:nvPr/>
        </p:nvSpPr>
        <p:spPr>
          <a:xfrm>
            <a:off x="542880" y="12679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Stern: 5 Zacken 1"/>
          <p:cNvSpPr/>
          <p:nvPr/>
        </p:nvSpPr>
        <p:spPr>
          <a:xfrm>
            <a:off x="9950040" y="94140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60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System Design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relevant properties of peripheral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Identifies input- and output registers, modeled as mathematical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input registers and associated environmental quantities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relation between output registers and associated environmental quantities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PlaceHolder 160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Rechteck 2184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Combination of system requirements document and system design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Software Behavior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Records additional design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Provides a description of the actual software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PlaceHolder 161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Rechteck 2187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Documents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/>
          </p:nvPr>
        </p:nvSpPr>
        <p:spPr>
          <a:xfrm>
            <a:off x="539640" y="1101240"/>
            <a:ext cx="10502640" cy="34570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NAT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constraints due to restrictions imposed by nature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expresses the requirements of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input and output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behavior of a particular software implementation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software requirements relation, all acceptable software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PlaceHolder 162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Rechteck 2191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42" name="Picture 2" descr=""/>
          <p:cNvPicPr/>
          <p:nvPr/>
        </p:nvPicPr>
        <p:blipFill>
          <a:blip r:embed="rId1"/>
          <a:stretch/>
        </p:blipFill>
        <p:spPr>
          <a:xfrm>
            <a:off x="3161520" y="3945240"/>
            <a:ext cx="5864760" cy="2516400"/>
          </a:xfrm>
          <a:prstGeom prst="rect">
            <a:avLst/>
          </a:prstGeom>
          <a:ln w="0">
            <a:noFill/>
          </a:ln>
        </p:spPr>
      </p:pic>
      <p:sp>
        <p:nvSpPr>
          <p:cNvPr id="543" name="CustomShape 5"/>
          <p:cNvSpPr/>
          <p:nvPr/>
        </p:nvSpPr>
        <p:spPr>
          <a:xfrm>
            <a:off x="263520" y="6411600"/>
            <a:ext cx="1091844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C.L. Heitmeyer, R.D. Jeffords, B.G. Labaw (2013)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Automated Consistency Checking Requirements Specifications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Basic Relations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 ⊆ SOF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IN, OUT, REQ                         SOFREQ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8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8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 ○ SOFREQ ○ IN = 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Text Box 333"/>
          <p:cNvSpPr/>
          <p:nvPr/>
        </p:nvSpPr>
        <p:spPr>
          <a:xfrm>
            <a:off x="3100320" y="398628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w.r.t. NAT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Line 568"/>
          <p:cNvSpPr/>
          <p:nvPr/>
        </p:nvSpPr>
        <p:spPr>
          <a:xfrm>
            <a:off x="2945520" y="3986280"/>
            <a:ext cx="132084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Oval 62"/>
          <p:cNvSpPr/>
          <p:nvPr/>
        </p:nvSpPr>
        <p:spPr>
          <a:xfrm>
            <a:off x="6279480" y="2985840"/>
            <a:ext cx="215640" cy="1731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1200" bIns="61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8" name="Oval 63"/>
          <p:cNvSpPr/>
          <p:nvPr/>
        </p:nvSpPr>
        <p:spPr>
          <a:xfrm>
            <a:off x="9378360" y="2985840"/>
            <a:ext cx="215640" cy="1731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1200" bIns="61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9" name="Text Box 334"/>
          <p:cNvSpPr/>
          <p:nvPr/>
        </p:nvSpPr>
        <p:spPr>
          <a:xfrm>
            <a:off x="6188760" y="4749840"/>
            <a:ext cx="417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Text Box 335"/>
          <p:cNvSpPr/>
          <p:nvPr/>
        </p:nvSpPr>
        <p:spPr>
          <a:xfrm>
            <a:off x="9162360" y="4724280"/>
            <a:ext cx="6674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Text Box 336"/>
          <p:cNvSpPr/>
          <p:nvPr/>
        </p:nvSpPr>
        <p:spPr>
          <a:xfrm>
            <a:off x="7360920" y="4368600"/>
            <a:ext cx="111852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SOFREQ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Text Box 337"/>
          <p:cNvSpPr/>
          <p:nvPr/>
        </p:nvSpPr>
        <p:spPr>
          <a:xfrm>
            <a:off x="7588800" y="2743200"/>
            <a:ext cx="66276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Line 569"/>
          <p:cNvSpPr/>
          <p:nvPr/>
        </p:nvSpPr>
        <p:spPr>
          <a:xfrm>
            <a:off x="6685560" y="30747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4" name="Line 570"/>
          <p:cNvSpPr/>
          <p:nvPr/>
        </p:nvSpPr>
        <p:spPr>
          <a:xfrm>
            <a:off x="6702120" y="4700160"/>
            <a:ext cx="2489400" cy="360"/>
          </a:xfrm>
          <a:prstGeom prst="line">
            <a:avLst/>
          </a:prstGeom>
          <a:ln w="28575">
            <a:solidFill>
              <a:srgbClr val="000000"/>
            </a:solidFill>
            <a:round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5" name="Oval 68"/>
          <p:cNvSpPr/>
          <p:nvPr/>
        </p:nvSpPr>
        <p:spPr>
          <a:xfrm>
            <a:off x="6279480" y="4611600"/>
            <a:ext cx="215640" cy="1731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1200" bIns="61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6" name="Oval 69"/>
          <p:cNvSpPr/>
          <p:nvPr/>
        </p:nvSpPr>
        <p:spPr>
          <a:xfrm>
            <a:off x="9378360" y="4599000"/>
            <a:ext cx="215640" cy="173160"/>
          </a:xfrm>
          <a:prstGeom prst="ellipse">
            <a:avLst/>
          </a:prstGeom>
          <a:solidFill>
            <a:srgbClr val="cc0000"/>
          </a:solidFill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61200" bIns="61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7" name="Line 571"/>
          <p:cNvSpPr/>
          <p:nvPr/>
        </p:nvSpPr>
        <p:spPr>
          <a:xfrm flipH="1" flipV="1">
            <a:off x="9479520" y="3227040"/>
            <a:ext cx="16920" cy="127008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35040" bIns="6350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8" name="Line 572"/>
          <p:cNvSpPr/>
          <p:nvPr/>
        </p:nvSpPr>
        <p:spPr>
          <a:xfrm flipH="1" flipV="1">
            <a:off x="6380640" y="3240000"/>
            <a:ext cx="16920" cy="1269720"/>
          </a:xfrm>
          <a:prstGeom prst="line">
            <a:avLst/>
          </a:prstGeom>
          <a:ln w="28575">
            <a:solidFill>
              <a:srgbClr val="000000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634680" bIns="63468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59" name="PlaceHolder 163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Rechteck 2208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Basic 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Monitored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 at time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s: 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p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Controlled variables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Mathematical function whose domain consists of real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Environmental function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: ℝ→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Vector of monitored variables: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(c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. . . ,c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q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Text Box 338"/>
          <p:cNvSpPr/>
          <p:nvPr/>
        </p:nvSpPr>
        <p:spPr>
          <a:xfrm>
            <a:off x="5835600" y="3213000"/>
            <a:ext cx="283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Text Box 352"/>
          <p:cNvSpPr/>
          <p:nvPr/>
        </p:nvSpPr>
        <p:spPr>
          <a:xfrm>
            <a:off x="5787000" y="4522680"/>
            <a:ext cx="283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PlaceHolder 164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Rechteck 2213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Variables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Expresses the requirements of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exactly the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allowed by the environmental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range(REQ)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only those instances of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considered permissible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if environmental constraints allow the controlled variables to take the values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if the values of the monitored variables are given by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may </a:t>
            </a:r>
            <a:r>
              <a:rPr b="1" lang="en-US" sz="1800" spc="-1" strike="noStrike">
                <a:solidFill>
                  <a:srgbClr val="c0504d"/>
                </a:solidFill>
                <a:latin typeface="DejaVu Sans"/>
                <a:ea typeface="Arial"/>
              </a:rPr>
              <a:t>tolerate ’small’ errors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in the values of controlled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Text Box 363"/>
          <p:cNvSpPr/>
          <p:nvPr/>
        </p:nvSpPr>
        <p:spPr>
          <a:xfrm>
            <a:off x="4749840" y="4305240"/>
            <a:ext cx="283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281"/>
              </a:spcBef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~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PlaceHolder 165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Rechteck 2217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the input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imprecision in the measurement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of output devices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a relation due to device imperfections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PlaceHolder 166"/>
          <p:cNvSpPr/>
          <p:nvPr/>
        </p:nvSpPr>
        <p:spPr>
          <a:xfrm>
            <a:off x="542880" y="7228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Rechteck 2220"/>
          <p:cNvSpPr/>
          <p:nvPr/>
        </p:nvSpPr>
        <p:spPr>
          <a:xfrm>
            <a:off x="542880" y="12682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behavior of a particular software implementation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domain(SOF)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range(SOF)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: set of vectors containing all possible instances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(i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, 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)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∈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iff the software could produce values described by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Verification condition: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implements a subset of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 algn="ctr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⊆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(where ○ denotes the composition of binary relations)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Often: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SOF = IN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 ○ REQ ○ OUT</a:t>
            </a:r>
            <a:r>
              <a:rPr b="0" i="1" lang="en-US" sz="16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−1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PlaceHolder 167"/>
          <p:cNvSpPr/>
          <p:nvPr/>
        </p:nvSpPr>
        <p:spPr>
          <a:xfrm>
            <a:off x="542880" y="7232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Rechteck 2223"/>
          <p:cNvSpPr/>
          <p:nvPr/>
        </p:nvSpPr>
        <p:spPr>
          <a:xfrm>
            <a:off x="542880" y="12686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Stern: 5 Zacken 1"/>
          <p:cNvSpPr/>
          <p:nvPr/>
        </p:nvSpPr>
        <p:spPr>
          <a:xfrm>
            <a:off x="9950040" y="93276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Characterizes all acceptable software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SOFREQ corresponds on the software level to REQ on the system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It consists of all tuples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o 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satisfying for all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26388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(IN(m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,i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OUT(o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⋀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REQ(m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c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PlaceHolder 168"/>
          <p:cNvSpPr/>
          <p:nvPr/>
        </p:nvSpPr>
        <p:spPr>
          <a:xfrm>
            <a:off x="542880" y="7232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3" name="Rechteck 2226"/>
          <p:cNvSpPr/>
          <p:nvPr/>
        </p:nvSpPr>
        <p:spPr>
          <a:xfrm>
            <a:off x="542880" y="12686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Formal Requirements Specification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Feasibility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of REQ w.r.t. NAT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should specify behavior for all cases that can arise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⊆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=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⋂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domain(REQ) = domain(NAT)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br>
              <a:rPr sz="3200"/>
            </a:b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Acceptability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Describes the behavior that the software must exhibit to be acceptable for use and for the requirements to be satisfied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NAT ⋂ (IN ○ SOF ○ OUT) ⊆ REQ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PlaceHolder 169"/>
          <p:cNvSpPr/>
          <p:nvPr/>
        </p:nvSpPr>
        <p:spPr>
          <a:xfrm>
            <a:off x="542880" y="7232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Rechteck 2229"/>
          <p:cNvSpPr/>
          <p:nvPr/>
        </p:nvSpPr>
        <p:spPr>
          <a:xfrm>
            <a:off x="542880" y="12686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Variable Model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Feasibility and Acceptability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5286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Tabular notations → precise and compact notation for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 → avionics systems, controlling nuclear power plants, telephone networks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for automatic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History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1978: flight program of the A-7 aircraft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Real-time, embedded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Organizations: Bell Laboratories, Ontario Hydro, Naval Research Laboratory, Lockheed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Applications: submarine communication system, shutdown system for the Darlington nuclear power plant, flight program for Lockheed’s C130J aircraft.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PlaceHolder 171"/>
          <p:cNvSpPr/>
          <p:nvPr/>
        </p:nvSpPr>
        <p:spPr>
          <a:xfrm>
            <a:off x="542880" y="7236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Motivation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Stern: 5 Zacken 1"/>
          <p:cNvSpPr/>
          <p:nvPr/>
        </p:nvSpPr>
        <p:spPr>
          <a:xfrm>
            <a:off x="9950040" y="92412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Non-deterministic system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Deterministic system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4VM → Monitored and controlled variables, NAT, REQ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Model: System is represented as labeled transition system (LTS), responds to each monitored event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Synchronous behavior: The system completely processes one set of inputs before processing the next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One input assumption: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At most one monitored variable is allowed to change from one state to the next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172"/>
          <p:cNvSpPr/>
          <p:nvPr/>
        </p:nvSpPr>
        <p:spPr>
          <a:xfrm>
            <a:off x="542880" y="7239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Rechteck 2238"/>
          <p:cNvSpPr/>
          <p:nvPr/>
        </p:nvSpPr>
        <p:spPr>
          <a:xfrm>
            <a:off x="542880" y="126936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Auxiliary variables: (specification of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 classes: values are called modes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Modes: equivalence class of system states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Terms: internal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System: labeled transition system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(S, I, E</a:t>
            </a:r>
            <a:r>
              <a:rPr b="0" i="1" lang="en-US" sz="20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consisting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initial states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Labels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(set of monitored events)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Transition relation → realized as a function that maps a monitored event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</a:t>
            </a:r>
            <a:r>
              <a:rPr b="0" i="1" lang="en-US" sz="1800" spc="-1" strike="noStrike" baseline="30000">
                <a:solidFill>
                  <a:srgbClr val="000000"/>
                </a:solidFill>
                <a:latin typeface="DejaVu Sans"/>
                <a:ea typeface="Arial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and the current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to the next state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’ ∈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PlaceHolder 173"/>
          <p:cNvSpPr/>
          <p:nvPr/>
        </p:nvSpPr>
        <p:spPr>
          <a:xfrm>
            <a:off x="542880" y="7243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Rechteck 2241"/>
          <p:cNvSpPr/>
          <p:nvPr/>
        </p:nvSpPr>
        <p:spPr>
          <a:xfrm>
            <a:off x="542880" y="12697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 → Predicate defined on a single system state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Event → Predicate defined on two system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Occurrence → An event occurs if a condition 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true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@F(c)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becomes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false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Conditioned event →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1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) WHEN c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DejaVu Sans"/>
                <a:ea typeface="Arial"/>
              </a:rPr>
              <a:t>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1644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form: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@T(c) WHEN d iff ¬c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c’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⋀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PlaceHolder 174"/>
          <p:cNvSpPr/>
          <p:nvPr/>
        </p:nvSpPr>
        <p:spPr>
          <a:xfrm>
            <a:off x="542880" y="7243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Rechteck 2244"/>
          <p:cNvSpPr/>
          <p:nvPr/>
        </p:nvSpPr>
        <p:spPr>
          <a:xfrm>
            <a:off x="542880" y="12697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Formal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502640" cy="5057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Mode transition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Associates a source mode and an event with a destination mode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Each table should describe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total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exhibit disjointness and coverage 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Event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 event table defines how a term or controlled variable changes in response to input events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(partial) function from modes and events to variable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440">
              <a:lnSpc>
                <a:spcPct val="100000"/>
              </a:lnSpc>
              <a:spcBef>
                <a:spcPts val="92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Condition 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: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 condition table defines the value of a term or controlled variable under every possible condition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Defines a total function from modes and conditions to variable values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PlaceHolder 175"/>
          <p:cNvSpPr/>
          <p:nvPr/>
        </p:nvSpPr>
        <p:spPr>
          <a:xfrm>
            <a:off x="542880" y="7243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0" name="Rechteck 2247"/>
          <p:cNvSpPr/>
          <p:nvPr/>
        </p:nvSpPr>
        <p:spPr>
          <a:xfrm>
            <a:off x="542880" y="12697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76"/>
          <p:cNvSpPr/>
          <p:nvPr/>
        </p:nvSpPr>
        <p:spPr>
          <a:xfrm>
            <a:off x="542880" y="7243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Rechteck 2251"/>
          <p:cNvSpPr/>
          <p:nvPr/>
        </p:nvSpPr>
        <p:spPr>
          <a:xfrm>
            <a:off x="542880" y="126972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15" name="Table 2"/>
          <p:cNvGraphicFramePr/>
          <p:nvPr/>
        </p:nvGraphicFramePr>
        <p:xfrm>
          <a:off x="1309320" y="1985040"/>
          <a:ext cx="8828640" cy="4148280"/>
        </p:xfrm>
        <a:graphic>
          <a:graphicData uri="http://schemas.openxmlformats.org/drawingml/2006/table">
            <a:tbl>
              <a:tblPr/>
              <a:tblGrid>
                <a:gridCol w="1471320"/>
                <a:gridCol w="1471320"/>
                <a:gridCol w="1471320"/>
                <a:gridCol w="1471320"/>
                <a:gridCol w="1471320"/>
                <a:gridCol w="1472400"/>
              </a:tblGrid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Current 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Powered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Cold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Temp OK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Too Hot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New Mode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10116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0812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Heat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0884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@T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-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Inactive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77"/>
          <p:cNvSpPr/>
          <p:nvPr/>
        </p:nvSpPr>
        <p:spPr>
          <a:xfrm>
            <a:off x="542880" y="7246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Rechteck 2256"/>
          <p:cNvSpPr/>
          <p:nvPr/>
        </p:nvSpPr>
        <p:spPr>
          <a:xfrm>
            <a:off x="542880" y="12700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Tables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619" name="Table 2"/>
          <p:cNvGraphicFramePr/>
          <p:nvPr/>
        </p:nvGraphicFramePr>
        <p:xfrm>
          <a:off x="3173040" y="2046960"/>
          <a:ext cx="8127360" cy="14832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ACFailure, HeatFailure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Never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@T(INMODE)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0" name="Table 2"/>
          <p:cNvGraphicFramePr/>
          <p:nvPr/>
        </p:nvGraphicFramePr>
        <p:xfrm>
          <a:off x="3182760" y="4278960"/>
          <a:ext cx="8127360" cy="1854000"/>
        </p:xfrm>
        <a:graphic>
          <a:graphicData uri="http://schemas.openxmlformats.org/drawingml/2006/table">
            <a:tbl>
              <a:tblPr/>
              <a:tblGrid>
                <a:gridCol w="2709000"/>
                <a:gridCol w="2709000"/>
                <a:gridCol w="27097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Modes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Events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NoFailure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true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&gt; temp0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temp &lt;= temp0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HeatFailure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false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waterlevel = low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Warning light =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Off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621" name="TextBox 2"/>
          <p:cNvSpPr/>
          <p:nvPr/>
        </p:nvSpPr>
        <p:spPr>
          <a:xfrm>
            <a:off x="542880" y="5006160"/>
            <a:ext cx="2556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Condition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TextBox 11"/>
          <p:cNvSpPr/>
          <p:nvPr/>
        </p:nvSpPr>
        <p:spPr>
          <a:xfrm>
            <a:off x="542880" y="2580480"/>
            <a:ext cx="25563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Event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 for creating the tabular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Simulator for 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Dependency graph browser for understanding the relationship between different parts of the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 for analyzing syntax, type correctness, determinism, case coverage, 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 for checking linear temporal properties of finite state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for checking properties deductively, avoiding the state explosion problem, often user interaction necessary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PlaceHolder 178"/>
          <p:cNvSpPr/>
          <p:nvPr/>
        </p:nvSpPr>
        <p:spPr>
          <a:xfrm>
            <a:off x="542880" y="7246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Rechteck 2259"/>
          <p:cNvSpPr/>
          <p:nvPr/>
        </p:nvSpPr>
        <p:spPr>
          <a:xfrm>
            <a:off x="542880" y="12700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Tool Support: SCR Toolset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echteck 334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HSN-Hierarchy 26"/>
          <p:cNvSpPr/>
          <p:nvPr/>
        </p:nvSpPr>
        <p:spPr>
          <a:xfrm>
            <a:off x="53964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(CPNs)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→ CPN Mapping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Four Variable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NRL / 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124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Specification editor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Function tables: define the value of dependent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Dictionaries: variable declarations, environmental assumptions, type definitions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Consistency checker, property checker, dependency graph browser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Well-formedness errors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Disjointness and coverage: no nondeterminism, no missing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PlaceHolder 179"/>
          <p:cNvSpPr/>
          <p:nvPr/>
        </p:nvSpPr>
        <p:spPr>
          <a:xfrm>
            <a:off x="542880" y="7246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9" name="Rechteck 2262"/>
          <p:cNvSpPr/>
          <p:nvPr/>
        </p:nvSpPr>
        <p:spPr>
          <a:xfrm>
            <a:off x="542880" y="127008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0720" cy="4858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Validation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inconsistencies between the intended and the specified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Simulator: the user can run scenarios (sequences of monitored events)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Invariant generator: the user can generate state invariants</a:t>
            </a:r>
            <a:br>
              <a:rPr sz="32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Application 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Check application properties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Property checker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Theorem prover (TAME, PVS)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PlaceHolder 180"/>
          <p:cNvSpPr/>
          <p:nvPr/>
        </p:nvSpPr>
        <p:spPr>
          <a:xfrm>
            <a:off x="542880" y="7250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 / NRL / SCR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Rechteck 2265"/>
          <p:cNvSpPr/>
          <p:nvPr/>
        </p:nvSpPr>
        <p:spPr>
          <a:xfrm>
            <a:off x="542880" y="127044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NRL / SCR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SCR Toolset: Construction of Requirements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Stern: 5 Zacken 1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Coloured Petri Nets (incl. mapping from AOM), four variable model, NRL/SCR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exist and might be better suited for your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CustomShape 3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756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2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tangle 281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465480" y="1856520"/>
            <a:ext cx="10503360" cy="45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model concurrency and communication in complex systems very well.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combine concepts from Petri Nets and programming languages (CPN ML).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Formal (syntatically and mathematically defined)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executable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They can be derived from other models, such as AOM.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for easy manual or automatic system verification and evaluation.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7"/>
          <p:cNvSpPr/>
          <p:nvPr/>
        </p:nvSpPr>
        <p:spPr>
          <a:xfrm>
            <a:off x="542880" y="722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Rectangle 6"/>
          <p:cNvSpPr/>
          <p:nvPr/>
        </p:nvSpPr>
        <p:spPr>
          <a:xfrm>
            <a:off x="542880" y="12675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01" name="Table 3"/>
          <p:cNvGraphicFramePr/>
          <p:nvPr/>
        </p:nvGraphicFramePr>
        <p:xfrm>
          <a:off x="558360" y="1961280"/>
          <a:ext cx="10185840" cy="2836800"/>
        </p:xfrm>
        <a:graphic>
          <a:graphicData uri="http://schemas.openxmlformats.org/drawingml/2006/table">
            <a:tbl>
              <a:tblPr/>
              <a:tblGrid>
                <a:gridCol w="2327040"/>
                <a:gridCol w="1612800"/>
                <a:gridCol w="3843000"/>
                <a:gridCol w="2403360"/>
              </a:tblGrid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Table 1"/>
          <p:cNvGraphicFramePr/>
          <p:nvPr/>
        </p:nvGraphicFramePr>
        <p:xfrm>
          <a:off x="558000" y="1960920"/>
          <a:ext cx="10185840" cy="2761200"/>
        </p:xfrm>
        <a:graphic>
          <a:graphicData uri="http://schemas.openxmlformats.org/drawingml/2006/table">
            <a:tbl>
              <a:tblPr/>
              <a:tblGrid>
                <a:gridCol w="2327040"/>
                <a:gridCol w="1612800"/>
                <a:gridCol w="3843000"/>
                <a:gridCol w="2403360"/>
              </a:tblGrid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54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128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53388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3" name="PlaceHolder 19"/>
          <p:cNvSpPr/>
          <p:nvPr/>
        </p:nvSpPr>
        <p:spPr>
          <a:xfrm>
            <a:off x="542880" y="7221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tangle 8"/>
          <p:cNvSpPr/>
          <p:nvPr/>
        </p:nvSpPr>
        <p:spPr>
          <a:xfrm>
            <a:off x="542880" y="126756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Motivation: Why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16"/>
          <p:cNvSpPr/>
          <p:nvPr/>
        </p:nvSpPr>
        <p:spPr>
          <a:xfrm>
            <a:off x="539640" y="4800600"/>
            <a:ext cx="9974520" cy="159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 we know that these conditions are enough?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we model these conditions and simulate, for example; can the system handle 10 EVs and 3 charging stations, or does the system ever get into an infitinte blocking state?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3"/>
          <p:cNvSpPr/>
          <p:nvPr/>
        </p:nvSpPr>
        <p:spPr>
          <a:xfrm>
            <a:off x="542880" y="7214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Specification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tangle 284"/>
          <p:cNvSpPr/>
          <p:nvPr/>
        </p:nvSpPr>
        <p:spPr>
          <a:xfrm>
            <a:off x="542880" y="126684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Coloured Petri Nets – What are CPNs?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539640" y="1856520"/>
            <a:ext cx="6843600" cy="45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Directed </a:t>
            </a:r>
            <a:r>
              <a:rPr b="0" lang="en-US" sz="2000" spc="-1" strike="noStrike">
                <a:solidFill>
                  <a:srgbClr val="00a933"/>
                </a:solidFill>
                <a:latin typeface="DejaVu Sans"/>
                <a:ea typeface="DejaVu Sans"/>
              </a:rPr>
              <a:t>bipartite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graphs: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Bipartite graphs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divide the vertices of the graph into: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two disjoint and independent sets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in the graph ONLY connect vertices from one set to the other.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Oval 286"/>
          <p:cNvSpPr/>
          <p:nvPr/>
        </p:nvSpPr>
        <p:spPr>
          <a:xfrm>
            <a:off x="8001000" y="2514600"/>
            <a:ext cx="1136880" cy="22798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0" name="Oval 287"/>
          <p:cNvSpPr/>
          <p:nvPr/>
        </p:nvSpPr>
        <p:spPr>
          <a:xfrm>
            <a:off x="9621000" y="2514960"/>
            <a:ext cx="1136880" cy="2279880"/>
          </a:xfrm>
          <a:prstGeom prst="ellipse">
            <a:avLst/>
          </a:prstGeom>
          <a:solidFill>
            <a:srgbClr val="ffffff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Oval 288"/>
          <p:cNvSpPr/>
          <p:nvPr/>
        </p:nvSpPr>
        <p:spPr>
          <a:xfrm>
            <a:off x="8515800" y="289800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2" name="Oval 289"/>
          <p:cNvSpPr/>
          <p:nvPr/>
        </p:nvSpPr>
        <p:spPr>
          <a:xfrm>
            <a:off x="8515800" y="322200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3" name="Oval 290"/>
          <p:cNvSpPr/>
          <p:nvPr/>
        </p:nvSpPr>
        <p:spPr>
          <a:xfrm>
            <a:off x="8515800" y="351000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4" name="Oval 291"/>
          <p:cNvSpPr/>
          <p:nvPr/>
        </p:nvSpPr>
        <p:spPr>
          <a:xfrm>
            <a:off x="8515800" y="372600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5" name="Oval 292"/>
          <p:cNvSpPr/>
          <p:nvPr/>
        </p:nvSpPr>
        <p:spPr>
          <a:xfrm>
            <a:off x="8515800" y="397800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Oval 293"/>
          <p:cNvSpPr/>
          <p:nvPr/>
        </p:nvSpPr>
        <p:spPr>
          <a:xfrm>
            <a:off x="8515800" y="4302000"/>
            <a:ext cx="76320" cy="763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Oval 294"/>
          <p:cNvSpPr/>
          <p:nvPr/>
        </p:nvSpPr>
        <p:spPr>
          <a:xfrm>
            <a:off x="10135800" y="315000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Oval 295"/>
          <p:cNvSpPr/>
          <p:nvPr/>
        </p:nvSpPr>
        <p:spPr>
          <a:xfrm>
            <a:off x="10135800" y="347400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Oval 296"/>
          <p:cNvSpPr/>
          <p:nvPr/>
        </p:nvSpPr>
        <p:spPr>
          <a:xfrm>
            <a:off x="10135800" y="376200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0" name="Oval 297"/>
          <p:cNvSpPr/>
          <p:nvPr/>
        </p:nvSpPr>
        <p:spPr>
          <a:xfrm>
            <a:off x="10135800" y="3978000"/>
            <a:ext cx="76320" cy="76320"/>
          </a:xfrm>
          <a:prstGeom prst="ellipse">
            <a:avLst/>
          </a:prstGeom>
          <a:solidFill>
            <a:srgbClr val="e16173"/>
          </a:solidFill>
          <a:ln w="0">
            <a:solidFill>
              <a:srgbClr val="e1617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Freeform: Shape 298"/>
          <p:cNvSpPr/>
          <p:nvPr/>
        </p:nvSpPr>
        <p:spPr>
          <a:xfrm>
            <a:off x="8598240" y="2939400"/>
            <a:ext cx="1531800" cy="246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246240"/>
              <a:gd name="textAreaBottom" fmla="*/ 248760 h 24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Freeform: Shape 299"/>
          <p:cNvSpPr/>
          <p:nvPr/>
        </p:nvSpPr>
        <p:spPr>
          <a:xfrm>
            <a:off x="8598240" y="2957400"/>
            <a:ext cx="1531800" cy="552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552240"/>
              <a:gd name="textAreaBottom" fmla="*/ 554760 h 552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Freeform: Shape 300"/>
          <p:cNvSpPr/>
          <p:nvPr/>
        </p:nvSpPr>
        <p:spPr>
          <a:xfrm flipH="1">
            <a:off x="8591760" y="3191400"/>
            <a:ext cx="1531800" cy="66240"/>
          </a:xfrm>
          <a:custGeom>
            <a:avLst/>
            <a:gdLst>
              <a:gd name="textAreaLeft" fmla="*/ -1440 w 1531800"/>
              <a:gd name="textAreaRight" fmla="*/ 1532880 w 1531800"/>
              <a:gd name="textAreaTop" fmla="*/ 0 h 66240"/>
              <a:gd name="textAreaBottom" fmla="*/ 68760 h 6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34200" bIns="34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4" name="Freeform: Shape 301"/>
          <p:cNvSpPr/>
          <p:nvPr/>
        </p:nvSpPr>
        <p:spPr>
          <a:xfrm flipH="1" flipV="1">
            <a:off x="8580600" y="3574080"/>
            <a:ext cx="1543680" cy="217080"/>
          </a:xfrm>
          <a:custGeom>
            <a:avLst/>
            <a:gdLst>
              <a:gd name="textAreaLeft" fmla="*/ 1440 w 1543680"/>
              <a:gd name="textAreaRight" fmla="*/ 1547640 w 1543680"/>
              <a:gd name="textAreaTop" fmla="*/ -1440 h 217080"/>
              <a:gd name="textAreaBottom" fmla="*/ 218160 h 217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Freeform: Shape 302"/>
          <p:cNvSpPr/>
          <p:nvPr/>
        </p:nvSpPr>
        <p:spPr>
          <a:xfrm>
            <a:off x="8598240" y="3767400"/>
            <a:ext cx="1531800" cy="3024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30240"/>
              <a:gd name="textAreaBottom" fmla="*/ 32760 h 30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" bIns="162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Freeform: Shape 303"/>
          <p:cNvSpPr/>
          <p:nvPr/>
        </p:nvSpPr>
        <p:spPr>
          <a:xfrm>
            <a:off x="8598240" y="4019400"/>
            <a:ext cx="1531800" cy="360"/>
          </a:xfrm>
          <a:custGeom>
            <a:avLst/>
            <a:gdLst>
              <a:gd name="textAreaLeft" fmla="*/ 0 w 1531800"/>
              <a:gd name="textAreaRight" fmla="*/ 1534320 w 1531800"/>
              <a:gd name="textAreaTop" fmla="*/ 0 h 360"/>
              <a:gd name="textAreaBottom" fmla="*/ 46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Freeform: Shape 304"/>
          <p:cNvSpPr/>
          <p:nvPr/>
        </p:nvSpPr>
        <p:spPr>
          <a:xfrm flipV="1">
            <a:off x="8598240" y="3537000"/>
            <a:ext cx="1543680" cy="793080"/>
          </a:xfrm>
          <a:custGeom>
            <a:avLst/>
            <a:gdLst>
              <a:gd name="textAreaLeft" fmla="*/ 0 w 1543680"/>
              <a:gd name="textAreaRight" fmla="*/ 1546200 w 1543680"/>
              <a:gd name="textAreaTop" fmla="*/ -1440 h 793080"/>
              <a:gd name="textAreaBottom" fmla="*/ 794160 h 7930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8" name="Freeform: Shape 305"/>
          <p:cNvSpPr/>
          <p:nvPr/>
        </p:nvSpPr>
        <p:spPr>
          <a:xfrm flipH="1">
            <a:off x="8591760" y="3515400"/>
            <a:ext cx="1531800" cy="246240"/>
          </a:xfrm>
          <a:custGeom>
            <a:avLst/>
            <a:gdLst>
              <a:gd name="textAreaLeft" fmla="*/ -1440 w 1531800"/>
              <a:gd name="textAreaRight" fmla="*/ 1532880 w 1531800"/>
              <a:gd name="textAreaTop" fmla="*/ 0 h 246240"/>
              <a:gd name="textAreaBottom" fmla="*/ 248760 h 2462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</TotalTime>
  <Application>LibreOffice/7.6.2.1$Linux_X86_64 LibreOffice_project/60$Build-1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2023-11-22T11:31:52Z</dcterms:modified>
  <cp:revision>3615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