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_rels/notesSlide3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5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omments/comment3.xml" ContentType="application/vnd.openxmlformats-officedocument.presentationml.comments+xml"/>
  <Override PartName="/ppt/media/image1.png" ContentType="image/png"/>
  <Override PartName="/ppt/media/image2.png" ContentType="image/png"/>
  <Override PartName="/ppt/media/image3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38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27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3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presProps" Target="presProps.xml"/><Relationship Id="rId49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FE41F2D-0A73-4716-B8DE-7E278D4262E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264E51-E619-495B-9BC6-B45898CA5EA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FA0866-4FFA-4AB9-BEFA-692EB66C7F8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F55CB2-8EAE-45D2-86CA-799150CDBAD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69375C-722F-4509-A5B5-6C4EA3F488D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91D79F-9EE0-4823-BDF9-2CB18C08695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6C721E-9483-433E-B358-B61F1FBDD90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7CFA86-B662-4E9C-8017-2B8A3F4D6F4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035F0F-5A97-4DA8-94E6-B255F43AC2B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BEEB30-F9D3-4178-910D-CF190887935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B29221-446C-4DC6-B10F-19B7A421B5B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1D1A0F-50F2-40D9-A02A-23295D84D0A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3DD555-2E86-4A9A-9453-DD6D3E181EF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124866-21C7-41B5-BB49-573CAB60A35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594A8F-8E45-475A-AB4E-E766EEADB29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6E0235-80A5-49DF-8B95-E884D7E56E0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F2A2FA-5413-4321-ADEF-9F91BAEA1F2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22F42D-9087-4683-9404-28E5A47B147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CCACB9-AF00-4E5F-83ED-C63642E2C04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A07F3A-3FF4-424F-821A-63FD04F51B6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F39631-C119-447D-B381-AF6F5E84241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743355-72DD-42D3-8740-4C75F067076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9FD773-D301-47AA-AE3E-03D714AC64E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472FBB-6658-42B5-9787-88EDB9625C6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CD0B4F-B0F7-43B5-955C-804688E1799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3666F7-11CA-412F-9099-D4477D11EE1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E61C2C-405B-4C64-BFA7-DA012433F59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6B0F32-9C2E-40A9-A5D2-724A9308B70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25BF1C-C5CB-4402-856A-85EC486D0CC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D952C1-BB9C-4E36-8805-794B0C0A050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3D2CBA-28E8-4BA9-96B8-C6CD7D03D6A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4B813F-22BD-4BBE-A30A-2A4BA90B268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C88B0D5-47C6-4707-BE09-4A20D5F5FF6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3347B47-BBCC-4A38-901C-9431783B509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584C9EA-99FA-4350-A27E-122C6B47A05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CBEC465-8726-4284-9FBC-ADD95B5348B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968BE36-4317-4F60-8469-843B40277DE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2D3B640-566D-4BCF-B9E3-DC881FF2304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8640" cy="11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8640" cy="23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Incompleteness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Relevant information may be missing from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not necessarily be the requirements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involved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Persons responsible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Overlooking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documented at the wrong place → Not missing!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overlooked in later activities → Example: Developer wants to implement the persistence features of a system. Checks section “4.3 Persistence requirements” and implements all documented features.  Additional persistence requirements hiding in other sections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(Test Criteria)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Conformation to documentation format and rules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documents in the predetermined documentation format?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modeling languages been used properly?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Conformity to documentation structures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the structure of the document been maintained?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everything where it belongs?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understandable in the given context?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glossary sufficient?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Agreement 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gain additional knowledge during the course of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lead to changes between the begin of the elicitation and the end of the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offers a last opportunity for changes without impacting later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criteria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→ Is every requirement agreed upon with all relevant stakeholders?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after changes → Is every requirement agreed upon with all relevant stakeholders after it has been changed?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resolved → Have all known conflicts with regard to the requirements been resolved?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principles of requirements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3333"/>
          </a:bodyPr>
          <a:p>
            <a:pPr marL="10656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1. Involvement of the correct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168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Independence of the author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should not be the one validate a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prior knowledge which influences the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168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Internal auditors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that are members of the developing organization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organize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168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auditors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to become familiar with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616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2. Separating the identification and the correction of errors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allows concentration on identification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separation of resources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3. Validation from different 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people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4. Adequate change of documentation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usage of different documentation types balances out weaknesses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expressive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complex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5. Construction of development artifacts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artifacts reveals ambiguities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 test case to validate the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 during the test creation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6. Repeated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validation at one point does not guarantee that a requirement is still valid at a later point in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repeated in the following cases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Lots of innovative ideas and technologies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Significant gain of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Long-lasting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early previous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Validation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440" cy="207684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5519160" y="2297880"/>
            <a:ext cx="1815480" cy="22557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validation techniques in this lecture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types of reviews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Commenting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Walk-throughs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supporting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Perspective-based reading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Commenting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gives requirements to another person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 co-worker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Receive expert opinion of the other person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Marks flaws in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Briefly discusses the flaws with the author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 and cheap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609480" y="2057400"/>
            <a:ext cx="5330160" cy="456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Systematic check development artifacts for errors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4 phases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Planning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and goals of the inspection are determined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and participants are selected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explains the requirements to the inspection team → Common understanding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15"/>
          <p:cNvSpPr/>
          <p:nvPr/>
        </p:nvSpPr>
        <p:spPr>
          <a:xfrm>
            <a:off x="5973840" y="1769760"/>
            <a:ext cx="533016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analyze the requirements for flaws → Individually or in teams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collection and consolidation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are collected and consolidated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Duplicate errors removed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each finding is indeed an error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440" cy="48528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b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Plans and supervises the inspection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collection and consolidation session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Explains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error correction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Introduces the requirements to be inspected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 (usually the moderator)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/ Reviewers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the flaw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findings to members of the project team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Minute-taker / Recorder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Takes minutes of the results during the collection and consolidation session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Writes protocol of the inspection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Walk-Through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Lightweight” 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Less strict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not strongly differentiated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Step-by-step “walk-through” of the requirements during the review session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introduces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the opportunity to give additional details about the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rationale for a decision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Perspective-based Reading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 the requirements from a certain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User/customer perspective → Do the requirements meat the expectations and desired functions of a user?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architect perspective → Do the requirements contain all information required for the architectural design?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 perspective → Do the requirements contain all information necessary to derive test cases?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/ documentation / agreement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Implement something to try 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everything, but a subset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Throw-away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once, throw away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Evolutionary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 further after prototypical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prototypes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with prototypes requires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Manuals / Instructions → Information necessary to apply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scenarios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Scenarios to perform with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Encompasses data and user interactions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 with validation criteria → Define how users of the prototype validate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Protocol of the auditor → Experiences with the prototype of the auditor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protocol (optional) → “Second person” writes protocol of how the auditor interacted with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Set of questions and/or statements about a certain circumstance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no aspect is omitted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longer than a single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used in combination with all previously introduced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 guideline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Automatically structure review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57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195"/>
          <p:cNvSpPr/>
          <p:nvPr/>
        </p:nvSpPr>
        <p:spPr>
          <a:xfrm>
            <a:off x="542880" y="1303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HSN-Hierarchy 26"/>
          <p:cNvSpPr/>
          <p:nvPr/>
        </p:nvSpPr>
        <p:spPr>
          <a:xfrm>
            <a:off x="604080" y="186156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for checklist entries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three quality aspects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 (Lecture 06, Part 2, Section 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Characteristics for good requirements documents (Lecture 06, Part 3, Section 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from prior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statistics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reviews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reviews (ideally):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 Box 3"/>
          <p:cNvSpPr/>
          <p:nvPr/>
        </p:nvSpPr>
        <p:spPr>
          <a:xfrm>
            <a:off x="5147280" y="3252960"/>
            <a:ext cx="1136880" cy="335160"/>
          </a:xfrm>
          <a:custGeom>
            <a:avLst/>
            <a:gdLst>
              <a:gd name="textAreaLeft" fmla="*/ 0 w 1136880"/>
              <a:gd name="textAreaRight" fmla="*/ 1139400 w 113688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 Box 4"/>
          <p:cNvSpPr/>
          <p:nvPr/>
        </p:nvSpPr>
        <p:spPr>
          <a:xfrm>
            <a:off x="6671520" y="3252960"/>
            <a:ext cx="1136880" cy="335160"/>
          </a:xfrm>
          <a:custGeom>
            <a:avLst/>
            <a:gdLst>
              <a:gd name="textAreaLeft" fmla="*/ 0 w 1136880"/>
              <a:gd name="textAreaRight" fmla="*/ 1139400 w 113688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 Box 5"/>
          <p:cNvSpPr/>
          <p:nvPr/>
        </p:nvSpPr>
        <p:spPr>
          <a:xfrm>
            <a:off x="8100360" y="3252960"/>
            <a:ext cx="1134720" cy="335160"/>
          </a:xfrm>
          <a:custGeom>
            <a:avLst/>
            <a:gdLst>
              <a:gd name="textAreaLeft" fmla="*/ 0 w 1134720"/>
              <a:gd name="textAreaRight" fmla="*/ 1137240 w 113472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 Box 6"/>
          <p:cNvSpPr/>
          <p:nvPr/>
        </p:nvSpPr>
        <p:spPr>
          <a:xfrm>
            <a:off x="3530520" y="3252960"/>
            <a:ext cx="1134360" cy="335160"/>
          </a:xfrm>
          <a:custGeom>
            <a:avLst/>
            <a:gdLst>
              <a:gd name="textAreaLeft" fmla="*/ 0 w 1134360"/>
              <a:gd name="textAreaRight" fmla="*/ 1136880 w 113436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 Box 7"/>
          <p:cNvSpPr/>
          <p:nvPr/>
        </p:nvSpPr>
        <p:spPr>
          <a:xfrm>
            <a:off x="9527040" y="3252960"/>
            <a:ext cx="1708200" cy="335160"/>
          </a:xfrm>
          <a:custGeom>
            <a:avLst/>
            <a:gdLst>
              <a:gd name="textAreaLeft" fmla="*/ 0 w 1708200"/>
              <a:gd name="textAreaRight" fmla="*/ 1710720 w 170820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tangle 8"/>
          <p:cNvSpPr/>
          <p:nvPr/>
        </p:nvSpPr>
        <p:spPr>
          <a:xfrm>
            <a:off x="8005320" y="3557880"/>
            <a:ext cx="2944080" cy="6948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34920" bIns="3492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Text Box 9"/>
          <p:cNvSpPr/>
          <p:nvPr/>
        </p:nvSpPr>
        <p:spPr>
          <a:xfrm>
            <a:off x="857160" y="3100680"/>
            <a:ext cx="2190600" cy="304560"/>
          </a:xfrm>
          <a:custGeom>
            <a:avLst/>
            <a:gdLst>
              <a:gd name="textAreaLeft" fmla="*/ 0 w 2190600"/>
              <a:gd name="textAreaRight" fmla="*/ 2193120 w 2190600"/>
              <a:gd name="textAreaTop" fmla="*/ 0 h 304560"/>
              <a:gd name="textAreaBottom" fmla="*/ 307080 h 304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Line 10"/>
          <p:cNvSpPr/>
          <p:nvPr/>
        </p:nvSpPr>
        <p:spPr>
          <a:xfrm>
            <a:off x="3340080" y="26434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Text Box 11"/>
          <p:cNvSpPr/>
          <p:nvPr/>
        </p:nvSpPr>
        <p:spPr>
          <a:xfrm>
            <a:off x="952200" y="2490840"/>
            <a:ext cx="2112840" cy="304560"/>
          </a:xfrm>
          <a:custGeom>
            <a:avLst/>
            <a:gdLst>
              <a:gd name="textAreaLeft" fmla="*/ 0 w 2112840"/>
              <a:gd name="textAreaRight" fmla="*/ 2115360 w 2112840"/>
              <a:gd name="textAreaTop" fmla="*/ 0 h 304560"/>
              <a:gd name="textAreaBottom" fmla="*/ 307080 h 304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Rectangle 17"/>
          <p:cNvSpPr/>
          <p:nvPr/>
        </p:nvSpPr>
        <p:spPr>
          <a:xfrm>
            <a:off x="3244680" y="249084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Rectangle 18"/>
          <p:cNvSpPr/>
          <p:nvPr/>
        </p:nvSpPr>
        <p:spPr>
          <a:xfrm>
            <a:off x="4861800" y="249084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Rectangle 19"/>
          <p:cNvSpPr/>
          <p:nvPr/>
        </p:nvSpPr>
        <p:spPr>
          <a:xfrm>
            <a:off x="6386040" y="249084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Rectangle 20"/>
          <p:cNvSpPr/>
          <p:nvPr/>
        </p:nvSpPr>
        <p:spPr>
          <a:xfrm>
            <a:off x="7909920" y="249084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Rectangle 21"/>
          <p:cNvSpPr/>
          <p:nvPr/>
        </p:nvSpPr>
        <p:spPr>
          <a:xfrm>
            <a:off x="9431640" y="2490840"/>
            <a:ext cx="8856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Rectangle 22"/>
          <p:cNvSpPr/>
          <p:nvPr/>
        </p:nvSpPr>
        <p:spPr>
          <a:xfrm>
            <a:off x="10860480" y="249084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Line 19"/>
          <p:cNvSpPr/>
          <p:nvPr/>
        </p:nvSpPr>
        <p:spPr>
          <a:xfrm>
            <a:off x="3340080" y="32529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Rectangle 24"/>
          <p:cNvSpPr/>
          <p:nvPr/>
        </p:nvSpPr>
        <p:spPr>
          <a:xfrm>
            <a:off x="3244680" y="310068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Rectangle 25"/>
          <p:cNvSpPr/>
          <p:nvPr/>
        </p:nvSpPr>
        <p:spPr>
          <a:xfrm>
            <a:off x="4861800" y="310068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Rectangle 26"/>
          <p:cNvSpPr/>
          <p:nvPr/>
        </p:nvSpPr>
        <p:spPr>
          <a:xfrm>
            <a:off x="6386040" y="310068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Rectangle 27"/>
          <p:cNvSpPr/>
          <p:nvPr/>
        </p:nvSpPr>
        <p:spPr>
          <a:xfrm>
            <a:off x="7909920" y="310068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Rectangle 28"/>
          <p:cNvSpPr/>
          <p:nvPr/>
        </p:nvSpPr>
        <p:spPr>
          <a:xfrm>
            <a:off x="9431640" y="3100680"/>
            <a:ext cx="8856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Rectangle 29"/>
          <p:cNvSpPr/>
          <p:nvPr/>
        </p:nvSpPr>
        <p:spPr>
          <a:xfrm>
            <a:off x="10860480" y="310068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Line 20"/>
          <p:cNvSpPr/>
          <p:nvPr/>
        </p:nvSpPr>
        <p:spPr>
          <a:xfrm>
            <a:off x="4101840" y="2643480"/>
            <a:ext cx="437976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Line 21"/>
          <p:cNvSpPr/>
          <p:nvPr/>
        </p:nvSpPr>
        <p:spPr>
          <a:xfrm>
            <a:off x="5814720" y="2643480"/>
            <a:ext cx="323604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Line 22"/>
          <p:cNvSpPr/>
          <p:nvPr/>
        </p:nvSpPr>
        <p:spPr>
          <a:xfrm>
            <a:off x="7243200" y="2643480"/>
            <a:ext cx="333180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Line 23"/>
          <p:cNvSpPr/>
          <p:nvPr/>
        </p:nvSpPr>
        <p:spPr>
          <a:xfrm>
            <a:off x="8576640" y="2643480"/>
            <a:ext cx="14266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Line 24"/>
          <p:cNvSpPr/>
          <p:nvPr/>
        </p:nvSpPr>
        <p:spPr>
          <a:xfrm>
            <a:off x="10193400" y="2643480"/>
            <a:ext cx="4762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Line 25"/>
          <p:cNvSpPr/>
          <p:nvPr/>
        </p:nvSpPr>
        <p:spPr>
          <a:xfrm>
            <a:off x="7624080" y="27957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Text Box 36"/>
          <p:cNvSpPr/>
          <p:nvPr/>
        </p:nvSpPr>
        <p:spPr>
          <a:xfrm>
            <a:off x="8481600" y="3633840"/>
            <a:ext cx="1896120" cy="365760"/>
          </a:xfrm>
          <a:custGeom>
            <a:avLst/>
            <a:gdLst>
              <a:gd name="textAreaLeft" fmla="*/ 0 w 1896120"/>
              <a:gd name="textAreaRight" fmla="*/ 1898640 w 1896120"/>
              <a:gd name="textAreaTop" fmla="*/ 0 h 365760"/>
              <a:gd name="textAreaBottom" fmla="*/ 368280 h 365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Chaos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Line 26"/>
          <p:cNvSpPr/>
          <p:nvPr/>
        </p:nvSpPr>
        <p:spPr>
          <a:xfrm>
            <a:off x="8005320" y="3405240"/>
            <a:ext cx="360" cy="15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76320" bIns="7632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Rectangle 38"/>
          <p:cNvSpPr/>
          <p:nvPr/>
        </p:nvSpPr>
        <p:spPr>
          <a:xfrm>
            <a:off x="7909920" y="3405240"/>
            <a:ext cx="88920" cy="2221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Rectangle 39"/>
          <p:cNvSpPr/>
          <p:nvPr/>
        </p:nvSpPr>
        <p:spPr>
          <a:xfrm>
            <a:off x="10860120" y="3405240"/>
            <a:ext cx="86760" cy="2221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Text Box 39"/>
          <p:cNvSpPr/>
          <p:nvPr/>
        </p:nvSpPr>
        <p:spPr>
          <a:xfrm>
            <a:off x="5147280" y="5497560"/>
            <a:ext cx="1136880" cy="335160"/>
          </a:xfrm>
          <a:custGeom>
            <a:avLst/>
            <a:gdLst>
              <a:gd name="textAreaLeft" fmla="*/ 0 w 1136880"/>
              <a:gd name="textAreaRight" fmla="*/ 1139400 w 113688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 Box 40"/>
          <p:cNvSpPr/>
          <p:nvPr/>
        </p:nvSpPr>
        <p:spPr>
          <a:xfrm>
            <a:off x="6671520" y="5497560"/>
            <a:ext cx="1136880" cy="335160"/>
          </a:xfrm>
          <a:custGeom>
            <a:avLst/>
            <a:gdLst>
              <a:gd name="textAreaLeft" fmla="*/ 0 w 1136880"/>
              <a:gd name="textAreaRight" fmla="*/ 1139400 w 113688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 Box 41"/>
          <p:cNvSpPr/>
          <p:nvPr/>
        </p:nvSpPr>
        <p:spPr>
          <a:xfrm>
            <a:off x="8100360" y="5497560"/>
            <a:ext cx="1134720" cy="335160"/>
          </a:xfrm>
          <a:custGeom>
            <a:avLst/>
            <a:gdLst>
              <a:gd name="textAreaLeft" fmla="*/ 0 w 1134720"/>
              <a:gd name="textAreaRight" fmla="*/ 1137240 w 113472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Text Box 42"/>
          <p:cNvSpPr/>
          <p:nvPr/>
        </p:nvSpPr>
        <p:spPr>
          <a:xfrm>
            <a:off x="3530520" y="5497560"/>
            <a:ext cx="1134360" cy="335160"/>
          </a:xfrm>
          <a:custGeom>
            <a:avLst/>
            <a:gdLst>
              <a:gd name="textAreaLeft" fmla="*/ 0 w 1134360"/>
              <a:gd name="textAreaRight" fmla="*/ 1136880 w 113436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 Box 43"/>
          <p:cNvSpPr/>
          <p:nvPr/>
        </p:nvSpPr>
        <p:spPr>
          <a:xfrm>
            <a:off x="9527040" y="5497560"/>
            <a:ext cx="1708200" cy="335160"/>
          </a:xfrm>
          <a:custGeom>
            <a:avLst/>
            <a:gdLst>
              <a:gd name="textAreaLeft" fmla="*/ 0 w 1708200"/>
              <a:gd name="textAreaRight" fmla="*/ 1710720 w 170820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 Box 44"/>
          <p:cNvSpPr/>
          <p:nvPr/>
        </p:nvSpPr>
        <p:spPr>
          <a:xfrm>
            <a:off x="857160" y="5345280"/>
            <a:ext cx="2190600" cy="304560"/>
          </a:xfrm>
          <a:custGeom>
            <a:avLst/>
            <a:gdLst>
              <a:gd name="textAreaLeft" fmla="*/ 0 w 2190600"/>
              <a:gd name="textAreaRight" fmla="*/ 2193120 w 2190600"/>
              <a:gd name="textAreaTop" fmla="*/ 0 h 304560"/>
              <a:gd name="textAreaBottom" fmla="*/ 307080 h 304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Line 27"/>
          <p:cNvSpPr/>
          <p:nvPr/>
        </p:nvSpPr>
        <p:spPr>
          <a:xfrm>
            <a:off x="3340080" y="48880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Text Box 45"/>
          <p:cNvSpPr/>
          <p:nvPr/>
        </p:nvSpPr>
        <p:spPr>
          <a:xfrm>
            <a:off x="952200" y="4735800"/>
            <a:ext cx="2095560" cy="304560"/>
          </a:xfrm>
          <a:custGeom>
            <a:avLst/>
            <a:gdLst>
              <a:gd name="textAreaLeft" fmla="*/ 0 w 2095560"/>
              <a:gd name="textAreaRight" fmla="*/ 2098080 w 2095560"/>
              <a:gd name="textAreaTop" fmla="*/ 0 h 304560"/>
              <a:gd name="textAreaBottom" fmla="*/ 307080 h 304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 Box 46"/>
          <p:cNvSpPr/>
          <p:nvPr/>
        </p:nvSpPr>
        <p:spPr>
          <a:xfrm>
            <a:off x="5147280" y="4583160"/>
            <a:ext cx="1136880" cy="335160"/>
          </a:xfrm>
          <a:custGeom>
            <a:avLst/>
            <a:gdLst>
              <a:gd name="textAreaLeft" fmla="*/ 0 w 1136880"/>
              <a:gd name="textAreaRight" fmla="*/ 1139400 w 113688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 Box 47"/>
          <p:cNvSpPr/>
          <p:nvPr/>
        </p:nvSpPr>
        <p:spPr>
          <a:xfrm>
            <a:off x="6671520" y="4583160"/>
            <a:ext cx="1136880" cy="335160"/>
          </a:xfrm>
          <a:custGeom>
            <a:avLst/>
            <a:gdLst>
              <a:gd name="textAreaLeft" fmla="*/ 0 w 1136880"/>
              <a:gd name="textAreaRight" fmla="*/ 1139400 w 113688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 Box 48"/>
          <p:cNvSpPr/>
          <p:nvPr/>
        </p:nvSpPr>
        <p:spPr>
          <a:xfrm>
            <a:off x="8100360" y="4583160"/>
            <a:ext cx="1134720" cy="335160"/>
          </a:xfrm>
          <a:custGeom>
            <a:avLst/>
            <a:gdLst>
              <a:gd name="textAreaLeft" fmla="*/ 0 w 1134720"/>
              <a:gd name="textAreaRight" fmla="*/ 1137240 w 113472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 Box 49"/>
          <p:cNvSpPr/>
          <p:nvPr/>
        </p:nvSpPr>
        <p:spPr>
          <a:xfrm>
            <a:off x="3530520" y="4583160"/>
            <a:ext cx="1134360" cy="335160"/>
          </a:xfrm>
          <a:custGeom>
            <a:avLst/>
            <a:gdLst>
              <a:gd name="textAreaLeft" fmla="*/ 0 w 1134360"/>
              <a:gd name="textAreaRight" fmla="*/ 1136880 w 113436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 Box 50"/>
          <p:cNvSpPr/>
          <p:nvPr/>
        </p:nvSpPr>
        <p:spPr>
          <a:xfrm>
            <a:off x="9527040" y="4583160"/>
            <a:ext cx="1708200" cy="335160"/>
          </a:xfrm>
          <a:custGeom>
            <a:avLst/>
            <a:gdLst>
              <a:gd name="textAreaLeft" fmla="*/ 0 w 1708200"/>
              <a:gd name="textAreaRight" fmla="*/ 1710720 w 170820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Rectangle 43"/>
          <p:cNvSpPr/>
          <p:nvPr/>
        </p:nvSpPr>
        <p:spPr>
          <a:xfrm>
            <a:off x="3244680" y="473580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1" name="Rectangle 44"/>
          <p:cNvSpPr/>
          <p:nvPr/>
        </p:nvSpPr>
        <p:spPr>
          <a:xfrm>
            <a:off x="4861800" y="473580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2" name="Rectangle 45"/>
          <p:cNvSpPr/>
          <p:nvPr/>
        </p:nvSpPr>
        <p:spPr>
          <a:xfrm>
            <a:off x="6386040" y="473580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Rectangle 46"/>
          <p:cNvSpPr/>
          <p:nvPr/>
        </p:nvSpPr>
        <p:spPr>
          <a:xfrm>
            <a:off x="7909920" y="473580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4" name="Rectangle 47"/>
          <p:cNvSpPr/>
          <p:nvPr/>
        </p:nvSpPr>
        <p:spPr>
          <a:xfrm>
            <a:off x="9431640" y="4735800"/>
            <a:ext cx="8856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Rectangle 48"/>
          <p:cNvSpPr/>
          <p:nvPr/>
        </p:nvSpPr>
        <p:spPr>
          <a:xfrm>
            <a:off x="10860480" y="4735800"/>
            <a:ext cx="88920" cy="298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6" name="Line 28"/>
          <p:cNvSpPr/>
          <p:nvPr/>
        </p:nvSpPr>
        <p:spPr>
          <a:xfrm>
            <a:off x="3340080" y="54975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Rectangle 49"/>
          <p:cNvSpPr/>
          <p:nvPr/>
        </p:nvSpPr>
        <p:spPr>
          <a:xfrm>
            <a:off x="3244680" y="534528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Rectangle 50"/>
          <p:cNvSpPr/>
          <p:nvPr/>
        </p:nvSpPr>
        <p:spPr>
          <a:xfrm>
            <a:off x="4861800" y="534528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Rectangle 51"/>
          <p:cNvSpPr/>
          <p:nvPr/>
        </p:nvSpPr>
        <p:spPr>
          <a:xfrm>
            <a:off x="6386040" y="534528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Rectangle 52"/>
          <p:cNvSpPr/>
          <p:nvPr/>
        </p:nvSpPr>
        <p:spPr>
          <a:xfrm>
            <a:off x="7909920" y="534528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Rectangle 53"/>
          <p:cNvSpPr/>
          <p:nvPr/>
        </p:nvSpPr>
        <p:spPr>
          <a:xfrm>
            <a:off x="9431640" y="5345280"/>
            <a:ext cx="8856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Rectangle 54"/>
          <p:cNvSpPr/>
          <p:nvPr/>
        </p:nvSpPr>
        <p:spPr>
          <a:xfrm>
            <a:off x="10860480" y="534528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Line 29"/>
          <p:cNvSpPr/>
          <p:nvPr/>
        </p:nvSpPr>
        <p:spPr>
          <a:xfrm>
            <a:off x="533808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Line 30"/>
          <p:cNvSpPr/>
          <p:nvPr/>
        </p:nvSpPr>
        <p:spPr>
          <a:xfrm>
            <a:off x="7624080" y="5040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Line 31"/>
          <p:cNvSpPr/>
          <p:nvPr/>
        </p:nvSpPr>
        <p:spPr>
          <a:xfrm>
            <a:off x="686196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Line 32"/>
          <p:cNvSpPr/>
          <p:nvPr/>
        </p:nvSpPr>
        <p:spPr>
          <a:xfrm>
            <a:off x="381636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Line 33"/>
          <p:cNvSpPr/>
          <p:nvPr/>
        </p:nvSpPr>
        <p:spPr>
          <a:xfrm>
            <a:off x="838620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Line 34"/>
          <p:cNvSpPr/>
          <p:nvPr/>
        </p:nvSpPr>
        <p:spPr>
          <a:xfrm>
            <a:off x="981252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Text Box 12"/>
          <p:cNvSpPr/>
          <p:nvPr/>
        </p:nvSpPr>
        <p:spPr>
          <a:xfrm>
            <a:off x="5141520" y="2342160"/>
            <a:ext cx="1136880" cy="335160"/>
          </a:xfrm>
          <a:custGeom>
            <a:avLst/>
            <a:gdLst>
              <a:gd name="textAreaLeft" fmla="*/ 0 w 1136880"/>
              <a:gd name="textAreaRight" fmla="*/ 1139400 w 113688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 Box 13"/>
          <p:cNvSpPr/>
          <p:nvPr/>
        </p:nvSpPr>
        <p:spPr>
          <a:xfrm>
            <a:off x="6665760" y="2342160"/>
            <a:ext cx="1136880" cy="335160"/>
          </a:xfrm>
          <a:custGeom>
            <a:avLst/>
            <a:gdLst>
              <a:gd name="textAreaLeft" fmla="*/ 0 w 1136880"/>
              <a:gd name="textAreaRight" fmla="*/ 1139400 w 113688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Box 14"/>
          <p:cNvSpPr/>
          <p:nvPr/>
        </p:nvSpPr>
        <p:spPr>
          <a:xfrm>
            <a:off x="8094600" y="2342160"/>
            <a:ext cx="1134720" cy="335160"/>
          </a:xfrm>
          <a:custGeom>
            <a:avLst/>
            <a:gdLst>
              <a:gd name="textAreaLeft" fmla="*/ 0 w 1134720"/>
              <a:gd name="textAreaRight" fmla="*/ 1137240 w 113472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 Box 15"/>
          <p:cNvSpPr/>
          <p:nvPr/>
        </p:nvSpPr>
        <p:spPr>
          <a:xfrm>
            <a:off x="3524760" y="2342160"/>
            <a:ext cx="1134360" cy="335160"/>
          </a:xfrm>
          <a:custGeom>
            <a:avLst/>
            <a:gdLst>
              <a:gd name="textAreaLeft" fmla="*/ 0 w 1134360"/>
              <a:gd name="textAreaRight" fmla="*/ 1136880 w 113436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 Box 16"/>
          <p:cNvSpPr/>
          <p:nvPr/>
        </p:nvSpPr>
        <p:spPr>
          <a:xfrm>
            <a:off x="9521280" y="2342160"/>
            <a:ext cx="1708200" cy="335160"/>
          </a:xfrm>
          <a:custGeom>
            <a:avLst/>
            <a:gdLst>
              <a:gd name="textAreaLeft" fmla="*/ 0 w 1708200"/>
              <a:gd name="textAreaRight" fmla="*/ 1710720 w 1708200"/>
              <a:gd name="textAreaTop" fmla="*/ 0 h 335160"/>
              <a:gd name="textAreaBottom" fmla="*/ 33768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Line 25"/>
          <p:cNvSpPr/>
          <p:nvPr/>
        </p:nvSpPr>
        <p:spPr>
          <a:xfrm>
            <a:off x="7617960" y="2799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Inspections as the most reliable review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Empirical studies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50% more defects than walkthroughs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up to 6x more defects than ad-hoc reviews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Line 1"/>
          <p:cNvSpPr/>
          <p:nvPr/>
        </p:nvSpPr>
        <p:spPr>
          <a:xfrm>
            <a:off x="819000" y="2571840"/>
            <a:ext cx="9924120" cy="3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Line 2"/>
          <p:cNvSpPr/>
          <p:nvPr/>
        </p:nvSpPr>
        <p:spPr>
          <a:xfrm>
            <a:off x="13230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02600" bIns="1026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Text Box 1"/>
          <p:cNvSpPr/>
          <p:nvPr/>
        </p:nvSpPr>
        <p:spPr>
          <a:xfrm>
            <a:off x="781560" y="2725920"/>
            <a:ext cx="1450080" cy="396360"/>
          </a:xfrm>
          <a:custGeom>
            <a:avLst/>
            <a:gdLst>
              <a:gd name="textAreaLeft" fmla="*/ 0 w 1450080"/>
              <a:gd name="textAreaRight" fmla="*/ 1452600 w 1450080"/>
              <a:gd name="textAreaTop" fmla="*/ 0 h 396360"/>
              <a:gd name="textAreaBottom" fmla="*/ 398880 h 396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000" spc="-1" strike="noStrike">
                <a:solidFill>
                  <a:srgbClr val="c00000"/>
                </a:solidFill>
                <a:latin typeface="Arial"/>
                <a:ea typeface="DejaVu Sans"/>
              </a:rPr>
              <a:t>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 Box 2"/>
          <p:cNvSpPr/>
          <p:nvPr/>
        </p:nvSpPr>
        <p:spPr>
          <a:xfrm>
            <a:off x="2318400" y="2725920"/>
            <a:ext cx="1055160" cy="701280"/>
          </a:xfrm>
          <a:custGeom>
            <a:avLst/>
            <a:gdLst>
              <a:gd name="textAreaLeft" fmla="*/ 0 w 1055160"/>
              <a:gd name="textAreaRight" fmla="*/ 1057680 w 1055160"/>
              <a:gd name="textAreaTop" fmla="*/ 0 h 701280"/>
              <a:gd name="textAreaBottom" fmla="*/ 703800 h 70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Team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 Box 8"/>
          <p:cNvSpPr/>
          <p:nvPr/>
        </p:nvSpPr>
        <p:spPr>
          <a:xfrm>
            <a:off x="3738600" y="2725920"/>
            <a:ext cx="1724400" cy="396360"/>
          </a:xfrm>
          <a:custGeom>
            <a:avLst/>
            <a:gdLst>
              <a:gd name="textAreaLeft" fmla="*/ 0 w 1724400"/>
              <a:gd name="textAreaRight" fmla="*/ 1726920 w 1724400"/>
              <a:gd name="textAreaTop" fmla="*/ 0 h 396360"/>
              <a:gd name="textAreaBottom" fmla="*/ 398880 h 396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DejaVu Sans"/>
              </a:rPr>
              <a:t>Walkthrough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 Box 10"/>
          <p:cNvSpPr/>
          <p:nvPr/>
        </p:nvSpPr>
        <p:spPr>
          <a:xfrm>
            <a:off x="5355000" y="2725920"/>
            <a:ext cx="1829520" cy="701280"/>
          </a:xfrm>
          <a:custGeom>
            <a:avLst/>
            <a:gdLst>
              <a:gd name="textAreaLeft" fmla="*/ 0 w 1829520"/>
              <a:gd name="textAreaRight" fmla="*/ 1832040 w 1829520"/>
              <a:gd name="textAreaTop" fmla="*/ 0 h 701280"/>
              <a:gd name="textAreaBottom" fmla="*/ 703800 h 70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Pair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 Box 17"/>
          <p:cNvSpPr/>
          <p:nvPr/>
        </p:nvSpPr>
        <p:spPr>
          <a:xfrm>
            <a:off x="7494120" y="2725920"/>
            <a:ext cx="2019960" cy="701280"/>
          </a:xfrm>
          <a:custGeom>
            <a:avLst/>
            <a:gdLst>
              <a:gd name="textAreaLeft" fmla="*/ 0 w 2019960"/>
              <a:gd name="textAreaRight" fmla="*/ 2022480 w 2019960"/>
              <a:gd name="textAreaTop" fmla="*/ 0 h 701280"/>
              <a:gd name="textAreaBottom" fmla="*/ 703800 h 70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Peer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Desk-Checking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 Box 18"/>
          <p:cNvSpPr/>
          <p:nvPr/>
        </p:nvSpPr>
        <p:spPr>
          <a:xfrm>
            <a:off x="9575280" y="2750760"/>
            <a:ext cx="1055160" cy="396360"/>
          </a:xfrm>
          <a:custGeom>
            <a:avLst/>
            <a:gdLst>
              <a:gd name="textAreaLeft" fmla="*/ 0 w 1055160"/>
              <a:gd name="textAreaRight" fmla="*/ 1057680 w 1055160"/>
              <a:gd name="textAreaTop" fmla="*/ 0 h 396360"/>
              <a:gd name="textAreaBottom" fmla="*/ 398880 h 396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Ad-hoc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Line 3"/>
          <p:cNvSpPr/>
          <p:nvPr/>
        </p:nvSpPr>
        <p:spPr>
          <a:xfrm>
            <a:off x="44532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02600" bIns="1026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8" name="Line 4"/>
          <p:cNvSpPr/>
          <p:nvPr/>
        </p:nvSpPr>
        <p:spPr>
          <a:xfrm>
            <a:off x="283644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02600" bIns="1026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Line 5"/>
          <p:cNvSpPr/>
          <p:nvPr/>
        </p:nvSpPr>
        <p:spPr>
          <a:xfrm>
            <a:off x="62856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02600" bIns="1026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Line 6"/>
          <p:cNvSpPr/>
          <p:nvPr/>
        </p:nvSpPr>
        <p:spPr>
          <a:xfrm>
            <a:off x="847188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02600" bIns="1026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Line 7"/>
          <p:cNvSpPr/>
          <p:nvPr/>
        </p:nvSpPr>
        <p:spPr>
          <a:xfrm>
            <a:off x="998676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02600" bIns="1026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2" name="Text Box 19"/>
          <p:cNvSpPr/>
          <p:nvPr/>
        </p:nvSpPr>
        <p:spPr>
          <a:xfrm>
            <a:off x="544320" y="2005200"/>
            <a:ext cx="723240" cy="518400"/>
          </a:xfrm>
          <a:custGeom>
            <a:avLst/>
            <a:gdLst>
              <a:gd name="textAreaLeft" fmla="*/ 0 w 723240"/>
              <a:gd name="textAreaRight" fmla="*/ 725760 w 723240"/>
              <a:gd name="textAreaTop" fmla="*/ 0 h 518400"/>
              <a:gd name="textAreaBottom" fmla="*/ 520920 h 518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 Box 20"/>
          <p:cNvSpPr/>
          <p:nvPr/>
        </p:nvSpPr>
        <p:spPr>
          <a:xfrm>
            <a:off x="10045080" y="2047320"/>
            <a:ext cx="723240" cy="518400"/>
          </a:xfrm>
          <a:custGeom>
            <a:avLst/>
            <a:gdLst>
              <a:gd name="textAreaLeft" fmla="*/ 0 w 723240"/>
              <a:gd name="textAreaRight" fmla="*/ 725760 w 723240"/>
              <a:gd name="textAreaTop" fmla="*/ 0 h 518400"/>
              <a:gd name="textAreaBottom" fmla="*/ 520920 h 518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less</a:t>
            </a:r>
            <a:br>
              <a:rPr sz="1800"/>
            </a:b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Ad-hoc 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you cannot solve a problem, you spontaneously ask an employee for help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 depends entirely on the experience of one employee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Peer Desk-Checking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ad-hoc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employee "executes the product to be checked on paper" (mostly code)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Pair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developers share a PC workstation. While one operates the keyboard, the other checks the input.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practices of eXtreme Programming.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Walkthrough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 of a document presents it to collaborators to gain a general understanding and improve the quality of the document.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predefined process and no guidance on how to find errors.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Risk: The author easily forgets to focus on the essential parts of the document during the presentation.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Team-Review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inspection technique but less formal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Several employees inspect a product individually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results are discussed in a meeting with the author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ensures quality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sure all stakeholders are on the same page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offers last chance for changes without negative impact on later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aspects of quality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Content, documentation, agreement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abide by the six principles of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quality of validation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 available for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some flavor of a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 are helpful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35520" y="126864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4320" cy="49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1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Additional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literature on reviews and software 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Karl E. Wiegers (2002) – Peer Reviews in Software – A practical Guide.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T. Gilb, D. Graham (1993) – Software Inspection.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Review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uncover errors in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 requirements to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deviations between requirements and actual wishes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requirements is evaluated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is made if quality is sufficient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approval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use predefined criteria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of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major goals of validation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relevant requirements elicited and documented?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level of detail appropriate?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according to predefined guidelines and specifications?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all stakeholders concur with the documented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Content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Refers to the content of the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completeness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Validates the documentation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Flaws in the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Violation of documentation guidelines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 of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Impairment of development activities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activities may require certain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consider the Rational Unified Process (RUP)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Later stages refine models created during the requirements engineering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models have not been created, refinement is not possible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Misunderstandings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target audience may not understand or misinterpret requirements in certain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may become unusable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LibreOffice/7.6.2.1$Linux_X86_64 LibreOffice_project/60$Build-1</Application>
  <AppVersion>15.0000</AppVersion>
  <Words>1842</Words>
  <Paragraphs>403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cp:lastPrinted>2023-11-22T11:29:18Z</cp:lastPrinted>
  <dcterms:modified xsi:type="dcterms:W3CDTF">2023-11-22T11:28:58Z</dcterms:modified>
  <cp:revision>3274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31</vt:i4>
  </property>
  <property fmtid="{D5CDD505-2E9C-101B-9397-08002B2CF9AE}" pid="4" name="PresentationFormat">
    <vt:lpwstr>Widescreen</vt:lpwstr>
  </property>
  <property fmtid="{D5CDD505-2E9C-101B-9397-08002B2CF9AE}" pid="5" name="Slides">
    <vt:i4>41</vt:i4>
  </property>
</Properties>
</file>