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3.xml" ContentType="application/vnd.openxmlformats-officedocument.presentationml.comment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presProps" Target="presProps.xml"/><Relationship Id="rId34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2-01-31T12:59:36.000000000" idx="1">
    <p:pos x="0" y="0"/>
    <p:text>Add these headings to the lecture slides where they will be placed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AE58290-CBED-427A-884E-8BAFB796EDE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27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D1AF2AA-B206-4939-A874-F89349A7EFA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233B82C-7522-4F56-BD54-CD9BF049AA0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7828E54-9B99-47C4-BA0A-1BAF4BCB954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7400" y="1412640"/>
            <a:ext cx="10363680" cy="11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27400" y="2852640"/>
            <a:ext cx="1036368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12: Requirements Management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structures and templates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Volere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V-Modell 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29148-2018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47760" y="6192000"/>
            <a:ext cx="1111032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1. 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2. Der Beauftragte der Bundesregierung für Informationstechnik. V-Modell XT (o.J.), URL: https://cio.bund.de/Web/DE/Architekturen-und-Standards/V-Modell-XT/vmodell_xt_node.html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3. https://standards.ieee.org/ieee/29148/6937/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Change Management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reasons for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Errors or incomplete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 of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not a bad thing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may gain new knowledge at later project stages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Proofs interest/involvement of the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Frequent changes are problematic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Makes development in agreement with all stakeholders very challenging and time-consuming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Indicator for bad process quality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Necessary to properly structure and process change requests for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Structured process → Justifiable decisions if and how requests are approved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may refer to: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Noto Serif Devanagari SemiCondensed SemiBold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requirements, e.g., change/addition/removal of a feature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Noto Serif Devanagari SemiCondensed SemiBold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document itself, e.g., updating terminology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control board as entity responsible for change requests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making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delegate tasks to another party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drafting of actual changes to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Decisions have to be negotiated and agreed upon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involved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 – Tasks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effort estimation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Could be performed by third party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 change requests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effort/benefit ratio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 requirements change and/or new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changed request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should be kept to a minimum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about acceptance or rejection of change requests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 – Tasks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Classify incoming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based on their criticality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Prioritize accepted change requests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which order should accepted changes be implemented?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 accepted change requests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Who is responsible for implementing the changes?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 – Members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following parties should be represented in the change control board: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Configuration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representative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244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assurance representative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 – Change Manager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Chairperson of the change control board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Mediates between parties in case of conflicts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Communicates and documents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the role of the requirements engineer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2" spcCol="720000"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Should contain the following information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Unique identification of change request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Title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Summarizes key concern of the change request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Description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change as precisely as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contains information on the expected effect of a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Justification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Reasons why the change is necessary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filed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the change request was filed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Name of the person who filed the change request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Rechteck 186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600" cy="2079000"/>
          </a:xfrm>
          <a:prstGeom prst="rect">
            <a:avLst/>
          </a:prstGeom>
          <a:ln w="0">
            <a:noFill/>
          </a:ln>
        </p:spPr>
      </p:pic>
      <p:sp>
        <p:nvSpPr>
          <p:cNvPr id="143" name="Rahmen 6"/>
          <p:cNvSpPr/>
          <p:nvPr/>
        </p:nvSpPr>
        <p:spPr>
          <a:xfrm>
            <a:off x="7193160" y="2309760"/>
            <a:ext cx="1831320" cy="22579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filed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the change request was filed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Name of the person who filed the change request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The following information is helpful for the management of changes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validator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Person who is responsible to verify if a change was performed correctly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Impact analysis status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Flag indicating whether an impact analysis has been performed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control board decision status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Flag indicating the handling status of the request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example: pending, rejected, accepted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control board priority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Priority of the change request assigned by the change control board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Person in charge of performing the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release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Version of the system that implements the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 – Classifications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types of change requests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Corrective requirement change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 in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 for failure is an error in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fixes the 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Adaptive requirement change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needs to be amended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change in the system context or stakeholder needs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Exceptional change (hotfix)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immediately done at all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either adaptive or corrective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due to critical bugs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Change Requests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6572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required for the change is estimated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Affected requirements are determined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 new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artifacts that need to be change are determined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for artifact change usually significantly higher than for requirement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Maintaining the requirements document is cheap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Still often neglected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supported by traceability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rafik 2" descr=""/>
          <p:cNvPicPr/>
          <p:nvPr/>
        </p:nvPicPr>
        <p:blipFill>
          <a:blip r:embed="rId1"/>
          <a:stretch/>
        </p:blipFill>
        <p:spPr>
          <a:xfrm>
            <a:off x="7476120" y="1765440"/>
            <a:ext cx="3777480" cy="4781160"/>
          </a:xfrm>
          <a:prstGeom prst="rect">
            <a:avLst/>
          </a:prstGeom>
          <a:ln w="0">
            <a:noFill/>
          </a:ln>
        </p:spPr>
      </p:pic>
      <p:sp>
        <p:nvSpPr>
          <p:cNvPr id="241" name=""/>
          <p:cNvSpPr/>
          <p:nvPr/>
        </p:nvSpPr>
        <p:spPr>
          <a:xfrm>
            <a:off x="457200" y="2286000"/>
            <a:ext cx="360" cy="43434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 flipV="1">
            <a:off x="457200" y="2286000"/>
            <a:ext cx="6400800" cy="36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 flipV="1">
            <a:off x="6858000" y="2286360"/>
            <a:ext cx="360" cy="433908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6858000" y="2514600"/>
            <a:ext cx="1818720" cy="36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rafik 2" descr=""/>
          <p:cNvPicPr/>
          <p:nvPr/>
        </p:nvPicPr>
        <p:blipFill>
          <a:blip r:embed="rId1"/>
          <a:stretch/>
        </p:blipFill>
        <p:spPr>
          <a:xfrm>
            <a:off x="7476120" y="1766160"/>
            <a:ext cx="3777480" cy="4781160"/>
          </a:xfrm>
          <a:prstGeom prst="rect">
            <a:avLst/>
          </a:prstGeom>
          <a:ln w="0">
            <a:noFill/>
          </a:ln>
        </p:spPr>
      </p:pic>
      <p:sp>
        <p:nvSpPr>
          <p:cNvPr id="24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Change Requests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6572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evaluation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Costs and benefits are compared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resources are considered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release for implementing is decided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Rejection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change is rejected it is communicated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 flipH="1">
            <a:off x="530640" y="3547800"/>
            <a:ext cx="4734720" cy="808560"/>
          </a:xfrm>
          <a:prstGeom prst="borderCallout2">
            <a:avLst>
              <a:gd name="adj1" fmla="val 18750"/>
              <a:gd name="adj2" fmla="val -8333"/>
              <a:gd name="adj3" fmla="val 32398"/>
              <a:gd name="adj4" fmla="val -46282"/>
              <a:gd name="adj5" fmla="val 33643"/>
              <a:gd name="adj6" fmla="val -46282"/>
            </a:avLst>
          </a:prstGeom>
          <a:noFill/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 flipH="1">
            <a:off x="530280" y="4428000"/>
            <a:ext cx="5639400" cy="952920"/>
          </a:xfrm>
          <a:prstGeom prst="borderCallout2">
            <a:avLst>
              <a:gd name="adj1" fmla="val 18750"/>
              <a:gd name="adj2" fmla="val -8333"/>
              <a:gd name="adj3" fmla="val 21384"/>
              <a:gd name="adj4" fmla="val -22814"/>
              <a:gd name="adj5" fmla="val 23500"/>
              <a:gd name="adj6" fmla="val -22990"/>
            </a:avLst>
          </a:prstGeom>
          <a:noFill/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>
            <a:off x="540720" y="5436360"/>
            <a:ext cx="5639400" cy="952920"/>
          </a:xfrm>
          <a:prstGeom prst="borderCallout2">
            <a:avLst>
              <a:gd name="adj1" fmla="val 18750"/>
              <a:gd name="adj2" fmla="val -8333"/>
              <a:gd name="adj3" fmla="val -23310"/>
              <a:gd name="adj4" fmla="val -61023"/>
              <a:gd name="adj5" fmla="val -166199"/>
              <a:gd name="adj6" fmla="val -67601"/>
            </a:avLst>
          </a:prstGeom>
          <a:noFill/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530280" y="2213280"/>
            <a:ext cx="360" cy="12528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5282280" y="2213280"/>
            <a:ext cx="360" cy="12528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 flipH="1">
            <a:off x="530280" y="3473280"/>
            <a:ext cx="4752000" cy="36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5378400" y="2514600"/>
            <a:ext cx="3310200" cy="36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of complex projects need to be managed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can change throughout a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need to be structured and processed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 defines how change requests are handled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control board </a:t>
            </a: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DejaVu Sans"/>
              </a:rPr>
              <a:t>=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Evaluates and approves/rejects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Handling change requests requires a process on its own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12: Requirements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hteck 186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HSN-Hierarchy 2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Manage Requirements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 – Why do you need to manage requirements?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Number/scope of requirements and further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Expected product lifetime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 of changes to requirements and related docs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Number of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 of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Heterogenous nature of stakeholder opinons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Future reusability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Number of expected releases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 – What exactly needs to be managed?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Flussdiagramm: Karte 10"/>
          <p:cNvSpPr/>
          <p:nvPr/>
        </p:nvSpPr>
        <p:spPr>
          <a:xfrm>
            <a:off x="542880" y="201420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Flussdiagramm: Karte 11"/>
          <p:cNvSpPr/>
          <p:nvPr/>
        </p:nvSpPr>
        <p:spPr>
          <a:xfrm>
            <a:off x="2394720" y="319248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Epics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Flussdiagramm: Karte 12"/>
          <p:cNvSpPr/>
          <p:nvPr/>
        </p:nvSpPr>
        <p:spPr>
          <a:xfrm>
            <a:off x="2394720" y="201420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Flussdiagramm: Karte 13"/>
          <p:cNvSpPr/>
          <p:nvPr/>
        </p:nvSpPr>
        <p:spPr>
          <a:xfrm>
            <a:off x="4246200" y="201420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Flussdiagramm: Karte 14"/>
          <p:cNvSpPr/>
          <p:nvPr/>
        </p:nvSpPr>
        <p:spPr>
          <a:xfrm>
            <a:off x="7945560" y="195804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Case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Flussdiagramm: Karte 16"/>
          <p:cNvSpPr/>
          <p:nvPr/>
        </p:nvSpPr>
        <p:spPr>
          <a:xfrm>
            <a:off x="6095880" y="201420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Flussdiagramm: Karte 17"/>
          <p:cNvSpPr/>
          <p:nvPr/>
        </p:nvSpPr>
        <p:spPr>
          <a:xfrm>
            <a:off x="4246200" y="318240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Flussdiagramm: Karte 18"/>
          <p:cNvSpPr/>
          <p:nvPr/>
        </p:nvSpPr>
        <p:spPr>
          <a:xfrm>
            <a:off x="542160" y="319248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Story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Flussdiagramm: Karte 19"/>
          <p:cNvSpPr/>
          <p:nvPr/>
        </p:nvSpPr>
        <p:spPr>
          <a:xfrm>
            <a:off x="542160" y="555336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Request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Flussdiagramm: Karte 20"/>
          <p:cNvSpPr/>
          <p:nvPr/>
        </p:nvSpPr>
        <p:spPr>
          <a:xfrm>
            <a:off x="2394720" y="555300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Issues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Flussdiagramm: Karte 21"/>
          <p:cNvSpPr/>
          <p:nvPr/>
        </p:nvSpPr>
        <p:spPr>
          <a:xfrm>
            <a:off x="542160" y="437508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Architecture Description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Management in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588240" y="1769400"/>
            <a:ext cx="10608120" cy="463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process of managing existing requirements and requirements related work products, including the storing, changing and tracing of requirements (traceability).”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02640" y="3174480"/>
            <a:ext cx="10579680" cy="18788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263520" y="6411600"/>
            <a:ext cx="109188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Martin Glinz (2020)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 Glossary of Requirements Engineering Terminology (Standard Glossary for the Certified Professional for Requirements Engineering (CPRE) Studies and Exam)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Information model - Simple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Grafik 2" descr=""/>
          <p:cNvPicPr/>
          <p:nvPr/>
        </p:nvPicPr>
        <p:blipFill>
          <a:blip r:embed="rId1"/>
          <a:stretch/>
        </p:blipFill>
        <p:spPr>
          <a:xfrm>
            <a:off x="672480" y="2766240"/>
            <a:ext cx="10097280" cy="1721880"/>
          </a:xfrm>
          <a:prstGeom prst="rect">
            <a:avLst/>
          </a:prstGeom>
          <a:ln w="0">
            <a:noFill/>
          </a:ln>
        </p:spPr>
      </p:pic>
      <p:sp>
        <p:nvSpPr>
          <p:cNvPr id="176" name="CustomShape 5"/>
          <p:cNvSpPr/>
          <p:nvPr/>
        </p:nvSpPr>
        <p:spPr>
          <a:xfrm>
            <a:off x="263520" y="6411600"/>
            <a:ext cx="109188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b="0" lang="en-US" sz="900" spc="-1" strike="noStrike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Information model – More complex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263520" y="6411600"/>
            <a:ext cx="109188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b="0" lang="en-US" sz="900" spc="-1" strike="noStrike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rafik 4" descr=""/>
          <p:cNvPicPr/>
          <p:nvPr/>
        </p:nvPicPr>
        <p:blipFill>
          <a:blip r:embed="rId1"/>
          <a:stretch/>
        </p:blipFill>
        <p:spPr>
          <a:xfrm>
            <a:off x="219600" y="2319840"/>
            <a:ext cx="11003040" cy="313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Application>LibreOffice/7.6.2.1$Linux_X86_64 LibreOffice_project/60$Build-1</Application>
  <AppVersion>15.0000</AppVersion>
  <Words>1072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2023-11-22T11:37:57Z</dcterms:modified>
  <cp:revision>3329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29</vt:i4>
  </property>
</Properties>
</file>