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fld id="{5DF19F0E-47CB-4BD9-9145-40932396634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Emerging Technologies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fld id="{57DBB411-7069-4CB9-9AC6-B3B2624A893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" name="Picture 19" descr="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1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15" name="CustomShape 4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" name="CustomShape 5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fld id="{3BD001A6-E8E6-45D7-BBA4-0E6E75DE341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Emerging Technologies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fld id="{83ACA4E2-32A2-4E36-A578-0E5685F5CA8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" name="Picture 19" descr="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2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25" name="CustomShape 4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" name="CustomShape 5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fld id="{D25ACABC-183C-43B6-A071-044E5C53DD9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Emerging Technologies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Emerging-Technologies-for-the-Circular-Economy" TargetMode="External"/><Relationship Id="rId3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stomShape 1"/>
          <p:cNvSpPr/>
          <p:nvPr/>
        </p:nvSpPr>
        <p:spPr>
          <a:xfrm>
            <a:off x="527400" y="1412640"/>
            <a:ext cx="10362240" cy="114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Emerging Technologies for the Circular Economy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CustomShape 2"/>
          <p:cNvSpPr/>
          <p:nvPr/>
        </p:nvSpPr>
        <p:spPr>
          <a:xfrm>
            <a:off x="527400" y="2852640"/>
            <a:ext cx="10362240" cy="23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5a: Internet of Things Communications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4082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4082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Shohreh Kia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6LoWPAN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457200" y="1371600"/>
            <a:ext cx="10784160" cy="366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IPv6 based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Built-in security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Scalability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Interoperability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Higher minimum requirements due to IPv6 minimum complexity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as popular as ZigBee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Wireless sensor networks (WSN)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Internet of Things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Industrial Internet of Things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802.11p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457200" y="1371600"/>
            <a:ext cx="10784160" cy="187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Vehicular network optimized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Vehicle to vehicle (V2V)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Vehicle to infrastructure (V2I) such as road side units (RSU)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Built in time synchronization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Vehicular networks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35520" y="4406760"/>
            <a:ext cx="10746360" cy="13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WAN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335520" y="2906640"/>
            <a:ext cx="10746360" cy="14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Wide Area Network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457200" y="1371600"/>
            <a:ext cx="10784160" cy="187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Service/subscription model based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Service provider runs infrastructure such as base stations and radio towers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Cellular networks (UMTS/LTE/5G)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LoRa (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ng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nge, physical layer), LoRaWAN (MAC layer)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Sigfox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Cellular network architecture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457200" y="1371600"/>
            <a:ext cx="10784160" cy="21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Grid of cell towers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Overlapping cells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handover for mobile stations between cells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Network planning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Space division multiple access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Minimize interference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 allocating overlapping spectrum on nearby cells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5G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457200" y="1371600"/>
            <a:ext cx="10784160" cy="187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New radio communication techniques and spectrum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for device to device communications (D2D)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Improved performance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Theoretical latency in single digit 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Bandwidth in gbps range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provide connectivity in fast moving vehicles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Enables more dense connectivity and scalability (more devices)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LoRa/LoRaWAN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457200" y="1371600"/>
            <a:ext cx="10784160" cy="21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Uses unlicensed spectrum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number of base stations (Gateways) covers wide area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 are enough to cover Belgium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produced by a single company (Simtech)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 latency, no realtime applications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Subscription based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Misses some common features from LTE networks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physical and MAC layers are covered =&gt; Higher OSI layers have to be implemented on top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Sigfox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457200" y="1371600"/>
            <a:ext cx="10784160" cy="29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Uses unlicensed spectrum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Uplink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100bps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12B payloads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Maximum of 6 messages per device and hour (140 per day)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Downlink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600bps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8B payloads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Maximum of 4 messages per day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Open hardware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Network subscription based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335520" y="4406760"/>
            <a:ext cx="10746360" cy="13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Router and gateways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335520" y="2906640"/>
            <a:ext cx="10746360" cy="14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Router and Gateways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457200" y="1371600"/>
            <a:ext cx="10784160" cy="31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Router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Bridges two networks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translate between protocols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Routes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Port forwarding and network address translation (mainly end user or carrier grade)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VNETs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Gateways (not in the routing sense)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Bridges wireless network and internet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translate between protocols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Edge/Fog computing capabilities (see next lecture)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Routers can be gateways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stomShape 1"/>
          <p:cNvSpPr/>
          <p:nvPr/>
        </p:nvSpPr>
        <p:spPr>
          <a:xfrm>
            <a:off x="335520" y="764640"/>
            <a:ext cx="1073664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CustomShape 2"/>
          <p:cNvSpPr/>
          <p:nvPr/>
        </p:nvSpPr>
        <p:spPr>
          <a:xfrm>
            <a:off x="335520" y="1268280"/>
            <a:ext cx="10736640" cy="50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1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1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Gateway example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2709360" y="3474720"/>
            <a:ext cx="2222640" cy="165132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5544000" y="3383280"/>
            <a:ext cx="2222640" cy="1651320"/>
          </a:xfrm>
          <a:prstGeom prst="rect">
            <a:avLst/>
          </a:prstGeom>
          <a:ln w="0">
            <a:noFill/>
          </a:ln>
        </p:spPr>
      </p:pic>
      <p:sp>
        <p:nvSpPr>
          <p:cNvPr id="72" name="CustomShape 3"/>
          <p:cNvSpPr/>
          <p:nvPr/>
        </p:nvSpPr>
        <p:spPr>
          <a:xfrm>
            <a:off x="457200" y="1462320"/>
            <a:ext cx="10784160" cy="31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Wireless sensor nodes running Contiki RPL with Ipv6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Node attached to gateway over USB acts as gateway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IPv6 connectivity between networks provided through SLIP (Serial Line Internet Protocol)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35520" y="1268640"/>
            <a:ext cx="10746360" cy="50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335520" y="4406760"/>
            <a:ext cx="10746360" cy="13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Iot COMMUNICATIONS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CustomShape 2"/>
          <p:cNvSpPr/>
          <p:nvPr/>
        </p:nvSpPr>
        <p:spPr>
          <a:xfrm>
            <a:off x="335520" y="2906640"/>
            <a:ext cx="10746360" cy="14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" name="Grafik 6" descr=""/>
          <p:cNvPicPr/>
          <p:nvPr/>
        </p:nvPicPr>
        <p:blipFill>
          <a:blip r:embed="rId1"/>
          <a:stretch/>
        </p:blipFill>
        <p:spPr>
          <a:xfrm>
            <a:off x="1656360" y="1202400"/>
            <a:ext cx="8532720" cy="520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ranges, different standards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914400" y="6400800"/>
            <a:ext cx="9138240" cy="3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800" spc="-1" strike="noStrike">
                <a:solidFill>
                  <a:srgbClr val="808080"/>
                </a:solidFill>
                <a:latin typeface="DejaVu Sans"/>
                <a:ea typeface="DejaVu Sans"/>
              </a:rPr>
              <a:t>Source: M.S. Mahmoud, A. Mohamad, “A Study of Efficient Power Consumption Wireless Communication </a:t>
            </a:r>
            <a:r>
              <a:rPr b="0" lang="en-US" sz="800" spc="-1" strike="noStrike">
                <a:solidFill>
                  <a:srgbClr val="808080"/>
                </a:solidFill>
                <a:latin typeface="DejaVu Sans"/>
                <a:ea typeface="Martel-Regular"/>
              </a:rPr>
              <a:t>Techniques/ Modules for Internet of Things (IoT) Applications”, January 2016, Advances in Internet of Things 06(02):19-29, DOI:10.4236/ait.2016.62002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035000" y="1227600"/>
            <a:ext cx="8710560" cy="516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35520" y="4406760"/>
            <a:ext cx="10746360" cy="13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WPAN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335520" y="2906640"/>
            <a:ext cx="10746360" cy="14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Wireless Personal Area Network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57200" y="1371600"/>
            <a:ext cx="10784160" cy="366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IP based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6LoWPAN (IPv6 over Low-Power Wireless Personal Area Networks)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802.11p (V2V)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RuBee (IEEE standard 1902.1)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IP based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Bluetooth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ZigBee (IEEE 802.15.4-based)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IrDA (Infrared Data Association)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Z-Wave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 more.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Bluetooth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57200" y="1371600"/>
            <a:ext cx="10784160" cy="469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power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Resilient against interference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bandwidth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Limited range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Limited number of participants in network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Beacons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Fitness trackers, smart watches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Medical applications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homes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cars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Earbuds, headsets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Classes for different applications with different ranges/power usages.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Zigbee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457200" y="1371600"/>
            <a:ext cx="10784160" cy="34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power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Scales to large network sizes (~6500 nodes)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range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bandwidth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Security issues (fixed, known fallback keys in at least one profile)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Wireless sensor networks (WSN)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Industrial automation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homes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</TotalTime>
  <Application>LibreOffice/7.6.5.2$Linux_X86_64 LibreOffice_project/60$Build-2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2024-04-15T11:30:34Z</dcterms:modified>
  <cp:revision>3320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2</vt:i4>
  </property>
  <property fmtid="{D5CDD505-2E9C-101B-9397-08002B2CF9AE}" pid="6" name="Notes">
    <vt:i4>55</vt:i4>
  </property>
  <property fmtid="{D5CDD505-2E9C-101B-9397-08002B2CF9AE}" pid="7" name="ScaleCrop">
    <vt:bool>0</vt:bool>
  </property>
  <property fmtid="{D5CDD505-2E9C-101B-9397-08002B2CF9AE}" pid="8" name="ShareDoc">
    <vt:bool>0</vt:bool>
  </property>
  <property fmtid="{D5CDD505-2E9C-101B-9397-08002B2CF9AE}" pid="9" name="Slides">
    <vt:i4>55</vt:i4>
  </property>
</Properties>
</file>