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gif" ContentType="image/gif"/>
  <Override PartName="/ppt/media/image8.png" ContentType="image/png"/>
  <Override PartName="/ppt/media/image5.png" ContentType="image/png"/>
  <Override PartName="/ppt/media/image6.jpeg" ContentType="image/jpeg"/>
  <Override PartName="/ppt/media/image7.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797675" cy="992663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5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5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5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56D3CE7D-25EA-4CED-9942-D5250960403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90360" y="744480"/>
            <a:ext cx="6611760" cy="3717720"/>
          </a:xfrm>
          <a:prstGeom prst="rect">
            <a:avLst/>
          </a:prstGeom>
          <a:ln w="0">
            <a:noFill/>
          </a:ln>
        </p:spPr>
      </p:sp>
      <p:sp>
        <p:nvSpPr>
          <p:cNvPr id="127" name="PlaceHolder 2"/>
          <p:cNvSpPr>
            <a:spLocks noGrp="1"/>
          </p:cNvSpPr>
          <p:nvPr>
            <p:ph type="body"/>
          </p:nvPr>
        </p:nvSpPr>
        <p:spPr>
          <a:xfrm>
            <a:off x="679680" y="4715280"/>
            <a:ext cx="5432760" cy="4461480"/>
          </a:xfrm>
          <a:prstGeom prst="rect">
            <a:avLst/>
          </a:prstGeom>
          <a:noFill/>
          <a:ln w="0">
            <a:noFill/>
          </a:ln>
        </p:spPr>
        <p:txBody>
          <a:bodyPr lIns="95400" rIns="95400" tIns="47880" bIns="47880" anchor="t">
            <a:noAutofit/>
          </a:bodyPr>
          <a:p>
            <a:pPr marL="216000" indent="-216000">
              <a:buNone/>
            </a:pPr>
            <a:endParaRPr b="0" lang="en-US" sz="1800" spc="-1" strike="noStrike">
              <a:solidFill>
                <a:srgbClr val="000000"/>
              </a:solidFill>
              <a:latin typeface="Arial"/>
            </a:endParaRPr>
          </a:p>
        </p:txBody>
      </p:sp>
      <p:sp>
        <p:nvSpPr>
          <p:cNvPr id="128" name="CustomShape 3"/>
          <p:cNvSpPr/>
          <p:nvPr/>
        </p:nvSpPr>
        <p:spPr>
          <a:xfrm>
            <a:off x="3850560" y="9428760"/>
            <a:ext cx="2940120" cy="491040"/>
          </a:xfrm>
          <a:prstGeom prst="rect">
            <a:avLst/>
          </a:prstGeom>
          <a:noFill/>
          <a:ln w="0">
            <a:noFill/>
          </a:ln>
        </p:spPr>
        <p:style>
          <a:lnRef idx="0"/>
          <a:fillRef idx="0"/>
          <a:effectRef idx="0"/>
          <a:fontRef idx="minor"/>
        </p:style>
        <p:txBody>
          <a:bodyPr lIns="95400" rIns="95400" tIns="47880" bIns="47880" anchor="b">
            <a:noAutofit/>
          </a:bodyPr>
          <a:p>
            <a:pPr algn="r">
              <a:lnSpc>
                <a:spcPct val="100000"/>
              </a:lnSpc>
            </a:pPr>
            <a:fld id="{9D931EFA-1D5F-4135-A41A-43663C1E3303}" type="slidenum">
              <a:rPr b="0" lang="de-DE" sz="1300" spc="-1" strike="noStrike">
                <a:solidFill>
                  <a:srgbClr val="000000"/>
                </a:solidFill>
                <a:latin typeface="+mn-lt"/>
                <a:ea typeface="+mn-ea"/>
              </a:rPr>
              <a:t>&lt;number&gt;</a:t>
            </a:fld>
            <a:endParaRPr b="0" lang="en-US" sz="13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8">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0">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2">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3760" cy="68526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606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281AE0A-EF03-4FE5-B74A-D041DA7BC461}" type="slidenum">
              <a:rPr b="0" lang="de-DE" sz="1800" spc="-1" strike="noStrike">
                <a:solidFill>
                  <a:srgbClr val="808080"/>
                </a:solidFill>
                <a:latin typeface="Arial Unicode MS"/>
                <a:ea typeface="DejaVu Sans"/>
              </a:rPr>
              <a:t>&lt;number&gt;</a:t>
            </a:fld>
            <a:endParaRPr b="0" lang="en-US" sz="1800" spc="-1" strike="noStrike">
              <a:solidFill>
                <a:srgbClr val="000000"/>
              </a:solidFill>
              <a:latin typeface="Arial"/>
            </a:endParaRPr>
          </a:p>
        </p:txBody>
      </p:sp>
      <p:sp>
        <p:nvSpPr>
          <p:cNvPr id="2" name="CustomShape 3"/>
          <p:cNvSpPr/>
          <p:nvPr/>
        </p:nvSpPr>
        <p:spPr>
          <a:xfrm>
            <a:off x="912240" y="1268280"/>
            <a:ext cx="9210600" cy="363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54600" cy="564480"/>
          </a:xfrm>
          <a:prstGeom prst="rect">
            <a:avLst/>
          </a:prstGeom>
          <a:ln w="0">
            <a:noFill/>
          </a:ln>
        </p:spPr>
      </p:pic>
      <p:pic>
        <p:nvPicPr>
          <p:cNvPr id="4" name="Grafik 2" descr=""/>
          <p:cNvPicPr/>
          <p:nvPr/>
        </p:nvPicPr>
        <p:blipFill>
          <a:blip r:embed="rId3"/>
          <a:stretch/>
        </p:blipFill>
        <p:spPr>
          <a:xfrm>
            <a:off x="7430400" y="134640"/>
            <a:ext cx="3700440" cy="516600"/>
          </a:xfrm>
          <a:prstGeom prst="rect">
            <a:avLst/>
          </a:prstGeom>
          <a:ln w="0">
            <a:noFill/>
          </a:ln>
        </p:spPr>
      </p:pic>
      <p:sp>
        <p:nvSpPr>
          <p:cNvPr id="5" name="CustomShape 4"/>
          <p:cNvSpPr/>
          <p:nvPr/>
        </p:nvSpPr>
        <p:spPr>
          <a:xfrm>
            <a:off x="912240" y="1268280"/>
            <a:ext cx="9210600" cy="363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43760" cy="68526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849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Emerging Technologies for the Circular Economy – TU Clausthal</a:t>
            </a:r>
            <a:endParaRPr b="0" lang="en-US"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a:t>
            </a:r>
            <a:r>
              <a:rPr b="0" lang="en-US" sz="3200" spc="-1" strike="noStrike">
                <a:solidFill>
                  <a:srgbClr val="000000"/>
                </a:solidFill>
                <a:latin typeface="Arial"/>
              </a:rPr>
              <a:t>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CustomShape 1"/>
          <p:cNvSpPr/>
          <p:nvPr/>
        </p:nvSpPr>
        <p:spPr>
          <a:xfrm>
            <a:off x="11444760" y="0"/>
            <a:ext cx="743760" cy="68526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 name="CustomShape 2"/>
          <p:cNvSpPr/>
          <p:nvPr/>
        </p:nvSpPr>
        <p:spPr>
          <a:xfrm>
            <a:off x="11438640" y="6453360"/>
            <a:ext cx="7606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635370C-B77A-4E23-AE9C-B3158089B1F8}" type="slidenum">
              <a:rPr b="0" lang="de-DE" sz="1800" spc="-1" strike="noStrike">
                <a:solidFill>
                  <a:srgbClr val="808080"/>
                </a:solidFill>
                <a:latin typeface="Arial Unicode MS"/>
                <a:ea typeface="DejaVu Sans"/>
              </a:rPr>
              <a:t>&lt;number&gt;</a:t>
            </a:fld>
            <a:endParaRPr b="0" lang="en-US" sz="1800" spc="-1" strike="noStrike">
              <a:solidFill>
                <a:srgbClr val="000000"/>
              </a:solidFill>
              <a:latin typeface="Arial"/>
            </a:endParaRPr>
          </a:p>
        </p:txBody>
      </p:sp>
      <p:sp>
        <p:nvSpPr>
          <p:cNvPr id="12" name="CustomShape 3"/>
          <p:cNvSpPr/>
          <p:nvPr/>
        </p:nvSpPr>
        <p:spPr>
          <a:xfrm>
            <a:off x="912240" y="1268280"/>
            <a:ext cx="9210600" cy="363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 name="Picture 19" descr="Logo_TUC_de_RGB"/>
          <p:cNvPicPr/>
          <p:nvPr/>
        </p:nvPicPr>
        <p:blipFill>
          <a:blip r:embed="rId2"/>
          <a:stretch/>
        </p:blipFill>
        <p:spPr>
          <a:xfrm>
            <a:off x="0" y="0"/>
            <a:ext cx="3054600" cy="564480"/>
          </a:xfrm>
          <a:prstGeom prst="rect">
            <a:avLst/>
          </a:prstGeom>
          <a:ln w="0">
            <a:noFill/>
          </a:ln>
        </p:spPr>
      </p:pic>
      <p:pic>
        <p:nvPicPr>
          <p:cNvPr id="14" name="Grafik 2" descr=""/>
          <p:cNvPicPr/>
          <p:nvPr/>
        </p:nvPicPr>
        <p:blipFill>
          <a:blip r:embed="rId3"/>
          <a:stretch/>
        </p:blipFill>
        <p:spPr>
          <a:xfrm>
            <a:off x="7430400" y="134640"/>
            <a:ext cx="3700440" cy="516600"/>
          </a:xfrm>
          <a:prstGeom prst="rect">
            <a:avLst/>
          </a:prstGeom>
          <a:ln w="0">
            <a:noFill/>
          </a:ln>
        </p:spPr>
      </p:pic>
      <p:sp>
        <p:nvSpPr>
          <p:cNvPr id="15" name="CustomShape 4"/>
          <p:cNvSpPr/>
          <p:nvPr/>
        </p:nvSpPr>
        <p:spPr>
          <a:xfrm>
            <a:off x="11444760" y="0"/>
            <a:ext cx="743760" cy="68526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6" name="CustomShape 5"/>
          <p:cNvSpPr/>
          <p:nvPr/>
        </p:nvSpPr>
        <p:spPr>
          <a:xfrm>
            <a:off x="11438640" y="6453360"/>
            <a:ext cx="7606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3AA3640-5A71-42D1-AE43-1DE897FAF3ED}" type="slidenum">
              <a:rPr b="0" lang="de-DE" sz="1800" spc="-1" strike="noStrike">
                <a:solidFill>
                  <a:srgbClr val="808080"/>
                </a:solidFill>
                <a:latin typeface="Arial Unicode MS"/>
                <a:ea typeface="DejaVu Sans"/>
              </a:rPr>
              <a:t>&lt;number&gt;</a:t>
            </a:fld>
            <a:endParaRPr b="0" lang="en-US" sz="1800" spc="-1" strike="noStrike">
              <a:solidFill>
                <a:srgbClr val="000000"/>
              </a:solidFill>
              <a:latin typeface="Arial"/>
            </a:endParaRPr>
          </a:p>
        </p:txBody>
      </p:sp>
      <p:sp>
        <p:nvSpPr>
          <p:cNvPr id="17" name="CustomShape 6"/>
          <p:cNvSpPr/>
          <p:nvPr/>
        </p:nvSpPr>
        <p:spPr>
          <a:xfrm>
            <a:off x="0" y="6642720"/>
            <a:ext cx="121849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Emerging Technologies for the Circular Economy – TU Clausthal</a:t>
            </a:r>
            <a:endParaRPr b="0" lang="en-US" sz="800" spc="-1" strike="noStrike">
              <a:solidFill>
                <a:srgbClr val="000000"/>
              </a:solidFill>
              <a:latin typeface="Arial"/>
            </a:endParaRPr>
          </a:p>
        </p:txBody>
      </p:sp>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a:t>
            </a:r>
            <a:r>
              <a:rPr b="0" lang="en-US" sz="3200" spc="-1" strike="noStrike">
                <a:solidFill>
                  <a:srgbClr val="000000"/>
                </a:solidFill>
                <a:latin typeface="Arial"/>
              </a:rPr>
              <a:t>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a:t>
            </a:r>
            <a:r>
              <a:rPr b="0" lang="en-US" sz="2000" spc="-1" strike="noStrike">
                <a:solidFill>
                  <a:srgbClr val="000000"/>
                </a:solidFill>
                <a:latin typeface="Arial"/>
              </a:rPr>
              <a: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CustomShape 1"/>
          <p:cNvSpPr/>
          <p:nvPr/>
        </p:nvSpPr>
        <p:spPr>
          <a:xfrm>
            <a:off x="11444760" y="0"/>
            <a:ext cx="743760" cy="68526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1" name="CustomShape 2"/>
          <p:cNvSpPr/>
          <p:nvPr/>
        </p:nvSpPr>
        <p:spPr>
          <a:xfrm>
            <a:off x="11438640" y="6453360"/>
            <a:ext cx="7606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8E3C954-23E0-41C1-B019-9C22A004995C}" type="slidenum">
              <a:rPr b="0" lang="de-DE" sz="1800" spc="-1" strike="noStrike">
                <a:solidFill>
                  <a:srgbClr val="808080"/>
                </a:solidFill>
                <a:latin typeface="Arial Unicode MS"/>
                <a:ea typeface="DejaVu Sans"/>
              </a:rPr>
              <a:t>&lt;number&gt;</a:t>
            </a:fld>
            <a:endParaRPr b="0" lang="en-US" sz="1800" spc="-1" strike="noStrike">
              <a:solidFill>
                <a:srgbClr val="000000"/>
              </a:solidFill>
              <a:latin typeface="Arial"/>
            </a:endParaRPr>
          </a:p>
        </p:txBody>
      </p:sp>
      <p:sp>
        <p:nvSpPr>
          <p:cNvPr id="22" name="CustomShape 3"/>
          <p:cNvSpPr/>
          <p:nvPr/>
        </p:nvSpPr>
        <p:spPr>
          <a:xfrm>
            <a:off x="912240" y="1268280"/>
            <a:ext cx="9210600" cy="363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3" name="Picture 19" descr="Logo_TUC_de_RGB"/>
          <p:cNvPicPr/>
          <p:nvPr/>
        </p:nvPicPr>
        <p:blipFill>
          <a:blip r:embed="rId2"/>
          <a:stretch/>
        </p:blipFill>
        <p:spPr>
          <a:xfrm>
            <a:off x="0" y="0"/>
            <a:ext cx="3054600" cy="564480"/>
          </a:xfrm>
          <a:prstGeom prst="rect">
            <a:avLst/>
          </a:prstGeom>
          <a:ln w="0">
            <a:noFill/>
          </a:ln>
        </p:spPr>
      </p:pic>
      <p:pic>
        <p:nvPicPr>
          <p:cNvPr id="24" name="Grafik 2" descr=""/>
          <p:cNvPicPr/>
          <p:nvPr/>
        </p:nvPicPr>
        <p:blipFill>
          <a:blip r:embed="rId3"/>
          <a:stretch/>
        </p:blipFill>
        <p:spPr>
          <a:xfrm>
            <a:off x="7430400" y="134640"/>
            <a:ext cx="3700440" cy="516600"/>
          </a:xfrm>
          <a:prstGeom prst="rect">
            <a:avLst/>
          </a:prstGeom>
          <a:ln w="0">
            <a:noFill/>
          </a:ln>
        </p:spPr>
      </p:pic>
      <p:sp>
        <p:nvSpPr>
          <p:cNvPr id="25" name="CustomShape 4"/>
          <p:cNvSpPr/>
          <p:nvPr/>
        </p:nvSpPr>
        <p:spPr>
          <a:xfrm>
            <a:off x="11444760" y="0"/>
            <a:ext cx="743760" cy="68526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6" name="CustomShape 5"/>
          <p:cNvSpPr/>
          <p:nvPr/>
        </p:nvSpPr>
        <p:spPr>
          <a:xfrm>
            <a:off x="11438640" y="6453360"/>
            <a:ext cx="7606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09D398C-DE4E-4E3A-AD56-9667B208E907}" type="slidenum">
              <a:rPr b="0" lang="de-DE" sz="1800" spc="-1" strike="noStrike">
                <a:solidFill>
                  <a:srgbClr val="808080"/>
                </a:solidFill>
                <a:latin typeface="Arial Unicode MS"/>
                <a:ea typeface="DejaVu Sans"/>
              </a:rPr>
              <a:t>&lt;number&gt;</a:t>
            </a:fld>
            <a:endParaRPr b="0" lang="en-US" sz="1800" spc="-1" strike="noStrike">
              <a:solidFill>
                <a:srgbClr val="000000"/>
              </a:solidFill>
              <a:latin typeface="Arial"/>
            </a:endParaRPr>
          </a:p>
        </p:txBody>
      </p:sp>
      <p:sp>
        <p:nvSpPr>
          <p:cNvPr id="27" name="CustomShape 6"/>
          <p:cNvSpPr/>
          <p:nvPr/>
        </p:nvSpPr>
        <p:spPr>
          <a:xfrm>
            <a:off x="0" y="6642720"/>
            <a:ext cx="121849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Emerging Technologies for the Circular Economy – TU Clausthal</a:t>
            </a:r>
            <a:endParaRPr b="0" lang="en-US" sz="800" spc="-1" strike="noStrike">
              <a:solidFill>
                <a:srgbClr val="000000"/>
              </a:solidFill>
              <a:latin typeface="Arial"/>
            </a:endParaRPr>
          </a:p>
        </p:txBody>
      </p:sp>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a:t>
            </a:r>
            <a:r>
              <a:rPr b="0" lang="en-US" sz="3200" spc="-1" strike="noStrike">
                <a:solidFill>
                  <a:srgbClr val="000000"/>
                </a:solidFill>
                <a:latin typeface="Arial"/>
              </a:rPr>
              <a:t>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a:t>
            </a:r>
            <a:r>
              <a:rPr b="0" lang="en-US" sz="2000" spc="-1" strike="noStrike">
                <a:solidFill>
                  <a:srgbClr val="000000"/>
                </a:solidFill>
                <a:latin typeface="Arial"/>
              </a:rPr>
              <a: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CustomShape 1"/>
          <p:cNvSpPr/>
          <p:nvPr/>
        </p:nvSpPr>
        <p:spPr>
          <a:xfrm>
            <a:off x="11444760" y="0"/>
            <a:ext cx="741240" cy="68500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1" name="CustomShape 2"/>
          <p:cNvSpPr/>
          <p:nvPr/>
        </p:nvSpPr>
        <p:spPr>
          <a:xfrm>
            <a:off x="11438640" y="6453360"/>
            <a:ext cx="75816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C548858-7B8E-4CCA-A7A2-EF01216247A7}" type="slidenum">
              <a:rPr b="0" lang="de-DE" sz="1800" spc="-1" strike="noStrike">
                <a:solidFill>
                  <a:srgbClr val="808080"/>
                </a:solidFill>
                <a:latin typeface="Arial Unicode MS"/>
                <a:ea typeface="DejaVu Sans"/>
              </a:rPr>
              <a:t>&lt;number&gt;</a:t>
            </a:fld>
            <a:endParaRPr b="0" lang="en-US" sz="1800" spc="-1" strike="noStrike">
              <a:solidFill>
                <a:srgbClr val="000000"/>
              </a:solidFill>
              <a:latin typeface="Arial"/>
            </a:endParaRPr>
          </a:p>
        </p:txBody>
      </p:sp>
      <p:sp>
        <p:nvSpPr>
          <p:cNvPr id="32" name="CustomShape 3"/>
          <p:cNvSpPr/>
          <p:nvPr/>
        </p:nvSpPr>
        <p:spPr>
          <a:xfrm>
            <a:off x="912240" y="1268280"/>
            <a:ext cx="9208080" cy="361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3" name="Picture 19" descr="Logo_TUC_de_RGB"/>
          <p:cNvPicPr/>
          <p:nvPr/>
        </p:nvPicPr>
        <p:blipFill>
          <a:blip r:embed="rId2"/>
          <a:stretch/>
        </p:blipFill>
        <p:spPr>
          <a:xfrm>
            <a:off x="0" y="0"/>
            <a:ext cx="3052080" cy="561960"/>
          </a:xfrm>
          <a:prstGeom prst="rect">
            <a:avLst/>
          </a:prstGeom>
          <a:ln w="0">
            <a:noFill/>
          </a:ln>
        </p:spPr>
      </p:pic>
      <p:pic>
        <p:nvPicPr>
          <p:cNvPr id="34" name="Grafik 2" descr=""/>
          <p:cNvPicPr/>
          <p:nvPr/>
        </p:nvPicPr>
        <p:blipFill>
          <a:blip r:embed="rId3"/>
          <a:stretch/>
        </p:blipFill>
        <p:spPr>
          <a:xfrm>
            <a:off x="7430400" y="134640"/>
            <a:ext cx="3697920" cy="514080"/>
          </a:xfrm>
          <a:prstGeom prst="rect">
            <a:avLst/>
          </a:prstGeom>
          <a:ln w="0">
            <a:noFill/>
          </a:ln>
        </p:spPr>
      </p:pic>
      <p:sp>
        <p:nvSpPr>
          <p:cNvPr id="35" name="CustomShape 4"/>
          <p:cNvSpPr/>
          <p:nvPr/>
        </p:nvSpPr>
        <p:spPr>
          <a:xfrm>
            <a:off x="11444760" y="0"/>
            <a:ext cx="741240" cy="68500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6" name="CustomShape 5"/>
          <p:cNvSpPr/>
          <p:nvPr/>
        </p:nvSpPr>
        <p:spPr>
          <a:xfrm>
            <a:off x="11438640" y="6453360"/>
            <a:ext cx="75816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1D01A3C-6B5A-42D4-8746-602981224D4E}" type="slidenum">
              <a:rPr b="0" lang="de-DE" sz="1800" spc="-1" strike="noStrike">
                <a:solidFill>
                  <a:srgbClr val="808080"/>
                </a:solidFill>
                <a:latin typeface="Arial Unicode MS"/>
                <a:ea typeface="DejaVu Sans"/>
              </a:rPr>
              <a:t>&lt;number&gt;</a:t>
            </a:fld>
            <a:endParaRPr b="0" lang="en-US" sz="1800" spc="-1" strike="noStrike">
              <a:solidFill>
                <a:srgbClr val="000000"/>
              </a:solidFill>
              <a:latin typeface="Arial"/>
            </a:endParaRPr>
          </a:p>
        </p:txBody>
      </p:sp>
      <p:sp>
        <p:nvSpPr>
          <p:cNvPr id="37" name="CustomShape 6"/>
          <p:cNvSpPr/>
          <p:nvPr/>
        </p:nvSpPr>
        <p:spPr>
          <a:xfrm>
            <a:off x="0" y="6642720"/>
            <a:ext cx="121820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Emerging Technologies for the Circular Economy – TU Clausthal</a:t>
            </a:r>
            <a:endParaRPr b="0" lang="en-US" sz="800" spc="-1" strike="noStrike">
              <a:solidFill>
                <a:srgbClr val="000000"/>
              </a:solidFill>
              <a:latin typeface="Arial"/>
            </a:endParaRPr>
          </a:p>
        </p:txBody>
      </p:sp>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a:t>
            </a:r>
            <a:r>
              <a:rPr b="0" lang="en-US" sz="3200" spc="-1" strike="noStrike">
                <a:solidFill>
                  <a:srgbClr val="000000"/>
                </a:solidFill>
                <a:latin typeface="Arial"/>
              </a:rPr>
              <a:t>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a:t>
            </a:r>
            <a:r>
              <a:rPr b="0" lang="en-US" sz="2000" spc="-1" strike="noStrike">
                <a:solidFill>
                  <a:srgbClr val="000000"/>
                </a:solidFill>
                <a:latin typeface="Arial"/>
              </a:rPr>
              <a: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11444760" y="0"/>
            <a:ext cx="741240" cy="68500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1" name="CustomShape 2"/>
          <p:cNvSpPr/>
          <p:nvPr/>
        </p:nvSpPr>
        <p:spPr>
          <a:xfrm>
            <a:off x="11438640" y="6453360"/>
            <a:ext cx="75816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D894204-7E08-419D-8D95-6B195AF783C0}" type="slidenum">
              <a:rPr b="0" lang="de-DE" sz="1800" spc="-1" strike="noStrike">
                <a:solidFill>
                  <a:srgbClr val="808080"/>
                </a:solidFill>
                <a:latin typeface="Arial Unicode MS"/>
                <a:ea typeface="DejaVu Sans"/>
              </a:rPr>
              <a:t>&lt;number&gt;</a:t>
            </a:fld>
            <a:endParaRPr b="0" lang="en-US" sz="1800" spc="-1" strike="noStrike">
              <a:solidFill>
                <a:srgbClr val="000000"/>
              </a:solidFill>
              <a:latin typeface="Arial"/>
            </a:endParaRPr>
          </a:p>
        </p:txBody>
      </p:sp>
      <p:sp>
        <p:nvSpPr>
          <p:cNvPr id="42" name="CustomShape 3"/>
          <p:cNvSpPr/>
          <p:nvPr/>
        </p:nvSpPr>
        <p:spPr>
          <a:xfrm>
            <a:off x="912240" y="1268280"/>
            <a:ext cx="9208080" cy="361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3" name="Picture 19" descr="Logo_TUC_de_RGB"/>
          <p:cNvPicPr/>
          <p:nvPr/>
        </p:nvPicPr>
        <p:blipFill>
          <a:blip r:embed="rId2"/>
          <a:stretch/>
        </p:blipFill>
        <p:spPr>
          <a:xfrm>
            <a:off x="0" y="0"/>
            <a:ext cx="3052080" cy="561960"/>
          </a:xfrm>
          <a:prstGeom prst="rect">
            <a:avLst/>
          </a:prstGeom>
          <a:ln w="0">
            <a:noFill/>
          </a:ln>
        </p:spPr>
      </p:pic>
      <p:pic>
        <p:nvPicPr>
          <p:cNvPr id="44" name="Grafik 2" descr=""/>
          <p:cNvPicPr/>
          <p:nvPr/>
        </p:nvPicPr>
        <p:blipFill>
          <a:blip r:embed="rId3"/>
          <a:stretch/>
        </p:blipFill>
        <p:spPr>
          <a:xfrm>
            <a:off x="7430400" y="134640"/>
            <a:ext cx="3697920" cy="514080"/>
          </a:xfrm>
          <a:prstGeom prst="rect">
            <a:avLst/>
          </a:prstGeom>
          <a:ln w="0">
            <a:noFill/>
          </a:ln>
        </p:spPr>
      </p:pic>
      <p:sp>
        <p:nvSpPr>
          <p:cNvPr id="45" name="CustomShape 4"/>
          <p:cNvSpPr/>
          <p:nvPr/>
        </p:nvSpPr>
        <p:spPr>
          <a:xfrm>
            <a:off x="11444760" y="0"/>
            <a:ext cx="741240" cy="68500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6" name="CustomShape 5"/>
          <p:cNvSpPr/>
          <p:nvPr/>
        </p:nvSpPr>
        <p:spPr>
          <a:xfrm>
            <a:off x="11438640" y="6453360"/>
            <a:ext cx="75816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FB63D4E-11CC-4D87-B233-07D603F13A87}" type="slidenum">
              <a:rPr b="0" lang="de-DE" sz="1800" spc="-1" strike="noStrike">
                <a:solidFill>
                  <a:srgbClr val="808080"/>
                </a:solidFill>
                <a:latin typeface="Arial Unicode MS"/>
                <a:ea typeface="DejaVu Sans"/>
              </a:rPr>
              <a:t>&lt;number&gt;</a:t>
            </a:fld>
            <a:endParaRPr b="0" lang="en-US" sz="1800" spc="-1" strike="noStrike">
              <a:solidFill>
                <a:srgbClr val="000000"/>
              </a:solidFill>
              <a:latin typeface="Arial"/>
            </a:endParaRPr>
          </a:p>
        </p:txBody>
      </p:sp>
      <p:sp>
        <p:nvSpPr>
          <p:cNvPr id="47" name="CustomShape 6"/>
          <p:cNvSpPr/>
          <p:nvPr/>
        </p:nvSpPr>
        <p:spPr>
          <a:xfrm>
            <a:off x="0" y="6642720"/>
            <a:ext cx="121820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Emerging Technologies for the Circular Economy – TU Clausthal</a:t>
            </a:r>
            <a:endParaRPr b="0" lang="en-US" sz="800" spc="-1" strike="noStrike">
              <a:solidFill>
                <a:srgbClr val="000000"/>
              </a:solidFill>
              <a:latin typeface="Arial"/>
            </a:endParaRPr>
          </a:p>
        </p:txBody>
      </p:sp>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a:t>
            </a:r>
            <a:r>
              <a:rPr b="0" lang="en-US" sz="3200" spc="-1" strike="noStrike">
                <a:solidFill>
                  <a:srgbClr val="000000"/>
                </a:solidFill>
                <a:latin typeface="Arial"/>
              </a:rPr>
              <a:t>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a:t>
            </a:r>
            <a:r>
              <a:rPr b="0" lang="en-US" sz="2000" spc="-1" strike="noStrike">
                <a:solidFill>
                  <a:srgbClr val="000000"/>
                </a:solidFill>
                <a:latin typeface="Arial"/>
              </a:rPr>
              <a: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hyperlink" Target="https://creativecommons.org/licenses/by/4.0/" TargetMode="External"/><Relationship Id="rId4"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hyperlink" Target="https://creativecommons.org/licenses/by-sa/4.0/" TargetMode="External"/><Relationship Id="rId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image" Target="../media/image6.jpeg"/><Relationship Id="rId3"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527400" y="1412640"/>
            <a:ext cx="10363680" cy="11502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solidFill>
                <a:srgbClr val="000000"/>
              </a:solidFill>
              <a:latin typeface="Arial"/>
            </a:endParaRPr>
          </a:p>
        </p:txBody>
      </p:sp>
      <p:sp>
        <p:nvSpPr>
          <p:cNvPr id="57" name="CustomShape 2"/>
          <p:cNvSpPr/>
          <p:nvPr/>
        </p:nvSpPr>
        <p:spPr>
          <a:xfrm>
            <a:off x="527400" y="2852640"/>
            <a:ext cx="10363680" cy="2370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5b: IoT Security and Privacy</a:t>
            </a:r>
            <a:endParaRPr b="0" lang="en-US" sz="2400" spc="-1" strike="noStrike">
              <a:solidFill>
                <a:srgbClr val="000000"/>
              </a:solidFill>
              <a:latin typeface="Arial"/>
            </a:endParaRPr>
          </a:p>
          <a:p>
            <a:pPr algn="ctr">
              <a:lnSpc>
                <a:spcPct val="100000"/>
              </a:lnSpc>
              <a:spcBef>
                <a:spcPts val="479"/>
              </a:spcBef>
              <a:tabLst>
                <a:tab algn="l" pos="0"/>
              </a:tabLst>
            </a:pPr>
            <a:endParaRPr b="0" lang="en-US" sz="2400" spc="-1" strike="noStrike">
              <a:solidFill>
                <a:srgbClr val="000000"/>
              </a:solidFill>
              <a:latin typeface="Arial"/>
            </a:endParaRPr>
          </a:p>
          <a:p>
            <a:pPr algn="ctr">
              <a:lnSpc>
                <a:spcPct val="100000"/>
              </a:lnSpc>
              <a:spcBef>
                <a:spcPts val="241"/>
              </a:spcBef>
              <a:tabLst>
                <a:tab algn="l" pos="0"/>
              </a:tabLst>
            </a:pPr>
            <a:endParaRPr b="0" lang="en-US" sz="2400" spc="-1" strike="noStrike">
              <a:solidFill>
                <a:srgbClr val="000000"/>
              </a:solidFill>
              <a:latin typeface="Arial"/>
            </a:endParaRPr>
          </a:p>
          <a:p>
            <a:pPr algn="ctr">
              <a:lnSpc>
                <a:spcPct val="100000"/>
              </a:lnSpc>
              <a:spcBef>
                <a:spcPts val="241"/>
              </a:spcBef>
              <a:tabLst>
                <a:tab algn="l" pos="0"/>
              </a:tabLst>
            </a:pPr>
            <a:r>
              <a:rPr b="0" lang="en-US" sz="1600" spc="-1" strike="noStrike">
                <a:solidFill>
                  <a:srgbClr val="000000"/>
                </a:solidFill>
                <a:latin typeface="DejaVu Sans"/>
                <a:ea typeface="DejaVu Sans"/>
              </a:rPr>
              <a:t>Prof. Dr. Benjamin Leiding</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Anant Sujatanagarjuna</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Shohreh Kia</a:t>
            </a:r>
            <a:endParaRPr b="0" lang="en-US" sz="1600" spc="-1" strike="noStrike">
              <a:solidFill>
                <a:srgbClr val="000000"/>
              </a:solidFill>
              <a:latin typeface="Arial"/>
            </a:endParaRPr>
          </a:p>
          <a:p>
            <a:pPr algn="ctr">
              <a:lnSpc>
                <a:spcPct val="100000"/>
              </a:lnSpc>
              <a:spcBef>
                <a:spcPts val="320"/>
              </a:spcBef>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35520" y="764640"/>
            <a:ext cx="10747800" cy="49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solidFill>
                <a:srgbClr val="000000"/>
              </a:solidFill>
              <a:latin typeface="Arial"/>
            </a:endParaRPr>
          </a:p>
        </p:txBody>
      </p:sp>
      <p:sp>
        <p:nvSpPr>
          <p:cNvPr id="77" name="CustomShape 2"/>
          <p:cNvSpPr/>
          <p:nvPr/>
        </p:nvSpPr>
        <p:spPr>
          <a:xfrm>
            <a:off x="263520" y="6411600"/>
            <a:ext cx="72514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US" sz="900" spc="-1" strike="noStrike">
              <a:solidFill>
                <a:srgbClr val="000000"/>
              </a:solidFill>
              <a:latin typeface="Arial"/>
            </a:endParaRPr>
          </a:p>
        </p:txBody>
      </p:sp>
      <p:sp>
        <p:nvSpPr>
          <p:cNvPr id="78" name="CustomShape 3"/>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This corresponds to Epoch time 0x50e22720</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This is Jan 01 2013 00:00:32 GMT</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35520" y="764640"/>
            <a:ext cx="10747800" cy="49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solidFill>
                <a:srgbClr val="000000"/>
              </a:solidFill>
              <a:latin typeface="Arial"/>
            </a:endParaRPr>
          </a:p>
        </p:txBody>
      </p:sp>
      <p:sp>
        <p:nvSpPr>
          <p:cNvPr id="80" name="CustomShape 2"/>
          <p:cNvSpPr/>
          <p:nvPr/>
        </p:nvSpPr>
        <p:spPr>
          <a:xfrm>
            <a:off x="263520" y="6411600"/>
            <a:ext cx="72514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US" sz="900" spc="-1" strike="noStrike">
              <a:solidFill>
                <a:srgbClr val="000000"/>
              </a:solidFill>
              <a:latin typeface="Arial"/>
            </a:endParaRPr>
          </a:p>
        </p:txBody>
      </p:sp>
      <p:sp>
        <p:nvSpPr>
          <p:cNvPr id="81" name="CustomShape 3"/>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This is Jan 01 2013 00:00:32 GMT</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35520" y="764640"/>
            <a:ext cx="10747800" cy="49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solidFill>
                <a:srgbClr val="000000"/>
              </a:solidFill>
              <a:latin typeface="Arial"/>
            </a:endParaRPr>
          </a:p>
        </p:txBody>
      </p:sp>
      <p:sp>
        <p:nvSpPr>
          <p:cNvPr id="83" name="CustomShape 2"/>
          <p:cNvSpPr/>
          <p:nvPr/>
        </p:nvSpPr>
        <p:spPr>
          <a:xfrm>
            <a:off x="263520" y="6411600"/>
            <a:ext cx="72514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US" sz="900" spc="-1" strike="noStrike">
              <a:solidFill>
                <a:srgbClr val="000000"/>
              </a:solidFill>
              <a:latin typeface="Arial"/>
            </a:endParaRPr>
          </a:p>
        </p:txBody>
      </p:sp>
      <p:sp>
        <p:nvSpPr>
          <p:cNvPr id="84" name="CustomShape 3"/>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35520" y="764640"/>
            <a:ext cx="10747800" cy="49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solidFill>
                <a:srgbClr val="000000"/>
              </a:solidFill>
              <a:latin typeface="Arial"/>
            </a:endParaRPr>
          </a:p>
        </p:txBody>
      </p:sp>
      <p:sp>
        <p:nvSpPr>
          <p:cNvPr id="86" name="CustomShape 2"/>
          <p:cNvSpPr/>
          <p:nvPr/>
        </p:nvSpPr>
        <p:spPr>
          <a:xfrm>
            <a:off x="263520" y="6411600"/>
            <a:ext cx="72514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US" sz="900" spc="-1" strike="noStrike">
              <a:solidFill>
                <a:srgbClr val="000000"/>
              </a:solidFill>
              <a:latin typeface="Arial"/>
            </a:endParaRPr>
          </a:p>
        </p:txBody>
      </p:sp>
      <p:sp>
        <p:nvSpPr>
          <p:cNvPr id="87" name="CustomShape 3"/>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Took 32 seconds for WifiSvc to get started up</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Really only a few dozen passwords to try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solidFill>
                <a:srgbClr val="000000"/>
              </a:solidFill>
              <a:latin typeface="Arial"/>
            </a:endParaRPr>
          </a:p>
        </p:txBody>
      </p:sp>
      <p:sp>
        <p:nvSpPr>
          <p:cNvPr id="89"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US"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No </a:t>
            </a:r>
            <a:r>
              <a:rPr b="0" i="1" lang="en-US" sz="1800" spc="-1" strike="noStrike">
                <a:solidFill>
                  <a:srgbClr val="000000"/>
                </a:solidFill>
                <a:latin typeface="DejaVu Sans"/>
                <a:ea typeface="DejaVu Sans"/>
              </a:rPr>
              <a:t>security by obscurity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35520" y="4406760"/>
            <a:ext cx="10747800" cy="13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More examples</a:t>
            </a:r>
            <a:endParaRPr b="0" lang="en-US" sz="3000" spc="-1" strike="noStrike">
              <a:solidFill>
                <a:srgbClr val="000000"/>
              </a:solidFill>
              <a:latin typeface="Arial"/>
            </a:endParaRPr>
          </a:p>
        </p:txBody>
      </p:sp>
      <p:sp>
        <p:nvSpPr>
          <p:cNvPr id="91" name="CustomShape 2"/>
          <p:cNvSpPr/>
          <p:nvPr/>
        </p:nvSpPr>
        <p:spPr>
          <a:xfrm>
            <a:off x="335520" y="2906640"/>
            <a:ext cx="10747800" cy="1494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Fish Tank Thermometer</a:t>
            </a:r>
            <a:endParaRPr b="0" lang="en-US" sz="2400" spc="-1" strike="noStrike">
              <a:solidFill>
                <a:srgbClr val="000000"/>
              </a:solidFill>
              <a:latin typeface="Arial"/>
            </a:endParaRPr>
          </a:p>
        </p:txBody>
      </p:sp>
      <p:sp>
        <p:nvSpPr>
          <p:cNvPr id="93"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Casino with fish tank in the lobby</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fish tank thermometer</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Attackers compromise thermometer</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Use it to further compromise local network</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Exfiltrate customer database</a:t>
            </a:r>
            <a:endParaRPr b="0" lang="en-US" sz="1800" spc="-1" strike="noStrike">
              <a:solidFill>
                <a:srgbClr val="000000"/>
              </a:solidFill>
              <a:latin typeface="Arial"/>
            </a:endParaRPr>
          </a:p>
        </p:txBody>
      </p:sp>
      <p:sp>
        <p:nvSpPr>
          <p:cNvPr id="94" name="CustomShape 3"/>
          <p:cNvSpPr/>
          <p:nvPr/>
        </p:nvSpPr>
        <p:spPr>
          <a:xfrm>
            <a:off x="263520" y="6411600"/>
            <a:ext cx="89704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Fish Tank Thermometer</a:t>
            </a:r>
            <a:endParaRPr b="0" lang="en-US" sz="2400" spc="-1" strike="noStrike">
              <a:solidFill>
                <a:srgbClr val="000000"/>
              </a:solidFill>
              <a:latin typeface="Arial"/>
            </a:endParaRPr>
          </a:p>
        </p:txBody>
      </p:sp>
      <p:sp>
        <p:nvSpPr>
          <p:cNvPr id="96"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marL="360">
              <a:lnSpc>
                <a:spcPct val="100000"/>
              </a:lnSpc>
              <a:spcBef>
                <a:spcPts val="360"/>
              </a:spcBef>
            </a:pPr>
            <a:r>
              <a:rPr b="0" lang="en-US" sz="1800" spc="-1" strike="noStrike">
                <a:solidFill>
                  <a:srgbClr val="000000"/>
                </a:solidFill>
                <a:latin typeface="DejaVu Sans"/>
                <a:ea typeface="DejaVu Sans"/>
              </a:rPr>
              <a:t>Lessons learned:</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devices can be the weakest link</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Consider security between possibly vulnerable devices and local networks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97" name="CustomShape 3"/>
          <p:cNvSpPr/>
          <p:nvPr/>
        </p:nvSpPr>
        <p:spPr>
          <a:xfrm>
            <a:off x="263520" y="6411600"/>
            <a:ext cx="89704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Library vulnerabilities: NAME:WRECK</a:t>
            </a:r>
            <a:endParaRPr b="0" lang="en-US" sz="2400" spc="-1" strike="noStrike">
              <a:solidFill>
                <a:srgbClr val="000000"/>
              </a:solidFill>
              <a:latin typeface="Arial"/>
            </a:endParaRPr>
          </a:p>
        </p:txBody>
      </p:sp>
      <p:sp>
        <p:nvSpPr>
          <p:cNvPr id="99"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Vulnerabilities in multiple TCP/IP stacks</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Impact: From DoS to RCE</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Affects:</a:t>
            </a:r>
            <a:endParaRPr b="0" lang="en-US"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Medical devices</a:t>
            </a:r>
            <a:endParaRPr b="0" lang="en-US"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Avionics</a:t>
            </a:r>
            <a:endParaRPr b="0" lang="en-US"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Baseband processors in mobile phones</a:t>
            </a:r>
            <a:endParaRPr b="0" lang="en-US"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Servers</a:t>
            </a: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Vulnerability in domain name parsing</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100" name="CustomShape 3"/>
          <p:cNvSpPr/>
          <p:nvPr/>
        </p:nvSpPr>
        <p:spPr>
          <a:xfrm>
            <a:off x="263520" y="6411600"/>
            <a:ext cx="89704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https://www.forescout.com/company/resources/namewreck-breaking-and-fixing-dns-implementations/</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Ripple20</a:t>
            </a:r>
            <a:endParaRPr b="0" lang="en-US" sz="2400" spc="-1" strike="noStrike">
              <a:solidFill>
                <a:srgbClr val="000000"/>
              </a:solidFill>
              <a:latin typeface="Arial"/>
            </a:endParaRPr>
          </a:p>
        </p:txBody>
      </p:sp>
      <p:sp>
        <p:nvSpPr>
          <p:cNvPr id="102"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 vulnerabilities including remote code execution in widely used low-level TCP/IP-stack library distributed under various names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Affected vendors range from one-person boutique shops to Fortune 500 multinational corporations, including HP, Schneider Electric, Intel,  Rockwell Automation, Caterpillar, Baxter, as well as many other major international vendors suspected of being of vulnerable in medical, transportation, industrial control, enterprise, energy (oil/gas), telecom, retail and commerce, and other industries.” – JSOF</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Demonstration: Turning off IoT UPS</a:t>
            </a:r>
            <a:endParaRPr b="0" lang="en-US" sz="1800" spc="-1" strike="noStrike">
              <a:solidFill>
                <a:srgbClr val="000000"/>
              </a:solidFill>
              <a:latin typeface="Arial"/>
            </a:endParaRPr>
          </a:p>
        </p:txBody>
      </p:sp>
      <p:sp>
        <p:nvSpPr>
          <p:cNvPr id="103" name="CustomShape 3"/>
          <p:cNvSpPr/>
          <p:nvPr/>
        </p:nvSpPr>
        <p:spPr>
          <a:xfrm>
            <a:off x="263520" y="6411600"/>
            <a:ext cx="89704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https://www.jsof-tech.com/disclosures/ripple20/</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335520" y="764640"/>
            <a:ext cx="10738080" cy="488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License</a:t>
            </a:r>
            <a:endParaRPr b="0" lang="en-US" sz="2400" spc="-1" strike="noStrike">
              <a:solidFill>
                <a:srgbClr val="000000"/>
              </a:solidFill>
              <a:latin typeface="Arial"/>
            </a:endParaRPr>
          </a:p>
        </p:txBody>
      </p:sp>
      <p:sp>
        <p:nvSpPr>
          <p:cNvPr id="59" name="CustomShape 2"/>
          <p:cNvSpPr/>
          <p:nvPr/>
        </p:nvSpPr>
        <p:spPr>
          <a:xfrm>
            <a:off x="335520" y="1268280"/>
            <a:ext cx="10738080" cy="50256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825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work is licensed under a </a:t>
            </a:r>
            <a:r>
              <a:rPr b="1" lang="en-US" sz="1800" spc="-1" strike="noStrike">
                <a:solidFill>
                  <a:srgbClr val="000000"/>
                </a:solidFill>
                <a:latin typeface="DejaVu Sans"/>
                <a:ea typeface="DejaVu Sans"/>
              </a:rPr>
              <a:t>Creative Commons Attribution-ShareAlike 4.0 International License</a:t>
            </a:r>
            <a:r>
              <a:rPr b="0" lang="en-US" sz="1800" spc="-1" strike="noStrike">
                <a:solidFill>
                  <a:srgbClr val="000000"/>
                </a:solidFill>
                <a:latin typeface="DejaVu Sans"/>
                <a:ea typeface="DejaVu Sans"/>
              </a:rPr>
              <a:t>. To view a copy of this license, please refer to </a:t>
            </a:r>
            <a:r>
              <a:rPr b="0" lang="en-US" sz="1800" spc="-1" strike="noStrike" u="sng">
                <a:solidFill>
                  <a:srgbClr val="0000ff"/>
                </a:solidFill>
                <a:uFillTx/>
                <a:latin typeface="DejaVu Sans"/>
                <a:ea typeface="DejaVu Sans"/>
                <a:hlinkClick r:id="rId1"/>
              </a:rPr>
              <a:t>https://creativecommons.org/licenses/by-sa/4.0/</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25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Updated versions of these slides will be available in our </a:t>
            </a:r>
            <a:r>
              <a:rPr b="0" lang="en-US" sz="1800" spc="-1" strike="noStrike" u="sng">
                <a:solidFill>
                  <a:srgbClr val="0000ff"/>
                </a:solidFill>
                <a:uFillTx/>
                <a:latin typeface="DejaVu Sans"/>
                <a:ea typeface="DejaVu Sans"/>
                <a:hlinkClick r:id="rId2"/>
              </a:rPr>
              <a:t>Github repository</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Library Vulnerabilities</a:t>
            </a:r>
            <a:endParaRPr b="0" lang="en-US" sz="2400" spc="-1" strike="noStrike">
              <a:solidFill>
                <a:srgbClr val="000000"/>
              </a:solidFill>
              <a:latin typeface="Arial"/>
            </a:endParaRPr>
          </a:p>
        </p:txBody>
      </p:sp>
      <p:sp>
        <p:nvSpPr>
          <p:cNvPr id="105"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US"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Even widely used libraries can contain grave security issues</a:t>
            </a:r>
            <a:endParaRPr b="0" lang="en-US" sz="1800" spc="-1" strike="noStrike">
              <a:solidFill>
                <a:srgbClr val="000000"/>
              </a:solidFill>
              <a:latin typeface="Arial"/>
            </a:endParaRPr>
          </a:p>
          <a:p>
            <a:pPr>
              <a:lnSpc>
                <a:spcPct val="150000"/>
              </a:lnSpc>
              <a:spcBef>
                <a:spcPts val="360"/>
              </a:spcBef>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35520" y="4406760"/>
            <a:ext cx="10747800" cy="13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SECURING the IoT</a:t>
            </a:r>
            <a:endParaRPr b="0" lang="en-US" sz="3000" spc="-1" strike="noStrike">
              <a:solidFill>
                <a:srgbClr val="000000"/>
              </a:solidFill>
              <a:latin typeface="Arial"/>
            </a:endParaRPr>
          </a:p>
        </p:txBody>
      </p:sp>
      <p:sp>
        <p:nvSpPr>
          <p:cNvPr id="107" name="CustomShape 2"/>
          <p:cNvSpPr/>
          <p:nvPr/>
        </p:nvSpPr>
        <p:spPr>
          <a:xfrm>
            <a:off x="335520" y="2906640"/>
            <a:ext cx="10747800" cy="1494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Security</a:t>
            </a:r>
            <a:endParaRPr b="0" lang="en-US" sz="2400" spc="-1" strike="noStrike">
              <a:solidFill>
                <a:srgbClr val="000000"/>
              </a:solidFill>
              <a:latin typeface="Arial"/>
            </a:endParaRPr>
          </a:p>
        </p:txBody>
      </p:sp>
      <p:sp>
        <p:nvSpPr>
          <p:cNvPr id="109"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General best practices for developing secure software</a:t>
            </a:r>
            <a:endParaRPr b="0" lang="en-US"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Avoid common issues:</a:t>
            </a:r>
            <a:endParaRPr b="0" lang="en-US"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Buffer overflows</a:t>
            </a:r>
            <a:endParaRPr b="0" lang="en-US"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SQL injections</a:t>
            </a:r>
            <a:endParaRPr b="0" lang="en-US"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etc..</a:t>
            </a:r>
            <a:endParaRPr b="0" lang="en-US"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Input validation</a:t>
            </a:r>
            <a:endParaRPr b="0" lang="en-US"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defaults</a:t>
            </a:r>
            <a:endParaRPr b="0" lang="en-US"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Overall system design</a:t>
            </a:r>
            <a:endParaRPr b="0" lang="en-US"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May also need to consider hardware security</a:t>
            </a:r>
            <a:endParaRPr b="0" lang="en-US"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Tamper-proof devices</a:t>
            </a:r>
            <a:endParaRPr b="0" lang="en-US"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However: Often IoT devices are not designed with security in mind from the start.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Cryptography (1)</a:t>
            </a:r>
            <a:endParaRPr b="0" lang="en-US" sz="2400" spc="-1" strike="noStrike">
              <a:solidFill>
                <a:srgbClr val="000000"/>
              </a:solidFill>
              <a:latin typeface="Arial"/>
            </a:endParaRPr>
          </a:p>
        </p:txBody>
      </p:sp>
      <p:sp>
        <p:nvSpPr>
          <p:cNvPr id="111"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Consider low-power devices</a:t>
            </a:r>
            <a:endParaRPr b="0" lang="en-US"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Common protocols (SSL/TLS) often too heavy</a:t>
            </a:r>
            <a:endParaRPr b="0" lang="en-US"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things to consider:</a:t>
            </a:r>
            <a:endParaRPr b="0" lang="en-US"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Confidentiality</a:t>
            </a:r>
            <a:endParaRPr b="0" lang="en-US"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Integrity</a:t>
            </a:r>
            <a:endParaRPr b="0" lang="en-US"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Authentication</a:t>
            </a:r>
            <a:endParaRPr b="0" lang="en-US"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Different approaches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Cryptography (2)</a:t>
            </a:r>
            <a:endParaRPr b="0" lang="en-US" sz="2400" spc="-1" strike="noStrike">
              <a:solidFill>
                <a:srgbClr val="000000"/>
              </a:solidFill>
              <a:latin typeface="Arial"/>
            </a:endParaRPr>
          </a:p>
        </p:txBody>
      </p:sp>
      <p:sp>
        <p:nvSpPr>
          <p:cNvPr id="113"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RSA too heavy for very low-powered devices</a:t>
            </a:r>
            <a:endParaRPr b="0" lang="en-US"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ECC can be acceptable, but still slow</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focus on symmetric cryptography:</a:t>
            </a:r>
            <a:endParaRPr b="0" lang="en-US"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AES128 can perform well even on 8bit micro-controllers</a:t>
            </a:r>
            <a:endParaRPr b="0" lang="en-US"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Block cipher based MACs</a:t>
            </a:r>
            <a:endParaRPr b="0" lang="en-US"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SipHash (but is short)</a:t>
            </a:r>
            <a:endParaRPr b="0" lang="en-US"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SHA family comparatively slow</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Issue: Shared keys</a:t>
            </a:r>
            <a:endParaRPr b="0" lang="en-US" sz="1800" spc="-1" strike="noStrike">
              <a:solidFill>
                <a:srgbClr val="000000"/>
              </a:solidFill>
              <a:latin typeface="Arial"/>
            </a:endParaRPr>
          </a:p>
        </p:txBody>
      </p:sp>
      <p:pic>
        <p:nvPicPr>
          <p:cNvPr id="114" name="Grafik 4" descr=""/>
          <p:cNvPicPr/>
          <p:nvPr/>
        </p:nvPicPr>
        <p:blipFill>
          <a:blip r:embed="rId1"/>
          <a:stretch/>
        </p:blipFill>
        <p:spPr>
          <a:xfrm>
            <a:off x="7289640" y="840960"/>
            <a:ext cx="3770640" cy="2264040"/>
          </a:xfrm>
          <a:prstGeom prst="rect">
            <a:avLst/>
          </a:prstGeom>
          <a:ln w="0">
            <a:noFill/>
          </a:ln>
        </p:spPr>
      </p:pic>
      <p:pic>
        <p:nvPicPr>
          <p:cNvPr id="115" name="Grafik 5" descr=""/>
          <p:cNvPicPr/>
          <p:nvPr/>
        </p:nvPicPr>
        <p:blipFill>
          <a:blip r:embed="rId2"/>
          <a:stretch/>
        </p:blipFill>
        <p:spPr>
          <a:xfrm>
            <a:off x="7315200" y="3291840"/>
            <a:ext cx="3799800" cy="2306160"/>
          </a:xfrm>
          <a:prstGeom prst="rect">
            <a:avLst/>
          </a:prstGeom>
          <a:ln w="0">
            <a:noFill/>
          </a:ln>
        </p:spPr>
      </p:pic>
      <p:sp>
        <p:nvSpPr>
          <p:cNvPr id="116" name="CustomShape 3"/>
          <p:cNvSpPr/>
          <p:nvPr/>
        </p:nvSpPr>
        <p:spPr>
          <a:xfrm>
            <a:off x="7772400" y="5669280"/>
            <a:ext cx="32072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https://www.mdpi.com/1424-8220/15/8/19560/htm</a:t>
            </a:r>
            <a:endParaRPr b="0" lang="en-US" sz="900" spc="-1" strike="noStrike">
              <a:solidFill>
                <a:srgbClr val="000000"/>
              </a:solidFill>
              <a:latin typeface="Arial"/>
            </a:endParaRPr>
          </a:p>
        </p:txBody>
      </p:sp>
      <p:sp>
        <p:nvSpPr>
          <p:cNvPr id="117" name="CustomShape 4"/>
          <p:cNvSpPr/>
          <p:nvPr/>
        </p:nvSpPr>
        <p:spPr>
          <a:xfrm>
            <a:off x="263520" y="6411600"/>
            <a:ext cx="1088964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O. Alfandi, A. Bochem, A. Kellner, C. Göge, D. Hogrefe (2015) – Secure and Authenticated Data Communication in Wireless Sensor Networks – https://www.mdpi.com/1424-8220/15/8/19560/htm – </a:t>
            </a:r>
            <a:r>
              <a:rPr b="0" lang="de-DE" sz="900" spc="-1" strike="noStrike" u="sng">
                <a:solidFill>
                  <a:srgbClr val="0000ff"/>
                </a:solidFill>
                <a:uFillTx/>
                <a:latin typeface="Roboto"/>
                <a:ea typeface="Roboto"/>
                <a:hlinkClick r:id="rId3"/>
              </a:rPr>
              <a:t>CC BY 4.0</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Privacy</a:t>
            </a:r>
            <a:endParaRPr b="0" lang="en-US" sz="2400" spc="-1" strike="noStrike">
              <a:solidFill>
                <a:srgbClr val="000000"/>
              </a:solidFill>
              <a:latin typeface="Arial"/>
            </a:endParaRPr>
          </a:p>
        </p:txBody>
      </p:sp>
      <p:sp>
        <p:nvSpPr>
          <p:cNvPr id="119"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Complex topic</a:t>
            </a:r>
            <a:endParaRPr b="0" lang="en-US"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Requires:</a:t>
            </a:r>
            <a:endParaRPr b="0" lang="en-US"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implementations</a:t>
            </a:r>
            <a:endParaRPr b="0" lang="en-US"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Additional care take to:</a:t>
            </a:r>
            <a:endParaRPr b="0" lang="en-US"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Minimize personal data being stored/processed</a:t>
            </a:r>
            <a:endParaRPr b="0" lang="en-US"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possible, process locally</a:t>
            </a:r>
            <a:endParaRPr b="0" lang="en-US"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necessary, store encrypted</a:t>
            </a:r>
            <a:endParaRPr b="0" lang="en-US"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Trust considerations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520" y="4406760"/>
            <a:ext cx="10745280" cy="135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Exercise E05</a:t>
            </a:r>
            <a:endParaRPr b="0" lang="en-US" sz="3000" spc="-1" strike="noStrike">
              <a:solidFill>
                <a:srgbClr val="000000"/>
              </a:solidFill>
              <a:latin typeface="Arial"/>
            </a:endParaRPr>
          </a:p>
        </p:txBody>
      </p:sp>
      <p:sp>
        <p:nvSpPr>
          <p:cNvPr id="121" name="CustomShape 2"/>
          <p:cNvSpPr/>
          <p:nvPr/>
        </p:nvSpPr>
        <p:spPr>
          <a:xfrm>
            <a:off x="335520" y="2906640"/>
            <a:ext cx="10745280" cy="1492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5520" y="764640"/>
            <a:ext cx="10745280" cy="496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E05 – IoT Processing</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123" name="CustomShape 2"/>
          <p:cNvSpPr/>
          <p:nvPr/>
        </p:nvSpPr>
        <p:spPr>
          <a:xfrm>
            <a:off x="335520" y="1268640"/>
            <a:ext cx="10745280" cy="5032800"/>
          </a:xfrm>
          <a:prstGeom prst="rect">
            <a:avLst/>
          </a:prstGeom>
          <a:noFill/>
          <a:ln w="0">
            <a:solidFill>
              <a:srgbClr val="ffffff"/>
            </a:solidFill>
          </a:ln>
        </p:spPr>
        <p:style>
          <a:lnRef idx="0"/>
          <a:fillRef idx="0"/>
          <a:effectRef idx="0"/>
          <a:fontRef idx="minor"/>
        </p:style>
        <p:txBody>
          <a:bodyPr lIns="90000" rIns="90000" tIns="45000" bIns="45000" anchor="ctr">
            <a:noAutofit/>
          </a:bodyPr>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In E04, you gathered weather data from different sources (sensors) and aggregated</a:t>
            </a:r>
            <a:endParaRPr b="0" lang="en-US"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them into a single data set. Now, the energy sellers will use that data to predict</a:t>
            </a:r>
            <a:endParaRPr b="0" lang="en-US"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their energy output and sell and serve as many customers as possible. To do so,</a:t>
            </a:r>
            <a:endParaRPr b="0" lang="en-US"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your task is to use the resulting data set from E03 as an input. The timestamps of</a:t>
            </a:r>
            <a:endParaRPr b="0" lang="en-US"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 data set begin with 2021-04-10 02:00:00.000; we assume all later timestamps</a:t>
            </a:r>
            <a:endParaRPr b="0" lang="en-US"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represent a weather prediction in the future.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35520" y="1268640"/>
            <a:ext cx="10747800" cy="50353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solidFill>
                <a:srgbClr val="000000"/>
              </a:solidFill>
              <a:latin typeface="Arial"/>
            </a:endParaRPr>
          </a:p>
        </p:txBody>
      </p:sp>
      <p:sp>
        <p:nvSpPr>
          <p:cNvPr id="125" name="CustomShape 2"/>
          <p:cNvSpPr/>
          <p:nvPr/>
        </p:nvSpPr>
        <p:spPr>
          <a:xfrm>
            <a:off x="335520" y="764640"/>
            <a:ext cx="10747800" cy="49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335520" y="4406760"/>
            <a:ext cx="10747800" cy="1356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Examples and Lessons Learned</a:t>
            </a:r>
            <a:endParaRPr b="0" lang="en-US" sz="3000" spc="-1" strike="noStrike">
              <a:solidFill>
                <a:srgbClr val="000000"/>
              </a:solidFill>
              <a:latin typeface="Arial"/>
            </a:endParaRPr>
          </a:p>
        </p:txBody>
      </p:sp>
      <p:sp>
        <p:nvSpPr>
          <p:cNvPr id="61" name="CustomShape 2"/>
          <p:cNvSpPr/>
          <p:nvPr/>
        </p:nvSpPr>
        <p:spPr>
          <a:xfrm>
            <a:off x="335520" y="2906640"/>
            <a:ext cx="10747800" cy="1494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335520" y="764640"/>
            <a:ext cx="10747800" cy="49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Who Refuses to Wash Hands?</a:t>
            </a:r>
            <a:endParaRPr b="0" lang="en-US" sz="2400" spc="-1" strike="noStrike">
              <a:solidFill>
                <a:srgbClr val="000000"/>
              </a:solidFill>
              <a:latin typeface="Arial"/>
            </a:endParaRPr>
          </a:p>
        </p:txBody>
      </p:sp>
      <p:pic>
        <p:nvPicPr>
          <p:cNvPr id="63" name="Grafik 2" descr=""/>
          <p:cNvPicPr/>
          <p:nvPr/>
        </p:nvPicPr>
        <p:blipFill>
          <a:blip r:embed="rId1"/>
          <a:stretch/>
        </p:blipFill>
        <p:spPr>
          <a:xfrm>
            <a:off x="727560" y="2110320"/>
            <a:ext cx="9963720" cy="3685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335520" y="764640"/>
            <a:ext cx="10747800" cy="49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Who Refuses to Wash Hands?</a:t>
            </a:r>
            <a:endParaRPr b="0" lang="en-US" sz="2400" spc="-1" strike="noStrike">
              <a:solidFill>
                <a:srgbClr val="000000"/>
              </a:solidFill>
              <a:latin typeface="Arial"/>
            </a:endParaRPr>
          </a:p>
        </p:txBody>
      </p:sp>
      <p:pic>
        <p:nvPicPr>
          <p:cNvPr id="65" name="" descr=""/>
          <p:cNvPicPr/>
          <p:nvPr/>
        </p:nvPicPr>
        <p:blipFill>
          <a:blip r:embed="rId1"/>
          <a:stretch/>
        </p:blipFill>
        <p:spPr>
          <a:xfrm>
            <a:off x="1097280" y="1265760"/>
            <a:ext cx="9050040" cy="5098320"/>
          </a:xfrm>
          <a:prstGeom prst="rect">
            <a:avLst/>
          </a:prstGeom>
          <a:ln w="0">
            <a:noFill/>
          </a:ln>
        </p:spPr>
      </p:pic>
      <p:sp>
        <p:nvSpPr>
          <p:cNvPr id="66" name="CustomShape 2"/>
          <p:cNvSpPr/>
          <p:nvPr/>
        </p:nvSpPr>
        <p:spPr>
          <a:xfrm>
            <a:off x="263520" y="6411600"/>
            <a:ext cx="997524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Swagatam Majumdar – https://commons.wikimedia.org/wiki/File:How_PIR_Sensor_Device_Detects_Human_Presence.gif – </a:t>
            </a:r>
            <a:r>
              <a:rPr b="0" lang="de-DE" sz="900" spc="-1" strike="noStrike" u="sng">
                <a:solidFill>
                  <a:srgbClr val="0000ff"/>
                </a:solidFill>
                <a:uFillTx/>
                <a:latin typeface="Roboto"/>
                <a:ea typeface="Roboto"/>
                <a:hlinkClick r:id="rId2"/>
              </a:rPr>
              <a:t>CC BY-SA 4.0</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335520" y="764640"/>
            <a:ext cx="10747800" cy="49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Who Refuses to Wash Hands?</a:t>
            </a:r>
            <a:endParaRPr b="0" lang="en-US" sz="2400" spc="-1" strike="noStrike">
              <a:solidFill>
                <a:srgbClr val="000000"/>
              </a:solidFill>
              <a:latin typeface="Arial"/>
            </a:endParaRPr>
          </a:p>
        </p:txBody>
      </p:sp>
      <p:pic>
        <p:nvPicPr>
          <p:cNvPr id="68" name="" descr=""/>
          <p:cNvPicPr/>
          <p:nvPr/>
        </p:nvPicPr>
        <p:blipFill>
          <a:blip r:embed="rId1"/>
          <a:stretch/>
        </p:blipFill>
        <p:spPr>
          <a:xfrm>
            <a:off x="745560" y="1884600"/>
            <a:ext cx="10056240" cy="4201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Who Refuses to Wash Hands?</a:t>
            </a:r>
            <a:endParaRPr b="0" lang="en-US" sz="2400" spc="-1" strike="noStrike">
              <a:solidFill>
                <a:srgbClr val="000000"/>
              </a:solidFill>
              <a:latin typeface="Arial"/>
            </a:endParaRPr>
          </a:p>
        </p:txBody>
      </p:sp>
      <p:sp>
        <p:nvSpPr>
          <p:cNvPr id="70" name="CustomShape 2"/>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US"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Correlation of data might reveal interesting and unexpected information.</a:t>
            </a:r>
            <a:endParaRPr b="0" lang="en-US"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Implement existing IT security and data protection concepts (KNX can be operated securely) → e.g. encryption and authentication.</a:t>
            </a:r>
            <a:endParaRPr b="0" lang="en-US"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 general:</a:t>
            </a:r>
            <a:endParaRPr b="0" lang="en-US" sz="1800" spc="-1" strike="noStrike">
              <a:solidFill>
                <a:srgbClr val="000000"/>
              </a:solidFill>
              <a:latin typeface="Arial"/>
            </a:endParaRPr>
          </a:p>
          <a:p>
            <a:pPr lvl="2" marL="1109520" indent="-19260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Collect/store/analyze data vs. GDPR</a:t>
            </a:r>
            <a:endParaRPr b="0" lang="en-US" sz="1800" spc="-1" strike="noStrike">
              <a:solidFill>
                <a:srgbClr val="000000"/>
              </a:solidFill>
              <a:latin typeface="Arial"/>
            </a:endParaRPr>
          </a:p>
          <a:p>
            <a:pPr lvl="2" marL="1109520" indent="-19260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Stored data must be secured and protected accordingly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335520" y="764640"/>
            <a:ext cx="10747800" cy="49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solidFill>
                <a:srgbClr val="000000"/>
              </a:solidFill>
              <a:latin typeface="Arial"/>
            </a:endParaRPr>
          </a:p>
        </p:txBody>
      </p:sp>
      <p:sp>
        <p:nvSpPr>
          <p:cNvPr id="72" name="CustomShape 2"/>
          <p:cNvSpPr/>
          <p:nvPr/>
        </p:nvSpPr>
        <p:spPr>
          <a:xfrm>
            <a:off x="263520" y="6411600"/>
            <a:ext cx="997524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EurovisionNim – https://commons.wikimedia.org/wiki/File:2015_Jeep_Cherokee_(KL)_Longitude_wagon_(2018-09-03)_01.jpg – </a:t>
            </a:r>
            <a:r>
              <a:rPr b="0" lang="de-DE" sz="900" spc="-1" strike="noStrike" u="sng">
                <a:solidFill>
                  <a:srgbClr val="0000ff"/>
                </a:solidFill>
                <a:uFillTx/>
                <a:latin typeface="Roboto"/>
                <a:ea typeface="Roboto"/>
                <a:hlinkClick r:id="rId1"/>
              </a:rPr>
              <a:t>CC BY-SA 4.0</a:t>
            </a:r>
            <a:endParaRPr b="0" lang="en-US" sz="900" spc="-1" strike="noStrike">
              <a:solidFill>
                <a:srgbClr val="000000"/>
              </a:solidFill>
              <a:latin typeface="Arial"/>
            </a:endParaRPr>
          </a:p>
        </p:txBody>
      </p:sp>
      <p:pic>
        <p:nvPicPr>
          <p:cNvPr id="73" name="" descr=""/>
          <p:cNvPicPr/>
          <p:nvPr/>
        </p:nvPicPr>
        <p:blipFill>
          <a:blip r:embed="rId2"/>
          <a:stretch/>
        </p:blipFill>
        <p:spPr>
          <a:xfrm>
            <a:off x="1463040" y="1371600"/>
            <a:ext cx="8630280" cy="4941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335520" y="764640"/>
            <a:ext cx="10747800" cy="498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solidFill>
                <a:srgbClr val="000000"/>
              </a:solidFill>
              <a:latin typeface="Arial"/>
            </a:endParaRPr>
          </a:p>
        </p:txBody>
      </p:sp>
      <p:sp>
        <p:nvSpPr>
          <p:cNvPr id="75" name="CustomShape 2"/>
          <p:cNvSpPr/>
          <p:nvPr/>
        </p:nvSpPr>
        <p:spPr>
          <a:xfrm>
            <a:off x="263520" y="6411600"/>
            <a:ext cx="72514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73</TotalTime>
  <Application>LibreOffice/7.6.5.2$Linux_X86_64 LibreOffice_project/60$Build-2</Application>
  <AppVersion>15.0000</AppVersion>
  <Words>781</Words>
  <Paragraphs>123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cp:lastPrinted>2019-04-04T14:01:13Z</cp:lastPrinted>
  <dcterms:modified xsi:type="dcterms:W3CDTF">2024-04-15T11:29:43Z</dcterms:modified>
  <cp:revision>3147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21</vt:i4>
  </property>
</Properties>
</file>