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s/comment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presProps" Target="presProps.xml"/><Relationship Id="rId50" Type="http://schemas.openxmlformats.org/officeDocument/2006/relationships/commentAuthors" Target="commentAuthors.xml"/>
</Relationships>
</file>

<file path=ppt/comments/comment4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D1D20C9-F8F0-46B1-8302-168776A683CE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B3827F-BBF5-4E11-9F98-4C1F0EE5FB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DF55FE-150A-4005-9559-363A8A0165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FDBC20-4D3E-499A-8920-DB084772624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B1006D-D69C-451E-B8A1-8C72010C2B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F8BDB9-3E58-4322-B810-8E225E42E1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6E3B71-7851-4D28-8FFB-F19F728A9A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254E36-6C8D-478A-8115-088E9CCA80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36B853-1DEC-41FB-B25B-75F442E104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934A0B-151F-4F4E-8990-8404D7748E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0963BD-5760-4DCA-BE70-6F5EC3EC73F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F17689-8688-44C6-9EF0-0941A329148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A58EB7-C0A6-4513-8711-69F5B5D6585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A8D72-70DF-44F9-8232-9EE7D37D65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E8FBC4-712C-46C1-9C3F-FEB0F14A53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157983-446F-493D-ADEF-9B4BF3F44DE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B281F7-0304-4372-8DC3-68BCA678C2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F62806-7A81-4794-BB26-AED4202536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00D6A8-73B0-4A52-A26A-A0C4E404F5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5FC0FA-52B8-417B-960D-4B84AA0168A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C08A66-C040-45CD-BA6B-309069CA4F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D99E4C-0171-460D-A1E8-B8CE428CC98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B94350-5638-45D4-9A52-F979932966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211D84-36C0-48B7-9FD6-A226FD8919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37019E-7530-4343-AF29-D236C8A4B6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B501C6-8585-4D05-98DD-08B471C9E94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9651D8-39EE-442E-A169-50C38D42FB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6B7EC9-5B5E-475C-8106-F749D49182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C3A496-B472-49E5-8AB3-1A5E25C6EA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1F86E2-4F03-4076-A247-4FFFDC43299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8EE3ED-CCFD-4FBD-8C72-6EEF0F10DC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4BA497-99B5-4230-9BEC-29EF21AD34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359512F-795B-4E5D-944F-A9794145597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E2E5E8C-CA04-44B5-B648-27111BFEDB5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051A7B3-B8EC-4006-832A-FB0A2EB78EB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911210E-AFDB-43FA-A58D-56FE16F12BD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22CF56C-58B9-4ED4-A5A5-47593D2229A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35368F4-0873-42C2-A75A-BAEF01DB008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S1LW7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Impairment of development activities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activities may require certain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consider the Rational Unified Process (RUP)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Later stages refine models created during the requirements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models have not been created, refinement is not possible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Misunderstandings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target audience may not understand or misinterpret requirements in certain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may become unusable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(Guideline Violation Risks)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Incompleteness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Relevant information may be missing from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not necessarily be the requirements themselves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involved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Persons responsible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Overlooking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documented at the wrong place → Not missing!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overlooked in later activities → Example: Developer wants to implement the persistence features of a system. Checks section “4.3 Persistence requirements” and implements all documented features.  Additional persistence requirements hiding in other sections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(Test Criteria)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Conformation to documentation format and rules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documents in the predetermined documentation format?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modeling languages been used properly?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Conformity to documentation structures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the structure of the document been maintained?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everything where it belongs?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understandable in the given context?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glossary sufficient?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Agreement 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gain additional knowledge during the course of requirements engineering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lead to changes between the begin of the elicitation and the end of the documentation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offers a last opportunity for changes without impacting later phases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criteria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→ Is every requirement agreed upon with all relevant stakeholders?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after changes → Is every requirement agreed upon with all relevant stakeholders after it has been changed?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resolved → Have all known conflicts with regard to the requirements been resolved?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principles of requirements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 marL="10764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1. Involvement of the correct stakeholders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Independence of the author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should not be the one validate a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Has prior knowledge which influences the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Internal auditors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that are members of the developing 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organize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auditors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Higher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to become familiar with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perspective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609480" y="176616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2. Separating the identification and the correction of errors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 flaw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allows concentration on identification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separation of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3. Validation from different 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people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perspectives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4. Adequate change of documentation type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usage of different documentation types balances out weaknesses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expressive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complex behavior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5. Construction of development artifacts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artifacts reveals ambiguities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Creation of a test case to validate the requirement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 during the test creation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6. Repeated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validation at one point does not guarantee that a requirement is still valid at a later point in time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repeated in the following cases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Lots of innovative ideas and technologies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Significant gain of knowledge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Long-lasting projects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early previous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 domain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2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2"/>
          <p:cNvSpPr/>
          <p:nvPr/>
        </p:nvSpPr>
        <p:spPr>
          <a:xfrm>
            <a:off x="542880" y="12672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Course Evaluation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Shape 3"/>
          <p:cNvSpPr/>
          <p:nvPr/>
        </p:nvSpPr>
        <p:spPr>
          <a:xfrm>
            <a:off x="335520" y="126900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 Unicode MS"/>
            </a:endParaRPr>
          </a:p>
        </p:txBody>
      </p:sp>
      <p:sp>
        <p:nvSpPr>
          <p:cNvPr id="195" name="TextShape 4"/>
          <p:cNvSpPr/>
          <p:nvPr/>
        </p:nvSpPr>
        <p:spPr>
          <a:xfrm>
            <a:off x="487800" y="1421280"/>
            <a:ext cx="5599440" cy="5040000"/>
          </a:xfrm>
          <a:prstGeom prst="rect">
            <a:avLst/>
          </a:prstGeom>
          <a:noFill/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4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Link: </a:t>
            </a:r>
            <a:r>
              <a:rPr b="0" lang="de-DE" sz="1800" spc="-1" strike="noStrike">
                <a:solidFill>
                  <a:srgbClr val="000000"/>
                </a:solidFill>
                <a:latin typeface="Arial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rafik 1" descr=""/>
          <p:cNvPicPr/>
          <p:nvPr/>
        </p:nvPicPr>
        <p:blipFill>
          <a:blip r:embed="rId2"/>
          <a:stretch/>
        </p:blipFill>
        <p:spPr>
          <a:xfrm>
            <a:off x="6620040" y="1869840"/>
            <a:ext cx="4171680" cy="417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Validation Techniques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6 validation techniques in this lecture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types of reviews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Commenting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Walk-throughs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supporting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Perspective-based reading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Prototypes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Commenting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gives requirements to another person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 co-worker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expert opinion of the other person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Marks flaws in the document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Briefly discusses the flaws with the author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 and cheap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5331600" cy="456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Systematic check development artifacts for errors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4 phases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Planning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and goals of the inspection are determined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and participants are selected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Overview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explains the requirements to the inspection team → Common understanding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15"/>
          <p:cNvSpPr/>
          <p:nvPr/>
        </p:nvSpPr>
        <p:spPr>
          <a:xfrm>
            <a:off x="5973840" y="1769760"/>
            <a:ext cx="533160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detection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analyze the requirements for flaws → Individually or in teams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Error collection and consolidation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are collected and consolidated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Duplicate errors removed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if each finding is indeed an error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880" cy="485424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Plans and supervises the inspection process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collection and consolidation session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Explains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error correction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Reader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Introduces the requirements to be inspected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Neutral (usually the moderator)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Inspection – Roles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Inspectors / Reviewers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Responsible for the flaw detection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findings to members of the project team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Minute-taker / Recorder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Takes minutes of the results during the collection and consolidation session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Writes protocol of the inspection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Walk-Through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Lightweight” 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strict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Roles not strongly differentiated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Step-by-step “walk-through” of the requirements during the review session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 introduces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the opportunity to give additional details about the requirements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rationale for a decision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Perspective-based Reading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 the requirements from a certain perspective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User/customer perspective → Do the requirements meat the expectations and desired functions of a user?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architect perspective → Do the requirements contain all information required for the architectural design?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perspective → Do the requirements contain all information necessary to derive test cases?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/ documentation / agreement perspective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Implement something to try out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everything, but a subset of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Throw-away prototypes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once, throw away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Evolutionary prototypes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 further after prototypical use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prototypes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artifact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Prototypes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with prototypes requires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Manuals / Instructions → Information necessary to apply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scenarios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Scenarios to perform with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Encompasses data and user interactions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 with validation criteria → Define how users of the prototype validate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 of the auditor → Experiences with the prototype of the auditor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protocol (optional) → “Second person” writes protocol of how the auditor interacted with the prototype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880" cy="2078280"/>
          </a:xfrm>
          <a:prstGeom prst="rect">
            <a:avLst/>
          </a:prstGeom>
          <a:ln w="0">
            <a:noFill/>
          </a:ln>
        </p:spPr>
      </p:pic>
      <p:sp>
        <p:nvSpPr>
          <p:cNvPr id="200" name="Rahmen 6"/>
          <p:cNvSpPr/>
          <p:nvPr/>
        </p:nvSpPr>
        <p:spPr>
          <a:xfrm>
            <a:off x="5519160" y="2297880"/>
            <a:ext cx="1816920" cy="22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Set of questions and/or statements about a certain circumstance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no aspect is omitted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longer than a single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used in combination with all previously introduced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 guideline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Automatically structure review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Checklists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for checklist entries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three quality aspects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 (Lecture 04, Part 1, Section 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Characteristics for good requirements documents (Lecture 04, Part 1, Section 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from prior projects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statistics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Its Complicated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90% of all companies choose testing as their only quality assurance measure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requires executable code → Bugs are discovered late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Failures are discovered not the bugs themselves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Isolation of the error requires additional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errors are found with testing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proof of correctness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effort ("debugging") often more than 50% of the development effort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use “reviews” as your only validation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(Software-) Reviews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reviews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reviews (ideally):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 Box 3"/>
          <p:cNvSpPr/>
          <p:nvPr/>
        </p:nvSpPr>
        <p:spPr>
          <a:xfrm>
            <a:off x="5147280" y="32529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 Box 4"/>
          <p:cNvSpPr/>
          <p:nvPr/>
        </p:nvSpPr>
        <p:spPr>
          <a:xfrm>
            <a:off x="6671520" y="32529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 Box 5"/>
          <p:cNvSpPr/>
          <p:nvPr/>
        </p:nvSpPr>
        <p:spPr>
          <a:xfrm>
            <a:off x="8100360" y="3252960"/>
            <a:ext cx="1136160" cy="336240"/>
          </a:xfrm>
          <a:custGeom>
            <a:avLst/>
            <a:gdLst>
              <a:gd name="textAreaLeft" fmla="*/ 0 w 1136160"/>
              <a:gd name="textAreaRight" fmla="*/ 1137240 w 113616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 Box 6"/>
          <p:cNvSpPr/>
          <p:nvPr/>
        </p:nvSpPr>
        <p:spPr>
          <a:xfrm>
            <a:off x="3530520" y="3252960"/>
            <a:ext cx="1135800" cy="336240"/>
          </a:xfrm>
          <a:custGeom>
            <a:avLst/>
            <a:gdLst>
              <a:gd name="textAreaLeft" fmla="*/ 0 w 1135800"/>
              <a:gd name="textAreaRight" fmla="*/ 1136880 w 113580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Box 7"/>
          <p:cNvSpPr/>
          <p:nvPr/>
        </p:nvSpPr>
        <p:spPr>
          <a:xfrm>
            <a:off x="9527040" y="3252960"/>
            <a:ext cx="1709640" cy="336240"/>
          </a:xfrm>
          <a:custGeom>
            <a:avLst/>
            <a:gdLst>
              <a:gd name="textAreaLeft" fmla="*/ 0 w 1709640"/>
              <a:gd name="textAreaRight" fmla="*/ 1710720 w 170964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 8"/>
          <p:cNvSpPr/>
          <p:nvPr/>
        </p:nvSpPr>
        <p:spPr>
          <a:xfrm>
            <a:off x="8005320" y="3557880"/>
            <a:ext cx="2945520" cy="7092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 Box 9"/>
          <p:cNvSpPr/>
          <p:nvPr/>
        </p:nvSpPr>
        <p:spPr>
          <a:xfrm>
            <a:off x="857160" y="3100680"/>
            <a:ext cx="2192040" cy="306000"/>
          </a:xfrm>
          <a:custGeom>
            <a:avLst/>
            <a:gdLst>
              <a:gd name="textAreaLeft" fmla="*/ 0 w 2192040"/>
              <a:gd name="textAreaRight" fmla="*/ 2193120 w 2192040"/>
              <a:gd name="textAreaTop" fmla="*/ 0 h 306000"/>
              <a:gd name="textAreaBottom" fmla="*/ 307080 h 30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Line 10"/>
          <p:cNvSpPr/>
          <p:nvPr/>
        </p:nvSpPr>
        <p:spPr>
          <a:xfrm>
            <a:off x="3340080" y="26434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Box 11"/>
          <p:cNvSpPr/>
          <p:nvPr/>
        </p:nvSpPr>
        <p:spPr>
          <a:xfrm>
            <a:off x="952200" y="2490840"/>
            <a:ext cx="2114280" cy="306000"/>
          </a:xfrm>
          <a:custGeom>
            <a:avLst/>
            <a:gdLst>
              <a:gd name="textAreaLeft" fmla="*/ 0 w 2114280"/>
              <a:gd name="textAreaRight" fmla="*/ 2115360 w 2114280"/>
              <a:gd name="textAreaTop" fmla="*/ 0 h 306000"/>
              <a:gd name="textAreaBottom" fmla="*/ 307080 h 30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tangle 17"/>
          <p:cNvSpPr/>
          <p:nvPr/>
        </p:nvSpPr>
        <p:spPr>
          <a:xfrm>
            <a:off x="3244680" y="249084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ctangle 18"/>
          <p:cNvSpPr/>
          <p:nvPr/>
        </p:nvSpPr>
        <p:spPr>
          <a:xfrm>
            <a:off x="4861800" y="249084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tangle 19"/>
          <p:cNvSpPr/>
          <p:nvPr/>
        </p:nvSpPr>
        <p:spPr>
          <a:xfrm>
            <a:off x="6386040" y="249084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ctangle 20"/>
          <p:cNvSpPr/>
          <p:nvPr/>
        </p:nvSpPr>
        <p:spPr>
          <a:xfrm>
            <a:off x="7909920" y="249084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tangle 21"/>
          <p:cNvSpPr/>
          <p:nvPr/>
        </p:nvSpPr>
        <p:spPr>
          <a:xfrm>
            <a:off x="9431640" y="2490840"/>
            <a:ext cx="9000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tangle 22"/>
          <p:cNvSpPr/>
          <p:nvPr/>
        </p:nvSpPr>
        <p:spPr>
          <a:xfrm>
            <a:off x="10860480" y="249084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Line 19"/>
          <p:cNvSpPr/>
          <p:nvPr/>
        </p:nvSpPr>
        <p:spPr>
          <a:xfrm>
            <a:off x="3340080" y="32529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Rectangle 24"/>
          <p:cNvSpPr/>
          <p:nvPr/>
        </p:nvSpPr>
        <p:spPr>
          <a:xfrm>
            <a:off x="3244680" y="310068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tangle 25"/>
          <p:cNvSpPr/>
          <p:nvPr/>
        </p:nvSpPr>
        <p:spPr>
          <a:xfrm>
            <a:off x="4861800" y="310068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tangle 26"/>
          <p:cNvSpPr/>
          <p:nvPr/>
        </p:nvSpPr>
        <p:spPr>
          <a:xfrm>
            <a:off x="6386040" y="310068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Rectangle 27"/>
          <p:cNvSpPr/>
          <p:nvPr/>
        </p:nvSpPr>
        <p:spPr>
          <a:xfrm>
            <a:off x="7909920" y="310068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tangle 28"/>
          <p:cNvSpPr/>
          <p:nvPr/>
        </p:nvSpPr>
        <p:spPr>
          <a:xfrm>
            <a:off x="9431640" y="310068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29"/>
          <p:cNvSpPr/>
          <p:nvPr/>
        </p:nvSpPr>
        <p:spPr>
          <a:xfrm>
            <a:off x="10860480" y="310068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Line 20"/>
          <p:cNvSpPr/>
          <p:nvPr/>
        </p:nvSpPr>
        <p:spPr>
          <a:xfrm>
            <a:off x="4101840" y="2643480"/>
            <a:ext cx="437976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Line 21"/>
          <p:cNvSpPr/>
          <p:nvPr/>
        </p:nvSpPr>
        <p:spPr>
          <a:xfrm>
            <a:off x="5814720" y="2643480"/>
            <a:ext cx="323604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Line 22"/>
          <p:cNvSpPr/>
          <p:nvPr/>
        </p:nvSpPr>
        <p:spPr>
          <a:xfrm>
            <a:off x="7243200" y="2643480"/>
            <a:ext cx="333180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Line 23"/>
          <p:cNvSpPr/>
          <p:nvPr/>
        </p:nvSpPr>
        <p:spPr>
          <a:xfrm>
            <a:off x="8576640" y="2643480"/>
            <a:ext cx="14266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Line 24"/>
          <p:cNvSpPr/>
          <p:nvPr/>
        </p:nvSpPr>
        <p:spPr>
          <a:xfrm>
            <a:off x="10193400" y="2643480"/>
            <a:ext cx="476280" cy="609480"/>
          </a:xfrm>
          <a:prstGeom prst="line">
            <a:avLst/>
          </a:prstGeom>
          <a:ln w="255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Line 25"/>
          <p:cNvSpPr/>
          <p:nvPr/>
        </p:nvSpPr>
        <p:spPr>
          <a:xfrm>
            <a:off x="7624080" y="27957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Text Box 36"/>
          <p:cNvSpPr/>
          <p:nvPr/>
        </p:nvSpPr>
        <p:spPr>
          <a:xfrm>
            <a:off x="8481600" y="3633840"/>
            <a:ext cx="1897560" cy="367200"/>
          </a:xfrm>
          <a:custGeom>
            <a:avLst/>
            <a:gdLst>
              <a:gd name="textAreaLeft" fmla="*/ 0 w 1897560"/>
              <a:gd name="textAreaRight" fmla="*/ 1898640 w 1897560"/>
              <a:gd name="textAreaTop" fmla="*/ 0 h 367200"/>
              <a:gd name="textAreaBottom" fmla="*/ 368280 h 367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Arial"/>
              </a:rPr>
              <a:t>Chaos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Line 26"/>
          <p:cNvSpPr/>
          <p:nvPr/>
        </p:nvSpPr>
        <p:spPr>
          <a:xfrm>
            <a:off x="8005320" y="3405240"/>
            <a:ext cx="360" cy="15264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Rectangle 38"/>
          <p:cNvSpPr/>
          <p:nvPr/>
        </p:nvSpPr>
        <p:spPr>
          <a:xfrm>
            <a:off x="7909920" y="3405240"/>
            <a:ext cx="90360" cy="223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tangle 39"/>
          <p:cNvSpPr/>
          <p:nvPr/>
        </p:nvSpPr>
        <p:spPr>
          <a:xfrm>
            <a:off x="10860120" y="3405240"/>
            <a:ext cx="88200" cy="223560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 Box 39"/>
          <p:cNvSpPr/>
          <p:nvPr/>
        </p:nvSpPr>
        <p:spPr>
          <a:xfrm>
            <a:off x="5147280" y="54975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 Box 40"/>
          <p:cNvSpPr/>
          <p:nvPr/>
        </p:nvSpPr>
        <p:spPr>
          <a:xfrm>
            <a:off x="6671520" y="54975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 Box 41"/>
          <p:cNvSpPr/>
          <p:nvPr/>
        </p:nvSpPr>
        <p:spPr>
          <a:xfrm>
            <a:off x="8100360" y="5497560"/>
            <a:ext cx="1136160" cy="336240"/>
          </a:xfrm>
          <a:custGeom>
            <a:avLst/>
            <a:gdLst>
              <a:gd name="textAreaLeft" fmla="*/ 0 w 1136160"/>
              <a:gd name="textAreaRight" fmla="*/ 1137240 w 113616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 Box 42"/>
          <p:cNvSpPr/>
          <p:nvPr/>
        </p:nvSpPr>
        <p:spPr>
          <a:xfrm>
            <a:off x="3530520" y="5497560"/>
            <a:ext cx="1135800" cy="336240"/>
          </a:xfrm>
          <a:custGeom>
            <a:avLst/>
            <a:gdLst>
              <a:gd name="textAreaLeft" fmla="*/ 0 w 1135800"/>
              <a:gd name="textAreaRight" fmla="*/ 1136880 w 113580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 Box 43"/>
          <p:cNvSpPr/>
          <p:nvPr/>
        </p:nvSpPr>
        <p:spPr>
          <a:xfrm>
            <a:off x="9527040" y="5497560"/>
            <a:ext cx="1709640" cy="336240"/>
          </a:xfrm>
          <a:custGeom>
            <a:avLst/>
            <a:gdLst>
              <a:gd name="textAreaLeft" fmla="*/ 0 w 1709640"/>
              <a:gd name="textAreaRight" fmla="*/ 1710720 w 170964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 Box 44"/>
          <p:cNvSpPr/>
          <p:nvPr/>
        </p:nvSpPr>
        <p:spPr>
          <a:xfrm>
            <a:off x="857160" y="5345280"/>
            <a:ext cx="2192040" cy="306000"/>
          </a:xfrm>
          <a:custGeom>
            <a:avLst/>
            <a:gdLst>
              <a:gd name="textAreaLeft" fmla="*/ 0 w 2192040"/>
              <a:gd name="textAreaRight" fmla="*/ 2193120 w 2192040"/>
              <a:gd name="textAreaTop" fmla="*/ 0 h 306000"/>
              <a:gd name="textAreaBottom" fmla="*/ 307080 h 30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discovery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Line 27"/>
          <p:cNvSpPr/>
          <p:nvPr/>
        </p:nvSpPr>
        <p:spPr>
          <a:xfrm>
            <a:off x="3340080" y="488808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 Box 45"/>
          <p:cNvSpPr/>
          <p:nvPr/>
        </p:nvSpPr>
        <p:spPr>
          <a:xfrm>
            <a:off x="952200" y="4735800"/>
            <a:ext cx="2097000" cy="306000"/>
          </a:xfrm>
          <a:custGeom>
            <a:avLst/>
            <a:gdLst>
              <a:gd name="textAreaLeft" fmla="*/ 0 w 2097000"/>
              <a:gd name="textAreaRight" fmla="*/ 2098080 w 2097000"/>
              <a:gd name="textAreaTop" fmla="*/ 0 h 306000"/>
              <a:gd name="textAreaBottom" fmla="*/ 307080 h 30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r"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Arial"/>
              </a:rPr>
              <a:t>Bug – origin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 Box 46"/>
          <p:cNvSpPr/>
          <p:nvPr/>
        </p:nvSpPr>
        <p:spPr>
          <a:xfrm>
            <a:off x="5147280" y="45831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 Box 47"/>
          <p:cNvSpPr/>
          <p:nvPr/>
        </p:nvSpPr>
        <p:spPr>
          <a:xfrm>
            <a:off x="6671520" y="45831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 Box 48"/>
          <p:cNvSpPr/>
          <p:nvPr/>
        </p:nvSpPr>
        <p:spPr>
          <a:xfrm>
            <a:off x="8100360" y="4583160"/>
            <a:ext cx="1136160" cy="336240"/>
          </a:xfrm>
          <a:custGeom>
            <a:avLst/>
            <a:gdLst>
              <a:gd name="textAreaLeft" fmla="*/ 0 w 1136160"/>
              <a:gd name="textAreaRight" fmla="*/ 1137240 w 113616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 Box 49"/>
          <p:cNvSpPr/>
          <p:nvPr/>
        </p:nvSpPr>
        <p:spPr>
          <a:xfrm>
            <a:off x="3530520" y="4583160"/>
            <a:ext cx="1135800" cy="336240"/>
          </a:xfrm>
          <a:custGeom>
            <a:avLst/>
            <a:gdLst>
              <a:gd name="textAreaLeft" fmla="*/ 0 w 1135800"/>
              <a:gd name="textAreaRight" fmla="*/ 1136880 w 113580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 Box 50"/>
          <p:cNvSpPr/>
          <p:nvPr/>
        </p:nvSpPr>
        <p:spPr>
          <a:xfrm>
            <a:off x="9527040" y="4583160"/>
            <a:ext cx="1709640" cy="336240"/>
          </a:xfrm>
          <a:custGeom>
            <a:avLst/>
            <a:gdLst>
              <a:gd name="textAreaLeft" fmla="*/ 0 w 1709640"/>
              <a:gd name="textAreaRight" fmla="*/ 1710720 w 170964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Rectangle 43"/>
          <p:cNvSpPr/>
          <p:nvPr/>
        </p:nvSpPr>
        <p:spPr>
          <a:xfrm>
            <a:off x="3244680" y="473580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Rectangle 44"/>
          <p:cNvSpPr/>
          <p:nvPr/>
        </p:nvSpPr>
        <p:spPr>
          <a:xfrm>
            <a:off x="4861800" y="473580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Rectangle 45"/>
          <p:cNvSpPr/>
          <p:nvPr/>
        </p:nvSpPr>
        <p:spPr>
          <a:xfrm>
            <a:off x="6386040" y="473580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tangle 46"/>
          <p:cNvSpPr/>
          <p:nvPr/>
        </p:nvSpPr>
        <p:spPr>
          <a:xfrm>
            <a:off x="7909920" y="473580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tangle 47"/>
          <p:cNvSpPr/>
          <p:nvPr/>
        </p:nvSpPr>
        <p:spPr>
          <a:xfrm>
            <a:off x="9431640" y="4735800"/>
            <a:ext cx="9000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Rectangle 48"/>
          <p:cNvSpPr/>
          <p:nvPr/>
        </p:nvSpPr>
        <p:spPr>
          <a:xfrm>
            <a:off x="10860480" y="4735800"/>
            <a:ext cx="90360" cy="299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Line 28"/>
          <p:cNvSpPr/>
          <p:nvPr/>
        </p:nvSpPr>
        <p:spPr>
          <a:xfrm>
            <a:off x="3340080" y="5497560"/>
            <a:ext cx="7520400" cy="36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Rectangle 49"/>
          <p:cNvSpPr/>
          <p:nvPr/>
        </p:nvSpPr>
        <p:spPr>
          <a:xfrm>
            <a:off x="3244680" y="53452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Rectangle 50"/>
          <p:cNvSpPr/>
          <p:nvPr/>
        </p:nvSpPr>
        <p:spPr>
          <a:xfrm>
            <a:off x="4861800" y="53452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Rectangle 51"/>
          <p:cNvSpPr/>
          <p:nvPr/>
        </p:nvSpPr>
        <p:spPr>
          <a:xfrm>
            <a:off x="6386040" y="53452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tangle 52"/>
          <p:cNvSpPr/>
          <p:nvPr/>
        </p:nvSpPr>
        <p:spPr>
          <a:xfrm>
            <a:off x="7909920" y="53452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Rectangle 53"/>
          <p:cNvSpPr/>
          <p:nvPr/>
        </p:nvSpPr>
        <p:spPr>
          <a:xfrm>
            <a:off x="9431640" y="5345280"/>
            <a:ext cx="9000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Rectangle 54"/>
          <p:cNvSpPr/>
          <p:nvPr/>
        </p:nvSpPr>
        <p:spPr>
          <a:xfrm>
            <a:off x="10860480" y="5345280"/>
            <a:ext cx="90360" cy="299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Line 29"/>
          <p:cNvSpPr/>
          <p:nvPr/>
        </p:nvSpPr>
        <p:spPr>
          <a:xfrm>
            <a:off x="533808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Line 30"/>
          <p:cNvSpPr/>
          <p:nvPr/>
        </p:nvSpPr>
        <p:spPr>
          <a:xfrm>
            <a:off x="7624080" y="5040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Line 31"/>
          <p:cNvSpPr/>
          <p:nvPr/>
        </p:nvSpPr>
        <p:spPr>
          <a:xfrm>
            <a:off x="686196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Line 32"/>
          <p:cNvSpPr/>
          <p:nvPr/>
        </p:nvSpPr>
        <p:spPr>
          <a:xfrm>
            <a:off x="381636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Line 33"/>
          <p:cNvSpPr/>
          <p:nvPr/>
        </p:nvSpPr>
        <p:spPr>
          <a:xfrm>
            <a:off x="8386200" y="4888080"/>
            <a:ext cx="75960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Line 34"/>
          <p:cNvSpPr/>
          <p:nvPr/>
        </p:nvSpPr>
        <p:spPr>
          <a:xfrm>
            <a:off x="9812520" y="4888080"/>
            <a:ext cx="762120" cy="609480"/>
          </a:xfrm>
          <a:prstGeom prst="line">
            <a:avLst/>
          </a:prstGeom>
          <a:ln w="25560">
            <a:solidFill>
              <a:srgbClr val="3366f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 Box 12"/>
          <p:cNvSpPr/>
          <p:nvPr/>
        </p:nvSpPr>
        <p:spPr>
          <a:xfrm>
            <a:off x="5141520" y="23421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Design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Text Box 13"/>
          <p:cNvSpPr/>
          <p:nvPr/>
        </p:nvSpPr>
        <p:spPr>
          <a:xfrm>
            <a:off x="6665760" y="2342160"/>
            <a:ext cx="1138320" cy="336240"/>
          </a:xfrm>
          <a:custGeom>
            <a:avLst/>
            <a:gdLst>
              <a:gd name="textAreaLeft" fmla="*/ 0 w 1138320"/>
              <a:gd name="textAreaRight" fmla="*/ 1139400 w 113832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Code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Text Box 14"/>
          <p:cNvSpPr/>
          <p:nvPr/>
        </p:nvSpPr>
        <p:spPr>
          <a:xfrm>
            <a:off x="8094600" y="2342160"/>
            <a:ext cx="1136160" cy="336240"/>
          </a:xfrm>
          <a:custGeom>
            <a:avLst/>
            <a:gdLst>
              <a:gd name="textAreaLeft" fmla="*/ 0 w 1136160"/>
              <a:gd name="textAreaRight" fmla="*/ 1137240 w 113616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Test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Text Box 15"/>
          <p:cNvSpPr/>
          <p:nvPr/>
        </p:nvSpPr>
        <p:spPr>
          <a:xfrm>
            <a:off x="3524760" y="2342160"/>
            <a:ext cx="1135800" cy="336240"/>
          </a:xfrm>
          <a:custGeom>
            <a:avLst/>
            <a:gdLst>
              <a:gd name="textAreaLeft" fmla="*/ 0 w 1135800"/>
              <a:gd name="textAreaRight" fmla="*/ 1136880 w 113580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Req.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 Box 16"/>
          <p:cNvSpPr/>
          <p:nvPr/>
        </p:nvSpPr>
        <p:spPr>
          <a:xfrm>
            <a:off x="9521280" y="2342160"/>
            <a:ext cx="1709640" cy="336240"/>
          </a:xfrm>
          <a:custGeom>
            <a:avLst/>
            <a:gdLst>
              <a:gd name="textAreaLeft" fmla="*/ 0 w 1709640"/>
              <a:gd name="textAreaRight" fmla="*/ 1710720 w 1709640"/>
              <a:gd name="textAreaTop" fmla="*/ 0 h 336240"/>
              <a:gd name="textAreaBottom" fmla="*/ 337320 h 33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Arial"/>
              </a:rPr>
              <a:t>Maintenance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ine 25"/>
          <p:cNvSpPr/>
          <p:nvPr/>
        </p:nvSpPr>
        <p:spPr>
          <a:xfrm>
            <a:off x="7617960" y="2799360"/>
            <a:ext cx="360" cy="3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Inspections as the most reliable review technique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Empirical studies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50% more defects than walkthroughs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Inspections find up to 6x more defects than ad-hoc reviews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Line 1"/>
          <p:cNvSpPr/>
          <p:nvPr/>
        </p:nvSpPr>
        <p:spPr>
          <a:xfrm>
            <a:off x="819000" y="2571840"/>
            <a:ext cx="9924120" cy="3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Line 2"/>
          <p:cNvSpPr/>
          <p:nvPr/>
        </p:nvSpPr>
        <p:spPr>
          <a:xfrm>
            <a:off x="13230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Text Box 1"/>
          <p:cNvSpPr/>
          <p:nvPr/>
        </p:nvSpPr>
        <p:spPr>
          <a:xfrm>
            <a:off x="781560" y="2725920"/>
            <a:ext cx="1451520" cy="397800"/>
          </a:xfrm>
          <a:custGeom>
            <a:avLst/>
            <a:gdLst>
              <a:gd name="textAreaLeft" fmla="*/ 0 w 1451520"/>
              <a:gd name="textAreaRight" fmla="*/ 1452600 w 1451520"/>
              <a:gd name="textAreaTop" fmla="*/ 0 h 397800"/>
              <a:gd name="textAreaBottom" fmla="*/ 398880 h 39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2000" spc="-1" strike="noStrike">
                <a:solidFill>
                  <a:srgbClr val="c00000"/>
                </a:solidFill>
                <a:latin typeface="Arial"/>
                <a:ea typeface="DejaVu Sans"/>
              </a:rPr>
              <a:t>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Text Box 2"/>
          <p:cNvSpPr/>
          <p:nvPr/>
        </p:nvSpPr>
        <p:spPr>
          <a:xfrm>
            <a:off x="2318400" y="2725920"/>
            <a:ext cx="1056600" cy="702720"/>
          </a:xfrm>
          <a:custGeom>
            <a:avLst/>
            <a:gdLst>
              <a:gd name="textAreaLeft" fmla="*/ 0 w 1056600"/>
              <a:gd name="textAreaRight" fmla="*/ 1057680 w 1056600"/>
              <a:gd name="textAreaTop" fmla="*/ 0 h 702720"/>
              <a:gd name="textAreaBottom" fmla="*/ 70380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Team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Text Box 8"/>
          <p:cNvSpPr/>
          <p:nvPr/>
        </p:nvSpPr>
        <p:spPr>
          <a:xfrm>
            <a:off x="3738600" y="2725920"/>
            <a:ext cx="1725840" cy="397800"/>
          </a:xfrm>
          <a:custGeom>
            <a:avLst/>
            <a:gdLst>
              <a:gd name="textAreaLeft" fmla="*/ 0 w 1725840"/>
              <a:gd name="textAreaRight" fmla="*/ 1726920 w 1725840"/>
              <a:gd name="textAreaTop" fmla="*/ 0 h 397800"/>
              <a:gd name="textAreaBottom" fmla="*/ 398880 h 39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c00000"/>
                </a:solidFill>
                <a:latin typeface="Arial"/>
                <a:ea typeface="DejaVu Sans"/>
              </a:rPr>
              <a:t>Walkthrough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Text Box 10"/>
          <p:cNvSpPr/>
          <p:nvPr/>
        </p:nvSpPr>
        <p:spPr>
          <a:xfrm>
            <a:off x="5355000" y="2725920"/>
            <a:ext cx="1830960" cy="702720"/>
          </a:xfrm>
          <a:custGeom>
            <a:avLst/>
            <a:gdLst>
              <a:gd name="textAreaLeft" fmla="*/ 0 w 1830960"/>
              <a:gd name="textAreaRight" fmla="*/ 1832040 w 1830960"/>
              <a:gd name="textAreaTop" fmla="*/ 0 h 702720"/>
              <a:gd name="textAreaBottom" fmla="*/ 70380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Pair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Programming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Text Box 17"/>
          <p:cNvSpPr/>
          <p:nvPr/>
        </p:nvSpPr>
        <p:spPr>
          <a:xfrm>
            <a:off x="7494120" y="2725920"/>
            <a:ext cx="2021400" cy="702720"/>
          </a:xfrm>
          <a:custGeom>
            <a:avLst/>
            <a:gdLst>
              <a:gd name="textAreaLeft" fmla="*/ 0 w 2021400"/>
              <a:gd name="textAreaRight" fmla="*/ 2022480 w 2021400"/>
              <a:gd name="textAreaTop" fmla="*/ 0 h 702720"/>
              <a:gd name="textAreaBottom" fmla="*/ 703800 h 702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Peer</a:t>
            </a:r>
            <a:br>
              <a:rPr sz="1800"/>
            </a:b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Desk-Checking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 Box 18"/>
          <p:cNvSpPr/>
          <p:nvPr/>
        </p:nvSpPr>
        <p:spPr>
          <a:xfrm>
            <a:off x="9575280" y="2750760"/>
            <a:ext cx="1056600" cy="397800"/>
          </a:xfrm>
          <a:custGeom>
            <a:avLst/>
            <a:gdLst>
              <a:gd name="textAreaLeft" fmla="*/ 0 w 1056600"/>
              <a:gd name="textAreaRight" fmla="*/ 1057680 w 1056600"/>
              <a:gd name="textAreaTop" fmla="*/ 0 h 397800"/>
              <a:gd name="textAreaBottom" fmla="*/ 398880 h 397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de-DE" sz="2000" spc="-1" strike="noStrike">
                <a:solidFill>
                  <a:srgbClr val="c00000"/>
                </a:solidFill>
                <a:latin typeface="Arial"/>
                <a:ea typeface="DejaVu Sans"/>
              </a:rPr>
              <a:t>Ad-hoc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Line 3"/>
          <p:cNvSpPr/>
          <p:nvPr/>
        </p:nvSpPr>
        <p:spPr>
          <a:xfrm>
            <a:off x="44532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Line 4"/>
          <p:cNvSpPr/>
          <p:nvPr/>
        </p:nvSpPr>
        <p:spPr>
          <a:xfrm>
            <a:off x="283644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Line 5"/>
          <p:cNvSpPr/>
          <p:nvPr/>
        </p:nvSpPr>
        <p:spPr>
          <a:xfrm>
            <a:off x="628560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Line 6"/>
          <p:cNvSpPr/>
          <p:nvPr/>
        </p:nvSpPr>
        <p:spPr>
          <a:xfrm>
            <a:off x="847188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Line 7"/>
          <p:cNvSpPr/>
          <p:nvPr/>
        </p:nvSpPr>
        <p:spPr>
          <a:xfrm>
            <a:off x="9986760" y="2468160"/>
            <a:ext cx="360" cy="205560"/>
          </a:xfrm>
          <a:prstGeom prst="line">
            <a:avLst/>
          </a:prstGeom>
          <a:ln w="25560">
            <a:solidFill>
              <a:srgbClr val="c0504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0000" bIns="90000" anchor="t" anchorCtr="1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 Box 19"/>
          <p:cNvSpPr/>
          <p:nvPr/>
        </p:nvSpPr>
        <p:spPr>
          <a:xfrm>
            <a:off x="544320" y="2005200"/>
            <a:ext cx="724680" cy="519120"/>
          </a:xfrm>
          <a:custGeom>
            <a:avLst/>
            <a:gdLst>
              <a:gd name="textAreaLeft" fmla="*/ 0 w 724680"/>
              <a:gd name="textAreaRight" fmla="*/ 725760 w 724680"/>
              <a:gd name="textAreaTop" fmla="*/ 0 h 519120"/>
              <a:gd name="textAreaBottom" fmla="*/ 520200 h 51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very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 Box 20"/>
          <p:cNvSpPr/>
          <p:nvPr/>
        </p:nvSpPr>
        <p:spPr>
          <a:xfrm>
            <a:off x="10045080" y="2047320"/>
            <a:ext cx="724680" cy="519120"/>
          </a:xfrm>
          <a:custGeom>
            <a:avLst/>
            <a:gdLst>
              <a:gd name="textAreaLeft" fmla="*/ 0 w 724680"/>
              <a:gd name="textAreaRight" fmla="*/ 725760 w 724680"/>
              <a:gd name="textAreaTop" fmla="*/ 0 h 519120"/>
              <a:gd name="textAreaBottom" fmla="*/ 520200 h 519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less</a:t>
            </a:r>
            <a:br>
              <a:rPr sz="1800"/>
            </a:br>
            <a:r>
              <a:rPr b="1" i="1" lang="de-DE" sz="1400" spc="-1" strike="noStrike">
                <a:solidFill>
                  <a:srgbClr val="000000"/>
                </a:solidFill>
                <a:latin typeface="Arial"/>
                <a:ea typeface="DejaVu Sans"/>
              </a:rPr>
              <a:t>formal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Ad-hoc 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you cannot solve a problem, you spontaneously ask an employee for help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 depends entirely on the experience of one employee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Peer Desk-Checking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ad-hoc review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employee "executes the product to be checked on paper" (mostly code)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Pair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Programming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developers share a PC workstation. While one operates the keyboard, the other checks the input.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practices of eXtreme Programming.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Walkthrough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 of a document presents it to collaborators to gain a general understanding and improve the quality of the document.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predefined process and no guidance on how to find errors.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Risk: The author easily forgets to focus on the essential parts of the document during the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Review Techniques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Team-Review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the inspection technique but less formal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Several employees inspect a product individually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results are discussed in a meeting with the author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4"/>
          <p:cNvSpPr/>
          <p:nvPr/>
        </p:nvSpPr>
        <p:spPr>
          <a:xfrm>
            <a:off x="542880" y="757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10: Requirements Validation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hteck 195"/>
          <p:cNvSpPr/>
          <p:nvPr/>
        </p:nvSpPr>
        <p:spPr>
          <a:xfrm>
            <a:off x="542880" y="1303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HSN-Hierarchy 2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HSN-Hierarchy 26"/>
          <p:cNvSpPr/>
          <p:nvPr/>
        </p:nvSpPr>
        <p:spPr>
          <a:xfrm>
            <a:off x="604080" y="186156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Principles of Requirements Validation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Techniques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ensures quality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Makes sure all stakeholders are on the same page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offers last chance for changes without negative impact on later phases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aspects of quality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Content, documentation, agreement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abide by the six principles of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quality of validation results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 available for validation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some flavor of a review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Checklists are helpful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5760" cy="4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1"/>
          <p:cNvSpPr/>
          <p:nvPr/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Additional 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literature on reviews and software inspection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Karl E. Wiegers (2002) – Peer Reviews in Software – A practical Guide.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8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T. Gilb, D. Graham (1993) – Software Inspection.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Review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uncover errors in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 requirements to stakeholders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deviations between requirements and actual wishes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requirements is evaluated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is made if quality is sufficient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approval of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use predefined criteria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of Requirements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major goals of validation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all relevant requirements elicited and documented?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level of detail appropriate?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 documentation according to predefined guidelines and specifications?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all stakeholders concur with the documented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Content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Refers to the content of the document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themselves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completeness of the requirements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in General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Quality Aspects – Documentation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Validates the documentation of the requirements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Flaws in the documentation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Violation of documentation guidelines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specific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specific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 of document formats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documents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Application>LibreOffice/7.4.3.2$Linux_X86_64 LibreOffice_project/40$Build-2</Application>
  <AppVersion>15.0000</AppVersion>
  <Words>1842</Words>
  <Paragraphs>403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2022-12-20T22:43:14Z</dcterms:modified>
  <cp:revision>3269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31</vt:i4>
  </property>
  <property fmtid="{D5CDD505-2E9C-101B-9397-08002B2CF9AE}" pid="4" name="PresentationFormat">
    <vt:lpwstr>Widescreen</vt:lpwstr>
  </property>
  <property fmtid="{D5CDD505-2E9C-101B-9397-08002B2CF9AE}" pid="5" name="Slides">
    <vt:i4>41</vt:i4>
  </property>
</Properties>
</file>