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jpeg" ContentType="image/jpeg"/>
  <Override PartName="/ppt/media/image6.png" ContentType="image/png"/>
  <Override PartName="/ppt/media/image4.jpeg" ContentType="image/jpeg"/>
  <Override PartName="/ppt/media/image5.jpeg" ContentType="image/jpe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5.xml.rels" ContentType="application/vnd.openxmlformats-package.relationships+xml"/>
  <Override PartName="/ppt/slides/_rels/slide16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_rels/slide13.xml.rels" ContentType="application/vnd.openxmlformats-package.relationships+xml"/>
  <Override PartName="/ppt/slides/_rels/slide1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Click to edit the notes' format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E562C2C-2CA0-4D90-9671-643CEF22E941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4920" cy="3763080"/>
          </a:xfrm>
          <a:prstGeom prst="rect">
            <a:avLst/>
          </a:prstGeom>
          <a:ln w="0">
            <a:noFill/>
          </a:ln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8560" cy="451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Shape 1"/>
          <p:cNvSpPr/>
          <p:nvPr/>
        </p:nvSpPr>
        <p:spPr>
          <a:xfrm>
            <a:off x="4399200" y="9555480"/>
            <a:ext cx="336384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31DAC0BB-D3BA-47D3-9763-C932D0C21A1D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2040" cy="3760200"/>
          </a:xfrm>
          <a:prstGeom prst="rect">
            <a:avLst/>
          </a:prstGeom>
          <a:ln w="0">
            <a:noFill/>
          </a:ln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5680" cy="45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4399200" y="9555480"/>
            <a:ext cx="3360960" cy="49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EF605548-DBC9-4AED-BE40-22E1998AF91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2040" cy="3760200"/>
          </a:xfrm>
          <a:prstGeom prst="rect">
            <a:avLst/>
          </a:prstGeom>
          <a:ln w="0">
            <a:noFill/>
          </a:ln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5680" cy="45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4399200" y="9555480"/>
            <a:ext cx="3360960" cy="49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73BA38C6-4577-4286-9BB8-27613DBE6E1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39080" cy="68479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6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079375F7-5D35-4A2B-8523-B3617AC69BB6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5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9920" cy="55980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5760" cy="51192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5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39080" cy="68479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2720"/>
            <a:ext cx="121820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39080" cy="68479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56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8E3327F3-D164-499E-9C26-B05EE19F7EBD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5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9920" cy="55980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5760" cy="51192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11444760" y="0"/>
            <a:ext cx="739080" cy="68479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38640" y="6453360"/>
            <a:ext cx="756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4AADE54E-4A9F-4EF4-8D45-805B30FB218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0" y="6642720"/>
            <a:ext cx="121820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webconf.tu-clausthal.de/b/ben-rtl-yv4-kkk" TargetMode="External"/><Relationship Id="rId2" Type="http://schemas.openxmlformats.org/officeDocument/2006/relationships/hyperlink" Target="https://webconf.tu-clausthal.de/b/ben-rtl-yv4-kkk" TargetMode="External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github.com/ETCE-LAB/teaching-material/tree/master/The-Limits-to-Growth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etce-lab.com/index.php/mushr-a-smart-automated-and-scalable-indoor-harvesting-system-for-gourmet-mushrooms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etce-lab.de/" TargetMode="External"/><Relationship Id="rId2" Type="http://schemas.openxmlformats.org/officeDocument/2006/relationships/hyperlink" Target="https://www.zdf.de/dokumentation/planet-e/planet-e-roboter-als-retter-100.html" TargetMode="External"/><Relationship Id="rId3" Type="http://schemas.openxmlformats.org/officeDocument/2006/relationships/hyperlink" Target="https://www.youtube.com/watch?v=3QO1stC4fvs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github.com/ETCE-LAB/teaching-material/tree/master/IoT-and-Digitalization-for-Circular-Economy#readme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27400" y="1412640"/>
            <a:ext cx="10359000" cy="11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IoT and Digitalization for the Circular Economy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27400" y="2852640"/>
            <a:ext cx="10359000" cy="23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0: Organization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 Shohreh Kia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3"/>
          <p:cNvSpPr/>
          <p:nvPr/>
        </p:nvSpPr>
        <p:spPr>
          <a:xfrm>
            <a:off x="335520" y="764640"/>
            <a:ext cx="1074312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Organization 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371520" y="1620000"/>
            <a:ext cx="10606680" cy="439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35520" y="764640"/>
            <a:ext cx="1074312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Dates/Times/Locations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35520" y="1268640"/>
            <a:ext cx="10743120" cy="50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Lecture: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2:15 pm to 3:45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17.04.2023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03.07.2023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 </a:t>
            </a:r>
            <a:r>
              <a:rPr b="1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OR video recordings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Exercise / Q&amp;A: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pm to 5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17.04.2023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03.07.2023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Practical Coding Workshop: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When: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10.07.2023 and 17.07.2023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from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9 am – 4 pm (Berlin time)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(DIGIT)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35520" y="764640"/>
            <a:ext cx="1074312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and Practical Workshop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35520" y="1268280"/>
            <a:ext cx="10743120" cy="50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Individual work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group submissions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of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mandatory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pass by submitting an exercise –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even if it is an empty page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will receive feedback on your submission (during Q&amp;A session)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= learning feedback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Practical workshop → You pass the workshop if you score 50% (or more)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1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More info on points, percentages, etc. follow on the next slides (Examination)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35520" y="764640"/>
            <a:ext cx="1074312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Examination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35520" y="1268640"/>
            <a:ext cx="10743120" cy="50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Prerequisite for admission to the final exam (all criteria have to be fulfilled):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Heading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Submit all exercises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Heading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Pass the practical workshop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Final exam: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Most likely 10.08.2023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Oral examination (20min)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Online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35520" y="764640"/>
            <a:ext cx="1074312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35520" y="1268280"/>
            <a:ext cx="10743120" cy="50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with the self-study star indicate optional/additional study material that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mandatory but could be helpful or interesting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6285600" y="2132640"/>
            <a:ext cx="512640" cy="4924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4089960" y="2247480"/>
            <a:ext cx="2280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35520" y="764640"/>
            <a:ext cx="1074312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35520" y="1268640"/>
            <a:ext cx="10743120" cy="50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course is not based on a single book and you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 not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need to buy a book to pass the exam.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Donella H. Meadows, Jorgen Randers, and Dennis L. Meadows.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(1972).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Donella H. Meadows, Jorgen Randers, and Dennis L. Meadows.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Limits To Growth: The 30-Year Update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(2004).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Baccini et al.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Metabolism of the Anthroposphere: Analysis, Evaluation, Design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(2012).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Walter R. Stahel.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Circular Economy: A User's Guide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(2019).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W. Brian Arthur.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Nature of Technology: What It Is and How it Evolves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(2011)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9"/>
          <p:cNvSpPr/>
          <p:nvPr/>
        </p:nvSpPr>
        <p:spPr>
          <a:xfrm>
            <a:off x="335520" y="764640"/>
            <a:ext cx="10741320" cy="49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ustomShape 10"/>
          <p:cNvSpPr/>
          <p:nvPr/>
        </p:nvSpPr>
        <p:spPr>
          <a:xfrm>
            <a:off x="335520" y="1268640"/>
            <a:ext cx="10741320" cy="50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Perry Lea. Internet of Things for Architects: Architecting IoT solutions by implementing sensors, communication infrastructure, edge computing, analytics, and security (2018).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M.A. Khan, M.T. Quasim, F. Algarni, A. Alharthi. </a:t>
            </a:r>
            <a:r>
              <a:rPr b="0" i="1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Decentralised Internet of Things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(2020).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Dimitrios Serpanos und Marilyn Claire Wolf. </a:t>
            </a:r>
            <a:r>
              <a:rPr b="0" i="1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Internet-of-Things (IoT) Systems Architectures, Algorithms, Methodologies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(2018).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35520" y="1268640"/>
            <a:ext cx="10743120" cy="50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35520" y="764640"/>
            <a:ext cx="1074312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520" y="764640"/>
            <a:ext cx="1073736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License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35520" y="1268280"/>
            <a:ext cx="10737360" cy="50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2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work is licensed under a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Creative Commons Attribution-ShareAlike 4.0 International License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 To view a copy of this license, please refer to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https://creativecommons.org/licenses/by-sa/4.0/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2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Updated versions of these slides will be available in our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Github repository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35520" y="764640"/>
            <a:ext cx="1074312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Team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Grafik 2" descr=""/>
          <p:cNvPicPr/>
          <p:nvPr/>
        </p:nvPicPr>
        <p:blipFill>
          <a:blip r:embed="rId1"/>
          <a:stretch/>
        </p:blipFill>
        <p:spPr>
          <a:xfrm>
            <a:off x="1784520" y="1710720"/>
            <a:ext cx="1465920" cy="2167200"/>
          </a:xfrm>
          <a:prstGeom prst="rect">
            <a:avLst/>
          </a:prstGeom>
          <a:ln w="0">
            <a:noFill/>
          </a:ln>
        </p:spPr>
      </p:pic>
      <p:pic>
        <p:nvPicPr>
          <p:cNvPr id="104" name="Grafik 11" descr=""/>
          <p:cNvPicPr/>
          <p:nvPr/>
        </p:nvPicPr>
        <p:blipFill>
          <a:blip r:embed="rId2"/>
          <a:stretch/>
        </p:blipFill>
        <p:spPr>
          <a:xfrm>
            <a:off x="7395480" y="2082600"/>
            <a:ext cx="1779840" cy="1771920"/>
          </a:xfrm>
          <a:prstGeom prst="rect">
            <a:avLst/>
          </a:prstGeom>
          <a:ln w="0">
            <a:noFill/>
          </a:ln>
        </p:spPr>
      </p:pic>
      <p:sp>
        <p:nvSpPr>
          <p:cNvPr id="105" name="CustomShape 2"/>
          <p:cNvSpPr/>
          <p:nvPr/>
        </p:nvSpPr>
        <p:spPr>
          <a:xfrm>
            <a:off x="720000" y="3826800"/>
            <a:ext cx="3630600" cy="67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6448320" y="3826800"/>
            <a:ext cx="3630600" cy="67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M.Sc. Anant Sujatanagarjuna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CustomShape 14"/>
          <p:cNvSpPr/>
          <p:nvPr/>
        </p:nvSpPr>
        <p:spPr>
          <a:xfrm>
            <a:off x="3569040" y="5987160"/>
            <a:ext cx="3629880" cy="67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M.Sc. Shohreh Kia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3"/>
          <a:srcRect l="0" t="10388" r="0" b="0"/>
          <a:stretch/>
        </p:blipFill>
        <p:spPr>
          <a:xfrm>
            <a:off x="4649040" y="4140000"/>
            <a:ext cx="1438560" cy="192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5"/>
          <p:cNvSpPr/>
          <p:nvPr/>
        </p:nvSpPr>
        <p:spPr>
          <a:xfrm>
            <a:off x="542880" y="721800"/>
            <a:ext cx="10351800" cy="49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CustomShape 6"/>
          <p:cNvSpPr/>
          <p:nvPr/>
        </p:nvSpPr>
        <p:spPr>
          <a:xfrm>
            <a:off x="451800" y="1709280"/>
            <a:ext cx="8219160" cy="4347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1" name="TextShape 2"/>
          <p:cNvSpPr/>
          <p:nvPr/>
        </p:nvSpPr>
        <p:spPr>
          <a:xfrm>
            <a:off x="609480" y="1769400"/>
            <a:ext cx="10582200" cy="48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merging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echnologies for the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ircular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conomy →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focus: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Intersection of IT and sustainability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Economy and Circular Societies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Self-organized, decentralized and distributed systems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Localized and resilient food production → Watch our mushrooms!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courses: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(WS – M.Sc.)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Emerging Technologies for the Circular Economy (SS – M.Sc.)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 – Sustainability and the Circular Economy (SS/WS – open for everyone)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42880" y="721800"/>
            <a:ext cx="10348920" cy="48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451800" y="1709280"/>
            <a:ext cx="8216280" cy="4344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609480" y="1769400"/>
            <a:ext cx="10579320" cy="48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 Website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Theses/project topics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9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320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3200" algn="ctr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DejaVu Sans"/>
                <a:ea typeface="DejaVu Sans"/>
              </a:rPr>
              <a:t>You want join us? Write us an email!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223200" algn="ctr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→ </a:t>
            </a:r>
            <a:r>
              <a:rPr b="0" lang="en-GB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benjamin.leiding@tu-clausthal.de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42880" y="721800"/>
            <a:ext cx="10348920" cy="48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Learning Outcome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51800" y="1709280"/>
            <a:ext cx="8216280" cy="4344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609480" y="1769400"/>
            <a:ext cx="10579320" cy="48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Understanding the concept of a circular economy, sustainability, and related concepts (biocapacity, etc.).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Gain a basic understanding of causes, dimensions, and the characterization of climate change, environmental pollution, and dwindling non-renewable resources.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 to IoT and cyberphysical systems in the circular economy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Sensors and actuators for IoT, control and process systems of the circular economy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Experience in prototyping IoT applications and systems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ability to critically assess upcoming technological solutions enabling/facilitating sustainability and the circular economy.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5"/>
          <p:cNvSpPr/>
          <p:nvPr/>
        </p:nvSpPr>
        <p:spPr>
          <a:xfrm>
            <a:off x="335520" y="764640"/>
            <a:ext cx="10742400" cy="49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CustomShape 16"/>
          <p:cNvSpPr/>
          <p:nvPr/>
        </p:nvSpPr>
        <p:spPr>
          <a:xfrm>
            <a:off x="335520" y="1268640"/>
            <a:ext cx="10742400" cy="50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17.04.2023 → Organization (L00) + Introduction (L01)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24.04.2023 → Circular Economy (L02)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08.05.2023 → Lifecycle Assessment – LCA (L03)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15.05.2023 → Introduction to the Internet of Things (L04)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22.05.2023 → Internet of Things – Communication + Security and Privacy (L05)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05.06.2023 → Internet of Things – Data Processing and BigData (L06)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        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Extra MOOC - Foodsharing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12.06.2023 → Industrial Internet of Things (L07)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19.06.2023 → IoT in Mining I (L08)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26.06.2023 → IoT in Mining II (L09)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03.07.2023 → Technologies for Sustainability – MOOC Content (L10)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1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10.07.2023 → Coding Workshop I (Goslar)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1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17.07.2023 → Coding Workshop II (Goslar)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31.07.2023 → Exam Q&amp;A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7"/>
          <p:cNvSpPr/>
          <p:nvPr/>
        </p:nvSpPr>
        <p:spPr>
          <a:xfrm>
            <a:off x="539640" y="764640"/>
            <a:ext cx="1074600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CustomShape 8"/>
          <p:cNvSpPr/>
          <p:nvPr/>
        </p:nvSpPr>
        <p:spPr>
          <a:xfrm>
            <a:off x="539640" y="1268640"/>
            <a:ext cx="10746000" cy="503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17.04.2023 → Exercise 01 – Carbon Footprint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24.04.2023 → Exercise 02 – Performance Economy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01.05.2023 → Exercise 03 – Your Favourite Fruit or Vegetable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08.05.2023 → Exercise 04 – LCA of Your Favourite Fruit or Vegetable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12.06.2023 → Exercise 05 – Industrial IoT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26.06.2023 → Exercise 06 – IoT in Mining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03.07.2023 → Exercise 07 – Technology Assessment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35520" y="764640"/>
            <a:ext cx="1074312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Organization 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35520" y="1268280"/>
            <a:ext cx="10743120" cy="50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News and updates → StudIP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Organization of the lecture: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are available on Github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Please report bugs!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Lectures and exercises as live stream (BBB – next slide)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recordings will be available on StudIP and on Github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time slots 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=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Time for questions and eventual tutorials related to the exercises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 Write us an email: </a:t>
            </a: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etce-iot@tu-clausthal.de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←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will </a:t>
            </a:r>
            <a:r>
              <a:rPr b="1" lang="en-GB" sz="1800" spc="-1" strike="noStrike" u="sng">
                <a:solidFill>
                  <a:srgbClr val="c9211e"/>
                </a:solidFill>
                <a:uFillTx/>
                <a:latin typeface="DejaVu Sans"/>
                <a:ea typeface="DejaVu Sans"/>
              </a:rPr>
              <a:t>only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respond to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emails written to this specific email address!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972</TotalTime>
  <Application>LibreOffice/7.5.2.2$Linux_X86_64 LibreOffice_project/50$Build-2</Application>
  <AppVersion>15.0000</AppVersion>
  <Words>1010</Words>
  <Paragraphs>159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>Benjamin Leiding</cp:lastModifiedBy>
  <dcterms:modified xsi:type="dcterms:W3CDTF">2023-04-16T17:26:41Z</dcterms:modified>
  <cp:revision>3215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5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20</vt:i4>
  </property>
</Properties>
</file>