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 id="2147483684" r:id="rId2"/>
    <p:sldMasterId id="2147483704" r:id="rId3"/>
    <p:sldMasterId id="2147483732" r:id="rId4"/>
    <p:sldMasterId id="2147483756" r:id="rId5"/>
    <p:sldMasterId id="2147483780" r:id="rId6"/>
    <p:sldMasterId id="2147483804" r:id="rId7"/>
    <p:sldMasterId id="2147483828" r:id="rId8"/>
    <p:sldMasterId id="2147483852" r:id="rId9"/>
  </p:sld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Lst>
  <p:sldSz cx="12192000" cy="6858000"/>
  <p:notesSz cx="7559675" cy="106918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3" d="100"/>
          <a:sy n="153" d="100"/>
        </p:scale>
        <p:origin x="5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tableStyles" Target="tableStyles.xml"/><Relationship Id="rId5" Type="http://schemas.openxmlformats.org/officeDocument/2006/relationships/slideMaster" Target="slideMasters/slideMaster5.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8" Type="http://schemas.openxmlformats.org/officeDocument/2006/relationships/slideMaster" Target="slideMasters/slideMaster8.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0" Type="http://schemas.openxmlformats.org/officeDocument/2006/relationships/slide" Target="slides/slide11.xml"/><Relationship Id="rId41" Type="http://schemas.openxmlformats.org/officeDocument/2006/relationships/slide" Target="slides/slide32.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Default 6">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Default 16">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Default 30">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Default 42">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Default 54">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Default 66">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Default 78">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Default 90">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5.xml"/><Relationship Id="rId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6.xml"/><Relationship Id="rId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7.xml"/><Relationship Id="rId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8.xml"/><Relationship Id="rId4"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9.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 name="CustomShape 1"/>
          <p:cNvSpPr/>
          <p:nvPr/>
        </p:nvSpPr>
        <p:spPr>
          <a:xfrm>
            <a:off x="11444760" y="0"/>
            <a:ext cx="721440" cy="683028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FFFFFF"/>
              </a:solidFill>
              <a:latin typeface="Arial"/>
              <a:ea typeface="DejaVu Sans"/>
            </a:endParaRPr>
          </a:p>
        </p:txBody>
      </p:sp>
      <p:sp>
        <p:nvSpPr>
          <p:cNvPr id="96" name="CustomShape 2"/>
          <p:cNvSpPr/>
          <p:nvPr/>
        </p:nvSpPr>
        <p:spPr>
          <a:xfrm>
            <a:off x="11438640" y="6453360"/>
            <a:ext cx="7383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fld id="{21067622-4AE1-41F8-AFA5-06A00B3BF66B}" type="slidenum">
              <a:rPr lang="en-US" sz="1800" b="0" strike="noStrike" spc="-1">
                <a:solidFill>
                  <a:srgbClr val="808080"/>
                </a:solidFill>
                <a:latin typeface="Arial"/>
                <a:ea typeface="DejaVu Sans"/>
              </a:rPr>
              <a:t>‹Nr.›</a:t>
            </a:fld>
            <a:endParaRPr lang="en-GB" sz="1800" b="0" strike="noStrike" spc="-1">
              <a:solidFill>
                <a:srgbClr val="000000"/>
              </a:solidFill>
              <a:latin typeface="Arial"/>
            </a:endParaRPr>
          </a:p>
        </p:txBody>
      </p:sp>
      <p:sp>
        <p:nvSpPr>
          <p:cNvPr id="97" name="CustomShape 3"/>
          <p:cNvSpPr/>
          <p:nvPr/>
        </p:nvSpPr>
        <p:spPr>
          <a:xfrm>
            <a:off x="912240" y="1268280"/>
            <a:ext cx="9188280" cy="341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pic>
        <p:nvPicPr>
          <p:cNvPr id="98" name="Picture 19" descr="Logo_TUC_de_RGB"/>
          <p:cNvPicPr/>
          <p:nvPr/>
        </p:nvPicPr>
        <p:blipFill>
          <a:blip r:embed="rId3"/>
          <a:stretch/>
        </p:blipFill>
        <p:spPr>
          <a:xfrm>
            <a:off x="0" y="0"/>
            <a:ext cx="3032280" cy="542160"/>
          </a:xfrm>
          <a:prstGeom prst="rect">
            <a:avLst/>
          </a:prstGeom>
          <a:ln w="0">
            <a:noFill/>
          </a:ln>
        </p:spPr>
      </p:pic>
      <p:pic>
        <p:nvPicPr>
          <p:cNvPr id="99" name="Grafik 2"/>
          <p:cNvPicPr/>
          <p:nvPr/>
        </p:nvPicPr>
        <p:blipFill>
          <a:blip r:embed="rId4"/>
          <a:stretch/>
        </p:blipFill>
        <p:spPr>
          <a:xfrm>
            <a:off x="7430400" y="134640"/>
            <a:ext cx="3678120" cy="494280"/>
          </a:xfrm>
          <a:prstGeom prst="rect">
            <a:avLst/>
          </a:prstGeom>
          <a:ln w="0">
            <a:noFill/>
          </a:ln>
        </p:spPr>
      </p:pic>
      <p:sp>
        <p:nvSpPr>
          <p:cNvPr id="100" name="CustomShape 4"/>
          <p:cNvSpPr/>
          <p:nvPr/>
        </p:nvSpPr>
        <p:spPr>
          <a:xfrm>
            <a:off x="912240" y="1268280"/>
            <a:ext cx="9188280" cy="341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
        <p:nvSpPr>
          <p:cNvPr id="101" name="CustomShape 5"/>
          <p:cNvSpPr/>
          <p:nvPr/>
        </p:nvSpPr>
        <p:spPr>
          <a:xfrm>
            <a:off x="11444760" y="0"/>
            <a:ext cx="721440" cy="683028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FFFFFF"/>
              </a:solidFill>
              <a:latin typeface="Arial"/>
              <a:ea typeface="DejaVu Sans"/>
            </a:endParaRPr>
          </a:p>
        </p:txBody>
      </p:sp>
      <p:sp>
        <p:nvSpPr>
          <p:cNvPr id="102" name="CustomShape 6"/>
          <p:cNvSpPr/>
          <p:nvPr/>
        </p:nvSpPr>
        <p:spPr>
          <a:xfrm>
            <a:off x="0" y="6642720"/>
            <a:ext cx="12164400" cy="21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800" b="0" strike="noStrike" spc="-1">
                <a:solidFill>
                  <a:srgbClr val="A6A6A6"/>
                </a:solidFill>
                <a:latin typeface="DejaVu Sans"/>
                <a:ea typeface="DejaVu Sans"/>
              </a:rPr>
              <a:t>The Limits to Growth – TU Clausthal</a:t>
            </a:r>
            <a:endParaRPr lang="en-GB" sz="800" b="0" strike="noStrike" spc="-1">
              <a:solidFill>
                <a:srgbClr val="000000"/>
              </a:solidFill>
              <a:latin typeface="Arial"/>
            </a:endParaRPr>
          </a:p>
        </p:txBody>
      </p:sp>
      <p:sp>
        <p:nvSpPr>
          <p:cNvPr id="10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GB" sz="4400" b="0" strike="noStrike" spc="-1">
                <a:solidFill>
                  <a:srgbClr val="000000"/>
                </a:solidFill>
                <a:latin typeface="Arial"/>
              </a:rPr>
              <a:t>Click to edit the title text format</a:t>
            </a:r>
          </a:p>
        </p:txBody>
      </p:sp>
      <p:sp>
        <p:nvSpPr>
          <p:cNvPr id="104"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GB"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GB"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GB"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GB"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GB"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5" name="CustomShape 1"/>
          <p:cNvSpPr/>
          <p:nvPr/>
        </p:nvSpPr>
        <p:spPr>
          <a:xfrm>
            <a:off x="11444760" y="0"/>
            <a:ext cx="721440" cy="683028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FFFFFF"/>
              </a:solidFill>
              <a:latin typeface="Arial"/>
              <a:ea typeface="DejaVu Sans"/>
            </a:endParaRPr>
          </a:p>
        </p:txBody>
      </p:sp>
      <p:sp>
        <p:nvSpPr>
          <p:cNvPr id="256" name="CustomShape 2"/>
          <p:cNvSpPr/>
          <p:nvPr/>
        </p:nvSpPr>
        <p:spPr>
          <a:xfrm>
            <a:off x="11438640" y="6453360"/>
            <a:ext cx="7383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fld id="{A8233EA7-BEBE-446E-A65B-7E08594C13DD}" type="slidenum">
              <a:rPr lang="en-US" sz="1800" b="0" strike="noStrike" spc="-1">
                <a:solidFill>
                  <a:srgbClr val="808080"/>
                </a:solidFill>
                <a:latin typeface="Arial"/>
                <a:ea typeface="DejaVu Sans"/>
              </a:rPr>
              <a:t>‹Nr.›</a:t>
            </a:fld>
            <a:endParaRPr lang="en-GB" sz="1800" b="0" strike="noStrike" spc="-1">
              <a:solidFill>
                <a:srgbClr val="000000"/>
              </a:solidFill>
              <a:latin typeface="Arial"/>
            </a:endParaRPr>
          </a:p>
        </p:txBody>
      </p:sp>
      <p:sp>
        <p:nvSpPr>
          <p:cNvPr id="257" name="CustomShape 3"/>
          <p:cNvSpPr/>
          <p:nvPr/>
        </p:nvSpPr>
        <p:spPr>
          <a:xfrm>
            <a:off x="912240" y="1268280"/>
            <a:ext cx="9188280" cy="341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pic>
        <p:nvPicPr>
          <p:cNvPr id="258" name="Picture 19" descr="Logo_TUC_de_RGB"/>
          <p:cNvPicPr/>
          <p:nvPr/>
        </p:nvPicPr>
        <p:blipFill>
          <a:blip r:embed="rId3"/>
          <a:stretch/>
        </p:blipFill>
        <p:spPr>
          <a:xfrm>
            <a:off x="0" y="0"/>
            <a:ext cx="3032280" cy="542160"/>
          </a:xfrm>
          <a:prstGeom prst="rect">
            <a:avLst/>
          </a:prstGeom>
          <a:ln w="0">
            <a:noFill/>
          </a:ln>
        </p:spPr>
      </p:pic>
      <p:pic>
        <p:nvPicPr>
          <p:cNvPr id="259" name="Grafik 2"/>
          <p:cNvPicPr/>
          <p:nvPr/>
        </p:nvPicPr>
        <p:blipFill>
          <a:blip r:embed="rId4"/>
          <a:stretch/>
        </p:blipFill>
        <p:spPr>
          <a:xfrm>
            <a:off x="7430400" y="134640"/>
            <a:ext cx="3678120" cy="494280"/>
          </a:xfrm>
          <a:prstGeom prst="rect">
            <a:avLst/>
          </a:prstGeom>
          <a:ln w="0">
            <a:noFill/>
          </a:ln>
        </p:spPr>
      </p:pic>
      <p:sp>
        <p:nvSpPr>
          <p:cNvPr id="260" name="CustomShape 4"/>
          <p:cNvSpPr/>
          <p:nvPr/>
        </p:nvSpPr>
        <p:spPr>
          <a:xfrm>
            <a:off x="11444760" y="0"/>
            <a:ext cx="721440" cy="683028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FFFFFF"/>
              </a:solidFill>
              <a:latin typeface="Arial"/>
              <a:ea typeface="DejaVu Sans"/>
            </a:endParaRPr>
          </a:p>
        </p:txBody>
      </p:sp>
      <p:sp>
        <p:nvSpPr>
          <p:cNvPr id="261" name="CustomShape 5"/>
          <p:cNvSpPr/>
          <p:nvPr/>
        </p:nvSpPr>
        <p:spPr>
          <a:xfrm>
            <a:off x="11438640" y="6453360"/>
            <a:ext cx="7383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fld id="{E44EB84A-7642-42C6-AA73-4871A4B336B8}" type="slidenum">
              <a:rPr lang="en-US" sz="1800" b="0" strike="noStrike" spc="-1">
                <a:solidFill>
                  <a:srgbClr val="808080"/>
                </a:solidFill>
                <a:latin typeface="Arial"/>
                <a:ea typeface="DejaVu Sans"/>
              </a:rPr>
              <a:t>‹Nr.›</a:t>
            </a:fld>
            <a:endParaRPr lang="en-GB" sz="1800" b="0" strike="noStrike" spc="-1">
              <a:solidFill>
                <a:srgbClr val="000000"/>
              </a:solidFill>
              <a:latin typeface="Arial"/>
            </a:endParaRPr>
          </a:p>
        </p:txBody>
      </p:sp>
      <p:sp>
        <p:nvSpPr>
          <p:cNvPr id="262" name="CustomShape 6"/>
          <p:cNvSpPr/>
          <p:nvPr/>
        </p:nvSpPr>
        <p:spPr>
          <a:xfrm>
            <a:off x="0" y="6642720"/>
            <a:ext cx="12164400" cy="21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800" b="0" strike="noStrike" spc="-1">
                <a:solidFill>
                  <a:srgbClr val="A6A6A6"/>
                </a:solidFill>
                <a:latin typeface="DejaVu Sans"/>
                <a:ea typeface="DejaVu Sans"/>
              </a:rPr>
              <a:t>The Limits to Growth – TU Clausthal</a:t>
            </a:r>
            <a:endParaRPr lang="en-GB" sz="800" b="0" strike="noStrike" spc="-1">
              <a:solidFill>
                <a:srgbClr val="000000"/>
              </a:solidFill>
              <a:latin typeface="Arial"/>
            </a:endParaRPr>
          </a:p>
        </p:txBody>
      </p:sp>
      <p:sp>
        <p:nvSpPr>
          <p:cNvPr id="2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GB" sz="4400" b="0" strike="noStrike" spc="-1">
                <a:solidFill>
                  <a:srgbClr val="000000"/>
                </a:solidFill>
                <a:latin typeface="Arial"/>
              </a:rPr>
              <a:t>Click to edit the title text format</a:t>
            </a:r>
          </a:p>
        </p:txBody>
      </p:sp>
      <p:sp>
        <p:nvSpPr>
          <p:cNvPr id="264"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GB"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GB"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GB"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GB"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GB"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5" name="CustomShape 1"/>
          <p:cNvSpPr/>
          <p:nvPr/>
        </p:nvSpPr>
        <p:spPr>
          <a:xfrm>
            <a:off x="0" y="6642720"/>
            <a:ext cx="12164400" cy="21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800" b="0" strike="noStrike" spc="-1">
                <a:solidFill>
                  <a:srgbClr val="A6A6A6"/>
                </a:solidFill>
                <a:latin typeface="DejaVu Sans"/>
                <a:ea typeface="DejaVu Sans"/>
              </a:rPr>
              <a:t>The Limits to Growth – TU Clausthal</a:t>
            </a:r>
            <a:endParaRPr lang="en-GB" sz="800" b="0" strike="noStrike" spc="-1">
              <a:solidFill>
                <a:srgbClr val="000000"/>
              </a:solidFill>
              <a:latin typeface="Arial"/>
            </a:endParaRPr>
          </a:p>
        </p:txBody>
      </p:sp>
      <p:sp>
        <p:nvSpPr>
          <p:cNvPr id="35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GB" sz="4400" b="0" strike="noStrike" spc="-1">
                <a:solidFill>
                  <a:srgbClr val="000000"/>
                </a:solidFill>
                <a:latin typeface="Arial"/>
              </a:rPr>
              <a:t>Click to edit the title text format</a:t>
            </a:r>
          </a:p>
        </p:txBody>
      </p:sp>
      <p:sp>
        <p:nvSpPr>
          <p:cNvPr id="357"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GB"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GB"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GB"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GB"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GB"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 name="CustomShape 1"/>
          <p:cNvSpPr/>
          <p:nvPr/>
        </p:nvSpPr>
        <p:spPr>
          <a:xfrm>
            <a:off x="11444760" y="0"/>
            <a:ext cx="720000" cy="682884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FFFFFF"/>
              </a:solidFill>
              <a:latin typeface="Arial"/>
              <a:ea typeface="DejaVu Sans"/>
            </a:endParaRPr>
          </a:p>
        </p:txBody>
      </p:sp>
      <p:sp>
        <p:nvSpPr>
          <p:cNvPr id="492" name="CustomShape 2"/>
          <p:cNvSpPr/>
          <p:nvPr/>
        </p:nvSpPr>
        <p:spPr>
          <a:xfrm>
            <a:off x="11438640" y="6453360"/>
            <a:ext cx="7369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fld id="{E695B797-E650-4DF1-B0B8-2102C21FEE83}" type="slidenum">
              <a:rPr lang="en-US" sz="1800" b="0" strike="noStrike" spc="-1">
                <a:solidFill>
                  <a:srgbClr val="808080"/>
                </a:solidFill>
                <a:latin typeface="Arial"/>
                <a:ea typeface="DejaVu Sans"/>
              </a:rPr>
              <a:t>‹Nr.›</a:t>
            </a:fld>
            <a:endParaRPr lang="en-GB" sz="1800" b="0" strike="noStrike" spc="-1">
              <a:solidFill>
                <a:srgbClr val="000000"/>
              </a:solidFill>
              <a:latin typeface="Arial"/>
            </a:endParaRPr>
          </a:p>
        </p:txBody>
      </p:sp>
      <p:sp>
        <p:nvSpPr>
          <p:cNvPr id="493" name="CustomShape 3"/>
          <p:cNvSpPr/>
          <p:nvPr/>
        </p:nvSpPr>
        <p:spPr>
          <a:xfrm>
            <a:off x="912240" y="1268280"/>
            <a:ext cx="9186840" cy="340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pic>
        <p:nvPicPr>
          <p:cNvPr id="494" name="Picture 19" descr="Logo_TUC_de_RGB"/>
          <p:cNvPicPr/>
          <p:nvPr/>
        </p:nvPicPr>
        <p:blipFill>
          <a:blip r:embed="rId3"/>
          <a:stretch/>
        </p:blipFill>
        <p:spPr>
          <a:xfrm>
            <a:off x="0" y="0"/>
            <a:ext cx="3030840" cy="540720"/>
          </a:xfrm>
          <a:prstGeom prst="rect">
            <a:avLst/>
          </a:prstGeom>
          <a:ln w="0">
            <a:noFill/>
          </a:ln>
        </p:spPr>
      </p:pic>
      <p:pic>
        <p:nvPicPr>
          <p:cNvPr id="495" name="Grafik 2"/>
          <p:cNvPicPr/>
          <p:nvPr/>
        </p:nvPicPr>
        <p:blipFill>
          <a:blip r:embed="rId4"/>
          <a:stretch/>
        </p:blipFill>
        <p:spPr>
          <a:xfrm>
            <a:off x="7430400" y="134640"/>
            <a:ext cx="3676680" cy="492840"/>
          </a:xfrm>
          <a:prstGeom prst="rect">
            <a:avLst/>
          </a:prstGeom>
          <a:ln w="0">
            <a:noFill/>
          </a:ln>
        </p:spPr>
      </p:pic>
      <p:sp>
        <p:nvSpPr>
          <p:cNvPr id="496" name="CustomShape 4"/>
          <p:cNvSpPr/>
          <p:nvPr/>
        </p:nvSpPr>
        <p:spPr>
          <a:xfrm>
            <a:off x="912240" y="1268280"/>
            <a:ext cx="9186840" cy="340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
        <p:nvSpPr>
          <p:cNvPr id="497" name="CustomShape 5"/>
          <p:cNvSpPr/>
          <p:nvPr/>
        </p:nvSpPr>
        <p:spPr>
          <a:xfrm>
            <a:off x="11444760" y="0"/>
            <a:ext cx="720000" cy="682884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FFFFFF"/>
              </a:solidFill>
              <a:latin typeface="Arial"/>
              <a:ea typeface="DejaVu Sans"/>
            </a:endParaRPr>
          </a:p>
        </p:txBody>
      </p:sp>
      <p:sp>
        <p:nvSpPr>
          <p:cNvPr id="498" name="CustomShape 6"/>
          <p:cNvSpPr/>
          <p:nvPr/>
        </p:nvSpPr>
        <p:spPr>
          <a:xfrm>
            <a:off x="0" y="6642720"/>
            <a:ext cx="12162960" cy="21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800" b="0" strike="noStrike" spc="-1">
                <a:solidFill>
                  <a:srgbClr val="A6A6A6"/>
                </a:solidFill>
                <a:latin typeface="DejaVu Sans"/>
                <a:ea typeface="DejaVu Sans"/>
              </a:rPr>
              <a:t>The Limits to Growth – TU Clausthal</a:t>
            </a:r>
            <a:endParaRPr lang="en-GB" sz="800" b="0" strike="noStrike" spc="-1">
              <a:solidFill>
                <a:srgbClr val="000000"/>
              </a:solidFill>
              <a:latin typeface="Arial"/>
            </a:endParaRPr>
          </a:p>
        </p:txBody>
      </p:sp>
      <p:sp>
        <p:nvSpPr>
          <p:cNvPr id="49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GB" sz="4400" b="0" strike="noStrike" spc="-1">
                <a:solidFill>
                  <a:srgbClr val="000000"/>
                </a:solidFill>
                <a:latin typeface="Arial"/>
              </a:rPr>
              <a:t>Click to edit the title text format</a:t>
            </a:r>
          </a:p>
        </p:txBody>
      </p:sp>
      <p:sp>
        <p:nvSpPr>
          <p:cNvPr id="500"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GB"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GB"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GB"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GB"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GB"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3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1" name="CustomShape 1"/>
          <p:cNvSpPr/>
          <p:nvPr/>
        </p:nvSpPr>
        <p:spPr>
          <a:xfrm>
            <a:off x="11444760" y="0"/>
            <a:ext cx="719280" cy="682812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FFFFFF"/>
              </a:solidFill>
              <a:latin typeface="Arial"/>
              <a:ea typeface="DejaVu Sans"/>
            </a:endParaRPr>
          </a:p>
        </p:txBody>
      </p:sp>
      <p:sp>
        <p:nvSpPr>
          <p:cNvPr id="652" name="CustomShape 2"/>
          <p:cNvSpPr/>
          <p:nvPr/>
        </p:nvSpPr>
        <p:spPr>
          <a:xfrm>
            <a:off x="11438640" y="6453360"/>
            <a:ext cx="7362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fld id="{3D917021-09D2-4AD2-B164-10699E0FFD53}" type="slidenum">
              <a:rPr lang="en-US" sz="1800" b="0" strike="noStrike" spc="-1">
                <a:solidFill>
                  <a:srgbClr val="808080"/>
                </a:solidFill>
                <a:latin typeface="Arial"/>
                <a:ea typeface="DejaVu Sans"/>
              </a:rPr>
              <a:t>‹Nr.›</a:t>
            </a:fld>
            <a:endParaRPr lang="en-GB" sz="1800" b="0" strike="noStrike" spc="-1">
              <a:solidFill>
                <a:srgbClr val="000000"/>
              </a:solidFill>
              <a:latin typeface="Arial"/>
            </a:endParaRPr>
          </a:p>
        </p:txBody>
      </p:sp>
      <p:sp>
        <p:nvSpPr>
          <p:cNvPr id="653" name="CustomShape 3"/>
          <p:cNvSpPr/>
          <p:nvPr/>
        </p:nvSpPr>
        <p:spPr>
          <a:xfrm>
            <a:off x="912240" y="1268280"/>
            <a:ext cx="9186120" cy="339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pic>
        <p:nvPicPr>
          <p:cNvPr id="654" name="Picture 19" descr="Logo_TUC_de_RGB"/>
          <p:cNvPicPr/>
          <p:nvPr/>
        </p:nvPicPr>
        <p:blipFill>
          <a:blip r:embed="rId3"/>
          <a:stretch/>
        </p:blipFill>
        <p:spPr>
          <a:xfrm>
            <a:off x="0" y="0"/>
            <a:ext cx="3030120" cy="540000"/>
          </a:xfrm>
          <a:prstGeom prst="rect">
            <a:avLst/>
          </a:prstGeom>
          <a:ln w="0">
            <a:noFill/>
          </a:ln>
        </p:spPr>
      </p:pic>
      <p:pic>
        <p:nvPicPr>
          <p:cNvPr id="655" name="Grafik 2"/>
          <p:cNvPicPr/>
          <p:nvPr/>
        </p:nvPicPr>
        <p:blipFill>
          <a:blip r:embed="rId4"/>
          <a:stretch/>
        </p:blipFill>
        <p:spPr>
          <a:xfrm>
            <a:off x="7430400" y="134640"/>
            <a:ext cx="3675960" cy="492120"/>
          </a:xfrm>
          <a:prstGeom prst="rect">
            <a:avLst/>
          </a:prstGeom>
          <a:ln w="0">
            <a:noFill/>
          </a:ln>
        </p:spPr>
      </p:pic>
      <p:sp>
        <p:nvSpPr>
          <p:cNvPr id="656" name="CustomShape 4"/>
          <p:cNvSpPr/>
          <p:nvPr/>
        </p:nvSpPr>
        <p:spPr>
          <a:xfrm>
            <a:off x="912240" y="1268280"/>
            <a:ext cx="9186120" cy="339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
        <p:nvSpPr>
          <p:cNvPr id="657" name="CustomShape 5"/>
          <p:cNvSpPr/>
          <p:nvPr/>
        </p:nvSpPr>
        <p:spPr>
          <a:xfrm>
            <a:off x="11444760" y="0"/>
            <a:ext cx="719280" cy="682812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FFFFFF"/>
              </a:solidFill>
              <a:latin typeface="Arial"/>
              <a:ea typeface="DejaVu Sans"/>
            </a:endParaRPr>
          </a:p>
        </p:txBody>
      </p:sp>
      <p:sp>
        <p:nvSpPr>
          <p:cNvPr id="658" name="CustomShape 6"/>
          <p:cNvSpPr/>
          <p:nvPr/>
        </p:nvSpPr>
        <p:spPr>
          <a:xfrm>
            <a:off x="0" y="6642720"/>
            <a:ext cx="12162240" cy="21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800" b="0" strike="noStrike" spc="-1">
                <a:solidFill>
                  <a:srgbClr val="A6A6A6"/>
                </a:solidFill>
                <a:latin typeface="DejaVu Sans"/>
                <a:ea typeface="DejaVu Sans"/>
              </a:rPr>
              <a:t>The Limits to Growth – TU Clausthal</a:t>
            </a:r>
            <a:endParaRPr lang="en-GB" sz="800" b="0" strike="noStrike" spc="-1">
              <a:solidFill>
                <a:srgbClr val="000000"/>
              </a:solidFill>
              <a:latin typeface="Arial"/>
            </a:endParaRPr>
          </a:p>
        </p:txBody>
      </p:sp>
      <p:sp>
        <p:nvSpPr>
          <p:cNvPr id="6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GB" sz="4400" b="0" strike="noStrike" spc="-1">
                <a:solidFill>
                  <a:srgbClr val="000000"/>
                </a:solidFill>
                <a:latin typeface="Arial"/>
              </a:rPr>
              <a:t>Click to edit the title text format</a:t>
            </a:r>
          </a:p>
        </p:txBody>
      </p:sp>
      <p:sp>
        <p:nvSpPr>
          <p:cNvPr id="660"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GB"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GB"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GB"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GB"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GB"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1" name="CustomShape 1"/>
          <p:cNvSpPr/>
          <p:nvPr/>
        </p:nvSpPr>
        <p:spPr>
          <a:xfrm>
            <a:off x="11444760" y="0"/>
            <a:ext cx="727560" cy="683640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FFFFFF"/>
              </a:solidFill>
              <a:latin typeface="Arial"/>
              <a:ea typeface="DejaVu Sans"/>
            </a:endParaRPr>
          </a:p>
        </p:txBody>
      </p:sp>
      <p:sp>
        <p:nvSpPr>
          <p:cNvPr id="812" name="CustomShape 2"/>
          <p:cNvSpPr/>
          <p:nvPr/>
        </p:nvSpPr>
        <p:spPr>
          <a:xfrm>
            <a:off x="11438640" y="6453360"/>
            <a:ext cx="7444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fld id="{20FC7A9C-14DF-4472-AE4A-089C97B7AFD2}" type="slidenum">
              <a:rPr lang="en-US" sz="1800" b="0" strike="noStrike" spc="-1">
                <a:solidFill>
                  <a:srgbClr val="808080"/>
                </a:solidFill>
                <a:latin typeface="Arial"/>
                <a:ea typeface="DejaVu Sans"/>
              </a:rPr>
              <a:t>‹Nr.›</a:t>
            </a:fld>
            <a:endParaRPr lang="en-GB" sz="1800" b="0" strike="noStrike" spc="-1">
              <a:solidFill>
                <a:srgbClr val="000000"/>
              </a:solidFill>
              <a:latin typeface="Arial"/>
            </a:endParaRPr>
          </a:p>
        </p:txBody>
      </p:sp>
      <p:sp>
        <p:nvSpPr>
          <p:cNvPr id="813" name="CustomShape 3"/>
          <p:cNvSpPr/>
          <p:nvPr/>
        </p:nvSpPr>
        <p:spPr>
          <a:xfrm>
            <a:off x="912240" y="1268280"/>
            <a:ext cx="9194400" cy="347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pic>
        <p:nvPicPr>
          <p:cNvPr id="814" name="Picture 19" descr="Logo_TUC_de_RGB"/>
          <p:cNvPicPr/>
          <p:nvPr/>
        </p:nvPicPr>
        <p:blipFill>
          <a:blip r:embed="rId3"/>
          <a:stretch/>
        </p:blipFill>
        <p:spPr>
          <a:xfrm>
            <a:off x="0" y="0"/>
            <a:ext cx="3038400" cy="548280"/>
          </a:xfrm>
          <a:prstGeom prst="rect">
            <a:avLst/>
          </a:prstGeom>
          <a:ln w="0">
            <a:noFill/>
          </a:ln>
        </p:spPr>
      </p:pic>
      <p:pic>
        <p:nvPicPr>
          <p:cNvPr id="815" name="Grafik 2"/>
          <p:cNvPicPr/>
          <p:nvPr/>
        </p:nvPicPr>
        <p:blipFill>
          <a:blip r:embed="rId4"/>
          <a:stretch/>
        </p:blipFill>
        <p:spPr>
          <a:xfrm>
            <a:off x="7430400" y="134640"/>
            <a:ext cx="3684240" cy="500400"/>
          </a:xfrm>
          <a:prstGeom prst="rect">
            <a:avLst/>
          </a:prstGeom>
          <a:ln w="0">
            <a:noFill/>
          </a:ln>
        </p:spPr>
      </p:pic>
      <p:sp>
        <p:nvSpPr>
          <p:cNvPr id="816" name="CustomShape 4"/>
          <p:cNvSpPr/>
          <p:nvPr/>
        </p:nvSpPr>
        <p:spPr>
          <a:xfrm>
            <a:off x="912240" y="1268280"/>
            <a:ext cx="9194400" cy="347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
        <p:nvSpPr>
          <p:cNvPr id="817" name="CustomShape 5"/>
          <p:cNvSpPr/>
          <p:nvPr/>
        </p:nvSpPr>
        <p:spPr>
          <a:xfrm>
            <a:off x="11444760" y="0"/>
            <a:ext cx="727560" cy="683640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FFFFFF"/>
              </a:solidFill>
              <a:latin typeface="Arial"/>
              <a:ea typeface="DejaVu Sans"/>
            </a:endParaRPr>
          </a:p>
        </p:txBody>
      </p:sp>
      <p:sp>
        <p:nvSpPr>
          <p:cNvPr id="818" name="CustomShape 6"/>
          <p:cNvSpPr/>
          <p:nvPr/>
        </p:nvSpPr>
        <p:spPr>
          <a:xfrm>
            <a:off x="0" y="6642720"/>
            <a:ext cx="12170520" cy="21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800" b="0" strike="noStrike" spc="-1">
                <a:solidFill>
                  <a:srgbClr val="A6A6A6"/>
                </a:solidFill>
                <a:latin typeface="DejaVu Sans"/>
                <a:ea typeface="DejaVu Sans"/>
              </a:rPr>
              <a:t>The Limits to Growth – TU Clausthal</a:t>
            </a:r>
            <a:endParaRPr lang="en-GB" sz="800" b="0" strike="noStrike" spc="-1">
              <a:solidFill>
                <a:srgbClr val="000000"/>
              </a:solidFill>
              <a:latin typeface="Arial"/>
            </a:endParaRPr>
          </a:p>
        </p:txBody>
      </p:sp>
      <p:sp>
        <p:nvSpPr>
          <p:cNvPr id="8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GB" sz="4400" b="0" strike="noStrike" spc="-1">
                <a:solidFill>
                  <a:srgbClr val="000000"/>
                </a:solidFill>
                <a:latin typeface="Arial"/>
              </a:rPr>
              <a:t>Click to edit the title text format</a:t>
            </a:r>
          </a:p>
        </p:txBody>
      </p:sp>
      <p:sp>
        <p:nvSpPr>
          <p:cNvPr id="820"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GB"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GB"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GB"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GB"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GB"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1" name="CustomShape 1"/>
          <p:cNvSpPr/>
          <p:nvPr/>
        </p:nvSpPr>
        <p:spPr>
          <a:xfrm>
            <a:off x="11444760" y="0"/>
            <a:ext cx="720000" cy="682884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FFFFFF"/>
              </a:solidFill>
              <a:latin typeface="Arial"/>
              <a:ea typeface="DejaVu Sans"/>
            </a:endParaRPr>
          </a:p>
        </p:txBody>
      </p:sp>
      <p:sp>
        <p:nvSpPr>
          <p:cNvPr id="972" name="CustomShape 2"/>
          <p:cNvSpPr/>
          <p:nvPr/>
        </p:nvSpPr>
        <p:spPr>
          <a:xfrm>
            <a:off x="11438640" y="6453360"/>
            <a:ext cx="7369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fld id="{C4917470-9575-4E2F-9F9E-1BA9A4638C1E}" type="slidenum">
              <a:rPr lang="en-US" sz="1800" b="0" strike="noStrike" spc="-1">
                <a:solidFill>
                  <a:srgbClr val="808080"/>
                </a:solidFill>
                <a:latin typeface="Arial"/>
                <a:ea typeface="DejaVu Sans"/>
              </a:rPr>
              <a:t>‹Nr.›</a:t>
            </a:fld>
            <a:endParaRPr lang="en-GB" sz="1800" b="0" strike="noStrike" spc="-1">
              <a:solidFill>
                <a:srgbClr val="000000"/>
              </a:solidFill>
              <a:latin typeface="Arial"/>
            </a:endParaRPr>
          </a:p>
        </p:txBody>
      </p:sp>
      <p:sp>
        <p:nvSpPr>
          <p:cNvPr id="973" name="CustomShape 3"/>
          <p:cNvSpPr/>
          <p:nvPr/>
        </p:nvSpPr>
        <p:spPr>
          <a:xfrm>
            <a:off x="912240" y="1268280"/>
            <a:ext cx="9186840" cy="340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pic>
        <p:nvPicPr>
          <p:cNvPr id="974" name="Picture 19" descr="Logo_TUC_de_RGB"/>
          <p:cNvPicPr/>
          <p:nvPr/>
        </p:nvPicPr>
        <p:blipFill>
          <a:blip r:embed="rId3"/>
          <a:stretch/>
        </p:blipFill>
        <p:spPr>
          <a:xfrm>
            <a:off x="0" y="0"/>
            <a:ext cx="3030840" cy="540720"/>
          </a:xfrm>
          <a:prstGeom prst="rect">
            <a:avLst/>
          </a:prstGeom>
          <a:ln w="0">
            <a:noFill/>
          </a:ln>
        </p:spPr>
      </p:pic>
      <p:pic>
        <p:nvPicPr>
          <p:cNvPr id="975" name="Grafik 2"/>
          <p:cNvPicPr/>
          <p:nvPr/>
        </p:nvPicPr>
        <p:blipFill>
          <a:blip r:embed="rId4"/>
          <a:stretch/>
        </p:blipFill>
        <p:spPr>
          <a:xfrm>
            <a:off x="7430400" y="134640"/>
            <a:ext cx="3676680" cy="492840"/>
          </a:xfrm>
          <a:prstGeom prst="rect">
            <a:avLst/>
          </a:prstGeom>
          <a:ln w="0">
            <a:noFill/>
          </a:ln>
        </p:spPr>
      </p:pic>
      <p:sp>
        <p:nvSpPr>
          <p:cNvPr id="976" name="CustomShape 4"/>
          <p:cNvSpPr/>
          <p:nvPr/>
        </p:nvSpPr>
        <p:spPr>
          <a:xfrm>
            <a:off x="912240" y="1268280"/>
            <a:ext cx="9186840" cy="340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
        <p:nvSpPr>
          <p:cNvPr id="977" name="CustomShape 5"/>
          <p:cNvSpPr/>
          <p:nvPr/>
        </p:nvSpPr>
        <p:spPr>
          <a:xfrm>
            <a:off x="11444760" y="0"/>
            <a:ext cx="720000" cy="682884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FFFFFF"/>
              </a:solidFill>
              <a:latin typeface="Arial"/>
              <a:ea typeface="DejaVu Sans"/>
            </a:endParaRPr>
          </a:p>
        </p:txBody>
      </p:sp>
      <p:sp>
        <p:nvSpPr>
          <p:cNvPr id="978" name="CustomShape 6"/>
          <p:cNvSpPr/>
          <p:nvPr/>
        </p:nvSpPr>
        <p:spPr>
          <a:xfrm>
            <a:off x="0" y="6642720"/>
            <a:ext cx="12162960" cy="21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800" b="0" strike="noStrike" spc="-1">
                <a:solidFill>
                  <a:srgbClr val="A6A6A6"/>
                </a:solidFill>
                <a:latin typeface="DejaVu Sans"/>
                <a:ea typeface="DejaVu Sans"/>
              </a:rPr>
              <a:t>The Limits to Growth – TU Clausthal</a:t>
            </a:r>
            <a:endParaRPr lang="en-GB" sz="800" b="0" strike="noStrike" spc="-1">
              <a:solidFill>
                <a:srgbClr val="000000"/>
              </a:solidFill>
              <a:latin typeface="Arial"/>
            </a:endParaRPr>
          </a:p>
        </p:txBody>
      </p:sp>
      <p:sp>
        <p:nvSpPr>
          <p:cNvPr id="97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GB" sz="4400" b="0" strike="noStrike" spc="-1">
                <a:solidFill>
                  <a:srgbClr val="000000"/>
                </a:solidFill>
                <a:latin typeface="Arial"/>
              </a:rPr>
              <a:t>Click to edit the title text format</a:t>
            </a:r>
          </a:p>
        </p:txBody>
      </p:sp>
      <p:sp>
        <p:nvSpPr>
          <p:cNvPr id="980"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GB"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GB"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GB"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GB"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GB"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8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1" name="CustomShape 1"/>
          <p:cNvSpPr/>
          <p:nvPr/>
        </p:nvSpPr>
        <p:spPr>
          <a:xfrm>
            <a:off x="11444760" y="0"/>
            <a:ext cx="719280" cy="682812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FFFFFF"/>
              </a:solidFill>
              <a:latin typeface="Arial"/>
              <a:ea typeface="DejaVu Sans"/>
            </a:endParaRPr>
          </a:p>
        </p:txBody>
      </p:sp>
      <p:sp>
        <p:nvSpPr>
          <p:cNvPr id="1132" name="CustomShape 2"/>
          <p:cNvSpPr/>
          <p:nvPr/>
        </p:nvSpPr>
        <p:spPr>
          <a:xfrm>
            <a:off x="11438640" y="6453360"/>
            <a:ext cx="7362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fld id="{D9D8D0F1-D45F-43C4-92C1-1E698E37903D}" type="slidenum">
              <a:rPr lang="en-US" sz="1800" b="0" strike="noStrike" spc="-1">
                <a:solidFill>
                  <a:srgbClr val="808080"/>
                </a:solidFill>
                <a:latin typeface="Arial"/>
                <a:ea typeface="DejaVu Sans"/>
              </a:rPr>
              <a:t>‹Nr.›</a:t>
            </a:fld>
            <a:endParaRPr lang="en-GB" sz="1800" b="0" strike="noStrike" spc="-1">
              <a:solidFill>
                <a:srgbClr val="000000"/>
              </a:solidFill>
              <a:latin typeface="Arial"/>
            </a:endParaRPr>
          </a:p>
        </p:txBody>
      </p:sp>
      <p:sp>
        <p:nvSpPr>
          <p:cNvPr id="1133" name="CustomShape 3"/>
          <p:cNvSpPr/>
          <p:nvPr/>
        </p:nvSpPr>
        <p:spPr>
          <a:xfrm>
            <a:off x="912240" y="1268280"/>
            <a:ext cx="9186120" cy="339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pic>
        <p:nvPicPr>
          <p:cNvPr id="1134" name="Picture 19" descr="Logo_TUC_de_RGB"/>
          <p:cNvPicPr/>
          <p:nvPr/>
        </p:nvPicPr>
        <p:blipFill>
          <a:blip r:embed="rId3"/>
          <a:stretch/>
        </p:blipFill>
        <p:spPr>
          <a:xfrm>
            <a:off x="0" y="0"/>
            <a:ext cx="3030120" cy="540000"/>
          </a:xfrm>
          <a:prstGeom prst="rect">
            <a:avLst/>
          </a:prstGeom>
          <a:ln w="0">
            <a:noFill/>
          </a:ln>
        </p:spPr>
      </p:pic>
      <p:pic>
        <p:nvPicPr>
          <p:cNvPr id="1135" name="Grafik 2"/>
          <p:cNvPicPr/>
          <p:nvPr/>
        </p:nvPicPr>
        <p:blipFill>
          <a:blip r:embed="rId4"/>
          <a:stretch/>
        </p:blipFill>
        <p:spPr>
          <a:xfrm>
            <a:off x="7430400" y="134640"/>
            <a:ext cx="3675960" cy="492120"/>
          </a:xfrm>
          <a:prstGeom prst="rect">
            <a:avLst/>
          </a:prstGeom>
          <a:ln w="0">
            <a:noFill/>
          </a:ln>
        </p:spPr>
      </p:pic>
      <p:sp>
        <p:nvSpPr>
          <p:cNvPr id="1136" name="CustomShape 4"/>
          <p:cNvSpPr/>
          <p:nvPr/>
        </p:nvSpPr>
        <p:spPr>
          <a:xfrm>
            <a:off x="912240" y="1268280"/>
            <a:ext cx="9186120" cy="339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
        <p:nvSpPr>
          <p:cNvPr id="1137" name="CustomShape 5"/>
          <p:cNvSpPr/>
          <p:nvPr/>
        </p:nvSpPr>
        <p:spPr>
          <a:xfrm>
            <a:off x="11444760" y="0"/>
            <a:ext cx="719280" cy="682812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FFFFFF"/>
              </a:solidFill>
              <a:latin typeface="Arial"/>
              <a:ea typeface="DejaVu Sans"/>
            </a:endParaRPr>
          </a:p>
        </p:txBody>
      </p:sp>
      <p:sp>
        <p:nvSpPr>
          <p:cNvPr id="1138" name="CustomShape 6"/>
          <p:cNvSpPr/>
          <p:nvPr/>
        </p:nvSpPr>
        <p:spPr>
          <a:xfrm>
            <a:off x="0" y="6642720"/>
            <a:ext cx="12162240" cy="21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800" b="0" strike="noStrike" spc="-1">
                <a:solidFill>
                  <a:srgbClr val="A6A6A6"/>
                </a:solidFill>
                <a:latin typeface="DejaVu Sans"/>
                <a:ea typeface="DejaVu Sans"/>
              </a:rPr>
              <a:t>The Limits to Growth – TU Clausthal</a:t>
            </a:r>
            <a:endParaRPr lang="en-GB" sz="800" b="0" strike="noStrike" spc="-1">
              <a:solidFill>
                <a:srgbClr val="000000"/>
              </a:solidFill>
              <a:latin typeface="Arial"/>
            </a:endParaRPr>
          </a:p>
        </p:txBody>
      </p:sp>
      <p:sp>
        <p:nvSpPr>
          <p:cNvPr id="113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GB" sz="4400" b="0" strike="noStrike" spc="-1">
                <a:solidFill>
                  <a:srgbClr val="000000"/>
                </a:solidFill>
                <a:latin typeface="Arial"/>
              </a:rPr>
              <a:t>Click to edit the title text format</a:t>
            </a:r>
          </a:p>
        </p:txBody>
      </p:sp>
      <p:sp>
        <p:nvSpPr>
          <p:cNvPr id="1140"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GB"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GB"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GB"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GB"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GB"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82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1" name="CustomShape 1"/>
          <p:cNvSpPr/>
          <p:nvPr/>
        </p:nvSpPr>
        <p:spPr>
          <a:xfrm>
            <a:off x="11444760" y="0"/>
            <a:ext cx="729000" cy="683784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FFFFFF"/>
              </a:solidFill>
              <a:latin typeface="Arial"/>
              <a:ea typeface="DejaVu Sans"/>
            </a:endParaRPr>
          </a:p>
        </p:txBody>
      </p:sp>
      <p:sp>
        <p:nvSpPr>
          <p:cNvPr id="1292" name="CustomShape 2"/>
          <p:cNvSpPr/>
          <p:nvPr/>
        </p:nvSpPr>
        <p:spPr>
          <a:xfrm>
            <a:off x="11438640" y="6453360"/>
            <a:ext cx="745920" cy="40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fld id="{2E697A59-69B6-41DA-88A9-5DEC4F774472}" type="slidenum">
              <a:rPr lang="de-DE" sz="1800" b="0" strike="noStrike" spc="-1">
                <a:solidFill>
                  <a:srgbClr val="808080"/>
                </a:solidFill>
                <a:latin typeface="Arial Unicode MS"/>
                <a:ea typeface="DejaVu Sans"/>
              </a:rPr>
              <a:t>‹Nr.›</a:t>
            </a:fld>
            <a:endParaRPr lang="en-GB" sz="1800" b="0" strike="noStrike" spc="-1">
              <a:solidFill>
                <a:srgbClr val="000000"/>
              </a:solidFill>
              <a:latin typeface="Arial"/>
            </a:endParaRPr>
          </a:p>
        </p:txBody>
      </p:sp>
      <p:sp>
        <p:nvSpPr>
          <p:cNvPr id="1293" name="CustomShape 3"/>
          <p:cNvSpPr/>
          <p:nvPr/>
        </p:nvSpPr>
        <p:spPr>
          <a:xfrm>
            <a:off x="912240" y="1268280"/>
            <a:ext cx="9195840" cy="349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pic>
        <p:nvPicPr>
          <p:cNvPr id="1294" name="Picture 19" descr="Logo_TUC_de_RGB"/>
          <p:cNvPicPr/>
          <p:nvPr/>
        </p:nvPicPr>
        <p:blipFill>
          <a:blip r:embed="rId3"/>
          <a:stretch/>
        </p:blipFill>
        <p:spPr>
          <a:xfrm>
            <a:off x="0" y="0"/>
            <a:ext cx="3039840" cy="549720"/>
          </a:xfrm>
          <a:prstGeom prst="rect">
            <a:avLst/>
          </a:prstGeom>
          <a:ln w="0">
            <a:noFill/>
          </a:ln>
        </p:spPr>
      </p:pic>
      <p:pic>
        <p:nvPicPr>
          <p:cNvPr id="1295" name="Grafik 2"/>
          <p:cNvPicPr/>
          <p:nvPr/>
        </p:nvPicPr>
        <p:blipFill>
          <a:blip r:embed="rId4"/>
          <a:stretch/>
        </p:blipFill>
        <p:spPr>
          <a:xfrm>
            <a:off x="7430400" y="134640"/>
            <a:ext cx="3685680" cy="501840"/>
          </a:xfrm>
          <a:prstGeom prst="rect">
            <a:avLst/>
          </a:prstGeom>
          <a:ln w="0">
            <a:noFill/>
          </a:ln>
        </p:spPr>
      </p:pic>
      <p:sp>
        <p:nvSpPr>
          <p:cNvPr id="1296" name="CustomShape 4"/>
          <p:cNvSpPr/>
          <p:nvPr/>
        </p:nvSpPr>
        <p:spPr>
          <a:xfrm>
            <a:off x="11444760" y="0"/>
            <a:ext cx="729000" cy="683784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FFFFFF"/>
              </a:solidFill>
              <a:latin typeface="Arial"/>
              <a:ea typeface="DejaVu Sans"/>
            </a:endParaRPr>
          </a:p>
        </p:txBody>
      </p:sp>
      <p:sp>
        <p:nvSpPr>
          <p:cNvPr id="1297" name="CustomShape 5"/>
          <p:cNvSpPr/>
          <p:nvPr/>
        </p:nvSpPr>
        <p:spPr>
          <a:xfrm>
            <a:off x="11438640" y="6453360"/>
            <a:ext cx="745920" cy="40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fld id="{71ABE2A3-A93A-4892-AA77-8C7F58FBC95E}" type="slidenum">
              <a:rPr lang="de-DE" sz="1800" b="0" strike="noStrike" spc="-1">
                <a:solidFill>
                  <a:srgbClr val="808080"/>
                </a:solidFill>
                <a:latin typeface="Arial Unicode MS"/>
                <a:ea typeface="DejaVu Sans"/>
              </a:rPr>
              <a:t>‹Nr.›</a:t>
            </a:fld>
            <a:endParaRPr lang="en-GB" sz="1800" b="0" strike="noStrike" spc="-1">
              <a:solidFill>
                <a:srgbClr val="000000"/>
              </a:solidFill>
              <a:latin typeface="Arial"/>
            </a:endParaRPr>
          </a:p>
        </p:txBody>
      </p:sp>
      <p:sp>
        <p:nvSpPr>
          <p:cNvPr id="1298" name="CustomShape 6"/>
          <p:cNvSpPr/>
          <p:nvPr/>
        </p:nvSpPr>
        <p:spPr>
          <a:xfrm>
            <a:off x="0" y="6642720"/>
            <a:ext cx="12164400" cy="21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800" b="0" strike="noStrike" spc="-1">
                <a:solidFill>
                  <a:srgbClr val="A6A6A6"/>
                </a:solidFill>
                <a:latin typeface="DejaVu Sans"/>
                <a:ea typeface="DejaVu Sans"/>
              </a:rPr>
              <a:t>The Limits to Growth – TU Clausthal</a:t>
            </a:r>
            <a:endParaRPr lang="en-GB" sz="800" b="0" strike="noStrike" spc="-1">
              <a:solidFill>
                <a:srgbClr val="000000"/>
              </a:solidFill>
              <a:latin typeface="Arial"/>
            </a:endParaRPr>
          </a:p>
        </p:txBody>
      </p:sp>
      <p:sp>
        <p:nvSpPr>
          <p:cNvPr id="129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GB" sz="4400" b="0" strike="noStrike" spc="-1">
                <a:solidFill>
                  <a:srgbClr val="000000"/>
                </a:solidFill>
                <a:latin typeface="Arial"/>
              </a:rPr>
              <a:t>Click to edit the title text format</a:t>
            </a:r>
          </a:p>
        </p:txBody>
      </p:sp>
      <p:sp>
        <p:nvSpPr>
          <p:cNvPr id="1300"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GB"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GB"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GB"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GB"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GB"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8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hyperlink" Target="https://www.worldbank.org/en/topic/socialprotection/publication/exploring-universal-basic-income-a-guide-to-navigating-concepts-evidence-and-practices"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s://www.worldbank.org/en/topic/socialprotection/publication/exploring-universal-basic-income-a-guide-to-navigating-concepts-evidence-and-practices"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hyperlink" Target="https://www.worldbank.org/en/topic/socialprotection/publication/exploring-universal-basic-income-a-guide-to-navigating-concepts-evidence-and-practices"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s://www.worldbank.org/en/topic/socialprotection/publication/exploring-universal-basic-income-a-guide-to-navigating-concepts-evidence-and-practices"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hyperlink" Target="https://www.worldbank.org/en/topic/socialprotection/publication/exploring-universal-basic-income-a-guide-to-navigating-concepts-evidence-and-practices"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ETCE-LAB/teaching-material/tree/master/The-Limits-to-Growth" TargetMode="External"/><Relationship Id="rId2" Type="http://schemas.openxmlformats.org/officeDocument/2006/relationships/hyperlink" Target="https://creativecommons.org/licenses/by-sa/4.0/"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worldbank.org/en/topic/socialprotection/publication/exploring-universal-basic-income-a-guide-to-navigating-concepts-evidence-and-practices"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hyperlink" Target="https://www.mein-grundeinkommen.de/" TargetMode="External"/><Relationship Id="rId2" Type="http://schemas.openxmlformats.org/officeDocument/2006/relationships/hyperlink" Target="https://thenextsystem.org/sites/default/files/2017-08/FelberHagelberg.pdf"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www.atlasofplaces.com/essays/on-the-phenomenon-of-bullshit-jobs/"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www.atlasofplaces.com/essays/on-the-phenomenon-of-bullshit-jobs/"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6" name="CustomShape 1"/>
          <p:cNvSpPr/>
          <p:nvPr/>
        </p:nvSpPr>
        <p:spPr>
          <a:xfrm>
            <a:off x="527400" y="1412640"/>
            <a:ext cx="10341360" cy="1127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pPr>
            <a:r>
              <a:rPr lang="en-GB" sz="3200" b="1" strike="noStrike" spc="-1">
                <a:solidFill>
                  <a:srgbClr val="008C4F"/>
                </a:solidFill>
                <a:latin typeface="DejaVu Sans"/>
                <a:ea typeface="DejaVu Sans"/>
              </a:rPr>
              <a:t>The Limits to Growth: Sustainability and the Circular Economy</a:t>
            </a:r>
            <a:endParaRPr lang="en-GB" sz="3200" b="0" strike="noStrike" spc="-1">
              <a:solidFill>
                <a:srgbClr val="000000"/>
              </a:solidFill>
              <a:latin typeface="Arial"/>
            </a:endParaRPr>
          </a:p>
        </p:txBody>
      </p:sp>
      <p:sp>
        <p:nvSpPr>
          <p:cNvPr id="1357" name="CustomShape 2"/>
          <p:cNvSpPr/>
          <p:nvPr/>
        </p:nvSpPr>
        <p:spPr>
          <a:xfrm>
            <a:off x="527400" y="2852640"/>
            <a:ext cx="10341360" cy="2348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spcBef>
                <a:spcPts val="479"/>
              </a:spcBef>
              <a:tabLst>
                <a:tab pos="0" algn="l"/>
              </a:tabLst>
            </a:pPr>
            <a:r>
              <a:rPr lang="en-GB" sz="2400" b="1" strike="noStrike" spc="-1" dirty="0">
                <a:solidFill>
                  <a:srgbClr val="000000"/>
                </a:solidFill>
                <a:latin typeface="DejaVu Sans"/>
                <a:ea typeface="DejaVu Sans"/>
              </a:rPr>
              <a:t>Lecture 12: Beyond the Circular Economy II</a:t>
            </a:r>
            <a:endParaRPr lang="en-GB" sz="2400" b="0" strike="noStrike" spc="-1" dirty="0">
              <a:solidFill>
                <a:srgbClr val="000000"/>
              </a:solidFill>
              <a:latin typeface="Arial"/>
            </a:endParaRPr>
          </a:p>
          <a:p>
            <a:pPr algn="ctr">
              <a:lnSpc>
                <a:spcPct val="100000"/>
              </a:lnSpc>
              <a:spcBef>
                <a:spcPts val="479"/>
              </a:spcBef>
              <a:tabLst>
                <a:tab pos="0" algn="l"/>
              </a:tabLst>
            </a:pPr>
            <a:endParaRPr lang="en-GB" sz="2400" b="0" strike="noStrike" spc="-1" dirty="0">
              <a:solidFill>
                <a:srgbClr val="000000"/>
              </a:solidFill>
              <a:latin typeface="Arial"/>
            </a:endParaRPr>
          </a:p>
          <a:p>
            <a:pPr algn="ctr" defTabSz="914400">
              <a:lnSpc>
                <a:spcPct val="100000"/>
              </a:lnSpc>
              <a:spcBef>
                <a:spcPts val="320"/>
              </a:spcBef>
              <a:tabLst>
                <a:tab pos="0" algn="l"/>
              </a:tabLst>
            </a:pPr>
            <a:r>
              <a:rPr lang="en-US" sz="1600" b="0" strike="noStrike" spc="-1" dirty="0">
                <a:solidFill>
                  <a:srgbClr val="000000"/>
                </a:solidFill>
                <a:latin typeface="DejaVu Sans"/>
                <a:ea typeface="DejaVu Sans"/>
              </a:rPr>
              <a:t>Prof. Dr. Benjamin Leiding</a:t>
            </a:r>
            <a:endParaRPr lang="en-GB" sz="1600" b="0" strike="noStrike" spc="-1" dirty="0">
              <a:solidFill>
                <a:srgbClr val="000000"/>
              </a:solidFill>
              <a:latin typeface="Arial"/>
            </a:endParaRPr>
          </a:p>
          <a:p>
            <a:pPr algn="ctr" defTabSz="914400">
              <a:lnSpc>
                <a:spcPct val="100000"/>
              </a:lnSpc>
              <a:spcBef>
                <a:spcPts val="320"/>
              </a:spcBef>
              <a:tabLst>
                <a:tab pos="0" algn="l"/>
              </a:tabLst>
            </a:pPr>
            <a:r>
              <a:rPr lang="en-US" sz="1600" b="0" strike="noStrike" spc="-1" dirty="0">
                <a:solidFill>
                  <a:srgbClr val="000000"/>
                </a:solidFill>
                <a:latin typeface="DejaVu Sans"/>
                <a:ea typeface="DejaVu Sans"/>
              </a:rPr>
              <a:t>M.Sc. Anant Sujatanagarjuna</a:t>
            </a:r>
            <a:endParaRPr lang="en-GB" sz="1600" b="0" strike="noStrike" spc="-1" dirty="0">
              <a:solidFill>
                <a:srgbClr val="000000"/>
              </a:solidFill>
              <a:latin typeface="Arial"/>
            </a:endParaRPr>
          </a:p>
          <a:p>
            <a:pPr algn="ctr" defTabSz="914400">
              <a:lnSpc>
                <a:spcPct val="100000"/>
              </a:lnSpc>
              <a:spcBef>
                <a:spcPts val="320"/>
              </a:spcBef>
              <a:tabLst>
                <a:tab pos="0" algn="l"/>
              </a:tabLst>
            </a:pPr>
            <a:r>
              <a:rPr lang="en-US" sz="1600" b="0" strike="noStrike" spc="-1" dirty="0">
                <a:solidFill>
                  <a:srgbClr val="000000"/>
                </a:solidFill>
                <a:latin typeface="DejaVu Sans"/>
                <a:ea typeface="DejaVu Sans"/>
              </a:rPr>
              <a:t> M.Sc. Nelly Nicaise Nyeck Mbialeu</a:t>
            </a:r>
            <a:endParaRPr lang="en-GB" sz="1600" b="0" strike="noStrike" spc="-1" dirty="0">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7" name="CustomShape 38"/>
          <p:cNvSpPr/>
          <p:nvPr/>
        </p:nvSpPr>
        <p:spPr>
          <a:xfrm>
            <a:off x="335520" y="764640"/>
            <a:ext cx="1072404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398" name="CustomShape 39"/>
          <p:cNvSpPr/>
          <p:nvPr/>
        </p:nvSpPr>
        <p:spPr>
          <a:xfrm>
            <a:off x="335520" y="1268640"/>
            <a:ext cx="10724040" cy="5011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95120" indent="-174600">
              <a:lnSpc>
                <a:spcPct val="100000"/>
              </a:lnSpc>
              <a:spcBef>
                <a:spcPts val="360"/>
              </a:spcBef>
              <a:buClr>
                <a:srgbClr val="008C4F"/>
              </a:buClr>
              <a:buSzPct val="80000"/>
              <a:buFont typeface="Wingdings" charset="2"/>
              <a:buChar char=""/>
            </a:pPr>
            <a:r>
              <a:rPr lang="en-GB" sz="1800" b="0" strike="noStrike" spc="-1">
                <a:solidFill>
                  <a:srgbClr val="000000"/>
                </a:solidFill>
                <a:latin typeface="DejaVu Sans"/>
                <a:ea typeface="DejaVu Sans"/>
              </a:rPr>
              <a:t>Short → UBI</a:t>
            </a:r>
            <a:endParaRPr lang="en-GB" sz="1800" b="0" strike="noStrike" spc="-1">
              <a:solidFill>
                <a:srgbClr val="000000"/>
              </a:solidFill>
              <a:latin typeface="Arial"/>
            </a:endParaRPr>
          </a:p>
          <a:p>
            <a:pPr marL="195120" indent="-174600">
              <a:lnSpc>
                <a:spcPct val="100000"/>
              </a:lnSpc>
              <a:spcBef>
                <a:spcPts val="360"/>
              </a:spcBef>
              <a:buClr>
                <a:srgbClr val="008C4F"/>
              </a:buClr>
              <a:buSzPct val="80000"/>
              <a:buFont typeface="Wingdings" charset="2"/>
              <a:buChar char=""/>
            </a:pPr>
            <a:r>
              <a:rPr lang="en-GB" sz="1800" b="0" strike="noStrike" spc="-1">
                <a:solidFill>
                  <a:srgbClr val="000000"/>
                </a:solidFill>
                <a:latin typeface="DejaVu Sans"/>
                <a:ea typeface="DejaVu Sans"/>
              </a:rPr>
              <a:t>Synonym(s):</a:t>
            </a:r>
            <a:endParaRPr lang="en-GB" sz="1800" b="0" strike="noStrike" spc="-1">
              <a:solidFill>
                <a:srgbClr val="000000"/>
              </a:solidFill>
              <a:latin typeface="Arial"/>
            </a:endParaRPr>
          </a:p>
          <a:p>
            <a:pPr marL="432000" lvl="1" indent="-216000">
              <a:lnSpc>
                <a:spcPct val="100000"/>
              </a:lnSpc>
              <a:spcBef>
                <a:spcPts val="360"/>
              </a:spcBef>
              <a:buClr>
                <a:srgbClr val="008C4F"/>
              </a:buClr>
              <a:buSzPct val="45000"/>
              <a:buFont typeface="OpenSymbol"/>
              <a:buChar char="—"/>
            </a:pPr>
            <a:r>
              <a:rPr lang="en-GB" sz="1800" b="0" strike="noStrike" spc="-1">
                <a:solidFill>
                  <a:srgbClr val="000000"/>
                </a:solidFill>
                <a:latin typeface="DejaVu Sans"/>
                <a:ea typeface="DejaVu Sans"/>
              </a:rPr>
              <a:t>Basic Income Guarantee (BIG) </a:t>
            </a:r>
            <a:endParaRPr lang="en-GB" sz="1800" b="0" strike="noStrike" spc="-1">
              <a:solidFill>
                <a:srgbClr val="000000"/>
              </a:solidFill>
              <a:latin typeface="Arial"/>
            </a:endParaRPr>
          </a:p>
          <a:p>
            <a:pPr marL="432000" lvl="1" indent="-216000">
              <a:lnSpc>
                <a:spcPct val="100000"/>
              </a:lnSpc>
              <a:spcBef>
                <a:spcPts val="360"/>
              </a:spcBef>
              <a:buClr>
                <a:srgbClr val="008C4F"/>
              </a:buClr>
              <a:buSzPct val="45000"/>
              <a:buFont typeface="OpenSymbol"/>
              <a:buChar char="—"/>
            </a:pPr>
            <a:r>
              <a:rPr lang="en-GB" sz="1800" b="0" strike="noStrike" spc="-1">
                <a:solidFill>
                  <a:srgbClr val="000000"/>
                </a:solidFill>
                <a:latin typeface="DejaVu Sans"/>
                <a:ea typeface="DejaVu Sans"/>
              </a:rPr>
              <a:t>Unconditional Basic Income</a:t>
            </a:r>
            <a:endParaRPr lang="en-GB" sz="1800" b="0" strike="noStrike" spc="-1">
              <a:solidFill>
                <a:srgbClr val="000000"/>
              </a:solidFill>
              <a:latin typeface="Arial"/>
            </a:endParaRPr>
          </a:p>
          <a:p>
            <a:pPr>
              <a:lnSpc>
                <a:spcPct val="100000"/>
              </a:lnSpc>
              <a:spcBef>
                <a:spcPts val="360"/>
              </a:spcBef>
            </a:pPr>
            <a:r>
              <a:rPr lang="en-GB" sz="1800" b="0" strike="noStrike" spc="-1">
                <a:solidFill>
                  <a:srgbClr val="FFFFFF"/>
                </a:solidFill>
                <a:latin typeface="DejaVu Sans"/>
                <a:ea typeface="DejaVu Sans"/>
              </a:rPr>
              <a:t>Currently not implemented by any country</a:t>
            </a:r>
            <a:endParaRPr lang="en-GB" sz="1800" b="0" strike="noStrike" spc="-1">
              <a:solidFill>
                <a:srgbClr val="000000"/>
              </a:solidFill>
              <a:latin typeface="Arial"/>
            </a:endParaRPr>
          </a:p>
          <a:p>
            <a:pPr>
              <a:lnSpc>
                <a:spcPct val="100000"/>
              </a:lnSpc>
              <a:spcBef>
                <a:spcPts val="360"/>
              </a:spcBef>
            </a:pPr>
            <a:r>
              <a:rPr lang="en-GB" sz="1800" b="0" strike="noStrike" spc="-1">
                <a:solidFill>
                  <a:srgbClr val="FFFFFF"/>
                </a:solidFill>
                <a:latin typeface="DejaVu Sans"/>
                <a:ea typeface="DejaVu Sans"/>
              </a:rPr>
              <a:t>Several small-scal pilots and a few large-scale experiments have been conducted or are still being conducted</a:t>
            </a:r>
            <a:endParaRPr lang="en-GB" sz="1800" b="0" strike="noStrike" spc="-1">
              <a:solidFill>
                <a:srgbClr val="000000"/>
              </a:solidFill>
              <a:latin typeface="Arial"/>
            </a:endParaRPr>
          </a:p>
        </p:txBody>
      </p:sp>
      <p:sp>
        <p:nvSpPr>
          <p:cNvPr id="1399" name="CustomShape 40"/>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Overview</a:t>
            </a:r>
            <a:endParaRPr lang="en-GB" sz="2200" b="0" strike="noStrike" spc="-1">
              <a:solidFill>
                <a:srgbClr val="000000"/>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 name="CustomShape 60"/>
          <p:cNvSpPr/>
          <p:nvPr/>
        </p:nvSpPr>
        <p:spPr>
          <a:xfrm>
            <a:off x="335520" y="764640"/>
            <a:ext cx="1072404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01" name="CustomShape 69"/>
          <p:cNvSpPr/>
          <p:nvPr/>
        </p:nvSpPr>
        <p:spPr>
          <a:xfrm>
            <a:off x="335520" y="1268640"/>
            <a:ext cx="10724040" cy="5011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95120" indent="-174600">
              <a:lnSpc>
                <a:spcPct val="100000"/>
              </a:lnSpc>
              <a:spcBef>
                <a:spcPts val="360"/>
              </a:spcBef>
              <a:buClr>
                <a:srgbClr val="008C4F"/>
              </a:buClr>
              <a:buSzPct val="80000"/>
              <a:buFont typeface="Wingdings" charset="2"/>
              <a:buChar char=""/>
            </a:pPr>
            <a:r>
              <a:rPr lang="en-GB" sz="1800" b="0" strike="noStrike" spc="-1">
                <a:solidFill>
                  <a:srgbClr val="000000"/>
                </a:solidFill>
                <a:latin typeface="DejaVu Sans"/>
                <a:ea typeface="DejaVu Sans"/>
              </a:rPr>
              <a:t>Short → UBI</a:t>
            </a:r>
            <a:endParaRPr lang="en-GB" sz="1800" b="0" strike="noStrike" spc="-1">
              <a:solidFill>
                <a:srgbClr val="000000"/>
              </a:solidFill>
              <a:latin typeface="Arial"/>
            </a:endParaRPr>
          </a:p>
          <a:p>
            <a:pPr marL="195120" indent="-174600">
              <a:lnSpc>
                <a:spcPct val="100000"/>
              </a:lnSpc>
              <a:spcBef>
                <a:spcPts val="360"/>
              </a:spcBef>
              <a:buClr>
                <a:srgbClr val="008C4F"/>
              </a:buClr>
              <a:buSzPct val="80000"/>
              <a:buFont typeface="Wingdings" charset="2"/>
              <a:buChar char=""/>
            </a:pPr>
            <a:r>
              <a:rPr lang="en-GB" sz="1800" b="0" strike="noStrike" spc="-1">
                <a:solidFill>
                  <a:srgbClr val="000000"/>
                </a:solidFill>
                <a:latin typeface="DejaVu Sans"/>
                <a:ea typeface="DejaVu Sans"/>
              </a:rPr>
              <a:t>Synonym(s):</a:t>
            </a:r>
            <a:endParaRPr lang="en-GB" sz="1800" b="0" strike="noStrike" spc="-1">
              <a:solidFill>
                <a:srgbClr val="000000"/>
              </a:solidFill>
              <a:latin typeface="Arial"/>
            </a:endParaRPr>
          </a:p>
          <a:p>
            <a:pPr marL="432000" lvl="1" indent="-216000">
              <a:lnSpc>
                <a:spcPct val="100000"/>
              </a:lnSpc>
              <a:spcBef>
                <a:spcPts val="360"/>
              </a:spcBef>
              <a:buClr>
                <a:srgbClr val="008C4F"/>
              </a:buClr>
              <a:buSzPct val="45000"/>
              <a:buFont typeface="OpenSymbol"/>
              <a:buChar char="—"/>
            </a:pPr>
            <a:r>
              <a:rPr lang="en-GB" sz="1800" b="0" strike="noStrike" spc="-1">
                <a:solidFill>
                  <a:srgbClr val="000000"/>
                </a:solidFill>
                <a:latin typeface="DejaVu Sans"/>
                <a:ea typeface="DejaVu Sans"/>
              </a:rPr>
              <a:t>Basic Income Guarantee (BIG) </a:t>
            </a:r>
            <a:endParaRPr lang="en-GB" sz="1800" b="0" strike="noStrike" spc="-1">
              <a:solidFill>
                <a:srgbClr val="000000"/>
              </a:solidFill>
              <a:latin typeface="Arial"/>
            </a:endParaRPr>
          </a:p>
          <a:p>
            <a:pPr marL="432000" lvl="1" indent="-216000">
              <a:lnSpc>
                <a:spcPct val="100000"/>
              </a:lnSpc>
              <a:spcBef>
                <a:spcPts val="360"/>
              </a:spcBef>
              <a:buClr>
                <a:srgbClr val="008C4F"/>
              </a:buClr>
              <a:buSzPct val="45000"/>
              <a:buFont typeface="OpenSymbol"/>
              <a:buChar char="—"/>
            </a:pPr>
            <a:r>
              <a:rPr lang="en-GB" sz="1800" b="0" strike="noStrike" spc="-1">
                <a:solidFill>
                  <a:srgbClr val="000000"/>
                </a:solidFill>
                <a:latin typeface="DejaVu Sans"/>
                <a:ea typeface="DejaVu Sans"/>
              </a:rPr>
              <a:t>Unconditional Basic Income</a:t>
            </a:r>
            <a:endParaRPr lang="en-GB" sz="1800" b="0" strike="noStrike" spc="-1">
              <a:solidFill>
                <a:srgbClr val="000000"/>
              </a:solidFill>
              <a:latin typeface="Arial"/>
            </a:endParaRPr>
          </a:p>
          <a:p>
            <a:pPr marL="195120" indent="-174600">
              <a:lnSpc>
                <a:spcPct val="100000"/>
              </a:lnSpc>
              <a:spcBef>
                <a:spcPts val="360"/>
              </a:spcBef>
              <a:buClr>
                <a:srgbClr val="008C4F"/>
              </a:buClr>
              <a:buSzPct val="80000"/>
              <a:buFont typeface="Wingdings" charset="2"/>
              <a:buChar char=""/>
            </a:pPr>
            <a:r>
              <a:rPr lang="en-GB" sz="1800" b="0" strike="noStrike" spc="-1">
                <a:solidFill>
                  <a:srgbClr val="000000"/>
                </a:solidFill>
                <a:latin typeface="DejaVu Sans"/>
                <a:ea typeface="DejaVu Sans"/>
              </a:rPr>
              <a:t>Currently not implemented by any country</a:t>
            </a:r>
            <a:endParaRPr lang="en-GB" sz="1800" b="0" strike="noStrike" spc="-1">
              <a:solidFill>
                <a:srgbClr val="000000"/>
              </a:solidFill>
              <a:latin typeface="Arial"/>
            </a:endParaRPr>
          </a:p>
          <a:p>
            <a:pPr marL="195120" indent="-174600">
              <a:lnSpc>
                <a:spcPct val="100000"/>
              </a:lnSpc>
              <a:spcBef>
                <a:spcPts val="360"/>
              </a:spcBef>
              <a:buClr>
                <a:srgbClr val="008C4F"/>
              </a:buClr>
              <a:buSzPct val="80000"/>
              <a:buFont typeface="Wingdings" charset="2"/>
              <a:buChar char=""/>
            </a:pPr>
            <a:r>
              <a:rPr lang="en-GB" sz="1800" b="0" strike="noStrike" spc="-1">
                <a:solidFill>
                  <a:srgbClr val="000000"/>
                </a:solidFill>
                <a:latin typeface="DejaVu Sans"/>
                <a:ea typeface="DejaVu Sans"/>
              </a:rPr>
              <a:t>Several small-scale pilots and a few large-scale experiments have been conducted or are still being conducted</a:t>
            </a:r>
            <a:endParaRPr lang="en-GB" sz="1800" b="0" strike="noStrike" spc="-1">
              <a:solidFill>
                <a:srgbClr val="000000"/>
              </a:solidFill>
              <a:latin typeface="Arial"/>
            </a:endParaRPr>
          </a:p>
        </p:txBody>
      </p:sp>
      <p:sp>
        <p:nvSpPr>
          <p:cNvPr id="1402" name="CustomShape 70"/>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Overview</a:t>
            </a:r>
            <a:endParaRPr lang="en-GB" sz="2200" b="0" strike="noStrike" spc="-1">
              <a:solidFill>
                <a:srgbClr val="000000"/>
              </a:solid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3" name="CustomShape 53"/>
          <p:cNvSpPr/>
          <p:nvPr/>
        </p:nvSpPr>
        <p:spPr>
          <a:xfrm>
            <a:off x="335520" y="764640"/>
            <a:ext cx="1072404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04" name="CustomShape 54"/>
          <p:cNvSpPr/>
          <p:nvPr/>
        </p:nvSpPr>
        <p:spPr>
          <a:xfrm>
            <a:off x="335520" y="1268640"/>
            <a:ext cx="10724040" cy="5011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95120" indent="-174600">
              <a:lnSpc>
                <a:spcPct val="100000"/>
              </a:lnSpc>
              <a:spcBef>
                <a:spcPts val="360"/>
              </a:spcBef>
              <a:buClr>
                <a:srgbClr val="008C4F"/>
              </a:buClr>
              <a:buSzPct val="80000"/>
              <a:buFont typeface="Wingdings" charset="2"/>
              <a:buChar char=""/>
            </a:pPr>
            <a:r>
              <a:rPr lang="en-GB" sz="1800" b="0" strike="noStrike" spc="-1">
                <a:solidFill>
                  <a:srgbClr val="000000"/>
                </a:solidFill>
                <a:latin typeface="DejaVu Sans"/>
                <a:ea typeface="DejaVu Sans"/>
              </a:rPr>
              <a:t>Everyone receives a minimum income in the form of an unconditional transfer payment → no strings attached | no extra conditions (e.g., work, etc.)</a:t>
            </a:r>
            <a:endParaRPr lang="en-GB" sz="1800" b="0" strike="noStrike" spc="-1">
              <a:solidFill>
                <a:srgbClr val="000000"/>
              </a:solidFill>
              <a:latin typeface="Arial"/>
            </a:endParaRPr>
          </a:p>
          <a:p>
            <a:pPr marL="195120" indent="-174600">
              <a:lnSpc>
                <a:spcPct val="100000"/>
              </a:lnSpc>
              <a:spcBef>
                <a:spcPts val="360"/>
              </a:spcBef>
              <a:buClr>
                <a:srgbClr val="008C4F"/>
              </a:buClr>
              <a:buSzPct val="80000"/>
              <a:buFont typeface="Wingdings" charset="2"/>
              <a:buChar char=""/>
            </a:pPr>
            <a:r>
              <a:rPr lang="en-GB" sz="1800" b="0" strike="noStrike" spc="-1">
                <a:solidFill>
                  <a:srgbClr val="000000"/>
                </a:solidFill>
                <a:latin typeface="DejaVu Sans"/>
                <a:ea typeface="DejaVu Sans"/>
              </a:rPr>
              <a:t>Different forms, e.g.:</a:t>
            </a:r>
            <a:endParaRPr lang="en-GB" sz="1800" b="0" strike="noStrike" spc="-1">
              <a:solidFill>
                <a:srgbClr val="000000"/>
              </a:solidFill>
              <a:latin typeface="Arial"/>
            </a:endParaRPr>
          </a:p>
          <a:p>
            <a:pPr marL="432000" lvl="1" indent="-216000">
              <a:lnSpc>
                <a:spcPct val="100000"/>
              </a:lnSpc>
              <a:spcBef>
                <a:spcPts val="360"/>
              </a:spcBef>
              <a:buClr>
                <a:srgbClr val="008C4F"/>
              </a:buClr>
              <a:buSzPct val="45000"/>
              <a:buFont typeface="OpenSymbol"/>
              <a:buChar char="—"/>
            </a:pPr>
            <a:r>
              <a:rPr lang="en-GB" sz="1800" b="0" strike="noStrike" spc="-1">
                <a:solidFill>
                  <a:srgbClr val="000000"/>
                </a:solidFill>
                <a:latin typeface="DejaVu Sans"/>
                <a:ea typeface="DejaVu Sans"/>
              </a:rPr>
              <a:t>Guaranteed minimum income → Paid to those who do not make enough money to live </a:t>
            </a:r>
            <a:endParaRPr lang="en-GB" sz="1800" b="0" strike="noStrike" spc="-1">
              <a:solidFill>
                <a:srgbClr val="000000"/>
              </a:solidFill>
              <a:latin typeface="Arial"/>
            </a:endParaRPr>
          </a:p>
          <a:p>
            <a:pPr marL="432000" lvl="1" indent="-216000">
              <a:lnSpc>
                <a:spcPct val="100000"/>
              </a:lnSpc>
              <a:spcBef>
                <a:spcPts val="360"/>
              </a:spcBef>
              <a:buClr>
                <a:srgbClr val="008C4F"/>
              </a:buClr>
              <a:buSzPct val="45000"/>
              <a:buFont typeface="OpenSymbol"/>
              <a:buChar char="—"/>
            </a:pPr>
            <a:r>
              <a:rPr lang="en-GB" sz="1800" b="0" strike="noStrike" spc="-1">
                <a:solidFill>
                  <a:srgbClr val="000000"/>
                </a:solidFill>
                <a:latin typeface="DejaVu Sans"/>
                <a:ea typeface="DejaVu Sans"/>
              </a:rPr>
              <a:t>Universal basic income → Indepent of any other income</a:t>
            </a:r>
            <a:endParaRPr lang="en-GB" sz="1800" b="0" strike="noStrike" spc="-1">
              <a:solidFill>
                <a:srgbClr val="000000"/>
              </a:solidFill>
              <a:latin typeface="Arial"/>
            </a:endParaRPr>
          </a:p>
          <a:p>
            <a:pPr marL="648000" lvl="2" indent="-216000">
              <a:lnSpc>
                <a:spcPct val="100000"/>
              </a:lnSpc>
              <a:spcBef>
                <a:spcPts val="360"/>
              </a:spcBef>
              <a:buClr>
                <a:srgbClr val="008C4F"/>
              </a:buClr>
              <a:buSzPct val="45000"/>
              <a:buFont typeface="Symbol"/>
              <a:buChar char=""/>
            </a:pPr>
            <a:r>
              <a:rPr lang="en-GB" sz="1800" b="0" strike="noStrike" spc="-1">
                <a:solidFill>
                  <a:srgbClr val="000000"/>
                </a:solidFill>
                <a:latin typeface="DejaVu Sans"/>
                <a:ea typeface="DejaVu Sans"/>
              </a:rPr>
              <a:t>Full basic income → Sufficient to meet a person's basic needs (above poverty level)</a:t>
            </a:r>
            <a:endParaRPr lang="en-GB" sz="1800" b="0" strike="noStrike" spc="-1">
              <a:solidFill>
                <a:srgbClr val="000000"/>
              </a:solidFill>
              <a:latin typeface="Arial"/>
            </a:endParaRPr>
          </a:p>
          <a:p>
            <a:pPr marL="648000" lvl="2" indent="-216000">
              <a:lnSpc>
                <a:spcPct val="100000"/>
              </a:lnSpc>
              <a:spcBef>
                <a:spcPts val="360"/>
              </a:spcBef>
              <a:buClr>
                <a:srgbClr val="008C4F"/>
              </a:buClr>
              <a:buSzPct val="45000"/>
              <a:buFont typeface="Symbol"/>
              <a:buChar char=""/>
            </a:pPr>
            <a:r>
              <a:rPr lang="en-GB" sz="1800" b="0" strike="noStrike" spc="-1">
                <a:solidFill>
                  <a:srgbClr val="000000"/>
                </a:solidFill>
                <a:latin typeface="DejaVu Sans"/>
                <a:ea typeface="DejaVu Sans"/>
              </a:rPr>
              <a:t>Partial basic income → Below poverty level</a:t>
            </a:r>
            <a:endParaRPr lang="en-GB" sz="1800" b="0" strike="noStrike" spc="-1">
              <a:solidFill>
                <a:srgbClr val="000000"/>
              </a:solidFill>
              <a:latin typeface="Arial"/>
            </a:endParaRPr>
          </a:p>
        </p:txBody>
      </p:sp>
      <p:sp>
        <p:nvSpPr>
          <p:cNvPr id="1405" name="CustomShape 55"/>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Overview</a:t>
            </a:r>
            <a:endParaRPr lang="en-GB" sz="2200" b="0" strike="noStrike" spc="-1">
              <a:solidFill>
                <a:srgbClr val="000000"/>
              </a:solidFill>
              <a:latin typeface="Arial"/>
            </a:endParaRPr>
          </a:p>
        </p:txBody>
      </p:sp>
      <p:sp>
        <p:nvSpPr>
          <p:cNvPr id="1406" name="Rechteck 1405"/>
          <p:cNvSpPr/>
          <p:nvPr/>
        </p:nvSpPr>
        <p:spPr>
          <a:xfrm>
            <a:off x="180000" y="5940000"/>
            <a:ext cx="10618920" cy="857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en-GB" sz="1800" b="1" strike="noStrike" spc="-1">
                <a:solidFill>
                  <a:srgbClr val="C9211E"/>
                </a:solidFill>
                <a:latin typeface="Arial"/>
                <a:ea typeface="DejaVu Sans"/>
              </a:rPr>
              <a:t>This is just a very short teaser on UBI </a:t>
            </a:r>
            <a:r>
              <a:rPr lang="en-GB" sz="1800" b="1" strike="noStrike" spc="-1">
                <a:solidFill>
                  <a:srgbClr val="C9211E"/>
                </a:solidFill>
                <a:latin typeface="Arial"/>
                <a:ea typeface="Arial"/>
              </a:rPr>
              <a:t>→ You can do a complete lecture series just on UBI.</a:t>
            </a:r>
            <a:endParaRPr lang="en-GB" sz="1800" b="0" strike="noStrike" spc="-1">
              <a:solidFill>
                <a:srgbClr val="000000"/>
              </a:solidFill>
              <a:latin typeface="Arial"/>
            </a:endParaRPr>
          </a:p>
        </p:txBody>
      </p:sp>
      <p:sp>
        <p:nvSpPr>
          <p:cNvPr id="1407" name="CustomShape 56"/>
          <p:cNvSpPr/>
          <p:nvPr/>
        </p:nvSpPr>
        <p:spPr>
          <a:xfrm>
            <a:off x="335520" y="5760000"/>
            <a:ext cx="10283400" cy="7189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8" name="CustomShape 52"/>
          <p:cNvSpPr/>
          <p:nvPr/>
        </p:nvSpPr>
        <p:spPr>
          <a:xfrm>
            <a:off x="335520" y="764640"/>
            <a:ext cx="1072404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09" name="CustomShape 58"/>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Overview</a:t>
            </a:r>
            <a:endParaRPr lang="en-GB" sz="2200" b="0" strike="noStrike" spc="-1">
              <a:solidFill>
                <a:srgbClr val="000000"/>
              </a:solidFill>
              <a:latin typeface="Arial"/>
            </a:endParaRPr>
          </a:p>
        </p:txBody>
      </p:sp>
      <p:sp>
        <p:nvSpPr>
          <p:cNvPr id="1410" name="CustomShape 57"/>
          <p:cNvSpPr/>
          <p:nvPr/>
        </p:nvSpPr>
        <p:spPr>
          <a:xfrm>
            <a:off x="263520" y="6433200"/>
            <a:ext cx="1078344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Figure adapted from Gentilini, Ugo, Margaret Grosh, Jamele Rigolini, and Ruslan Yemtsov, eds. Exploring universal basic income: A guide to navigating concepts, evidence, and practices. World Bank Publications, 2019.</a:t>
            </a:r>
            <a:endParaRPr lang="en-GB" sz="900" b="0" strike="noStrike" spc="-1">
              <a:solidFill>
                <a:srgbClr val="000000"/>
              </a:solidFill>
              <a:latin typeface="Arial"/>
            </a:endParaRPr>
          </a:p>
        </p:txBody>
      </p:sp>
      <p:pic>
        <p:nvPicPr>
          <p:cNvPr id="1411" name="Grafik 1410"/>
          <p:cNvPicPr/>
          <p:nvPr/>
        </p:nvPicPr>
        <p:blipFill>
          <a:blip r:embed="rId2"/>
          <a:stretch/>
        </p:blipFill>
        <p:spPr>
          <a:xfrm>
            <a:off x="2590920" y="522360"/>
            <a:ext cx="8748360" cy="6136920"/>
          </a:xfrm>
          <a:prstGeom prst="rect">
            <a:avLst/>
          </a:prstGeom>
          <a:ln w="72000">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12" name="CustomShape 41"/>
          <p:cNvSpPr/>
          <p:nvPr/>
        </p:nvSpPr>
        <p:spPr>
          <a:xfrm>
            <a:off x="335520" y="764640"/>
            <a:ext cx="1072404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13" name="CustomShape 42"/>
          <p:cNvSpPr/>
          <p:nvPr/>
        </p:nvSpPr>
        <p:spPr>
          <a:xfrm>
            <a:off x="335520" y="1268640"/>
            <a:ext cx="10724040" cy="5011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95120" indent="-174600">
              <a:lnSpc>
                <a:spcPct val="100000"/>
              </a:lnSpc>
              <a:spcBef>
                <a:spcPts val="360"/>
              </a:spcBef>
              <a:buClr>
                <a:srgbClr val="008C4F"/>
              </a:buClr>
              <a:buSzPct val="80000"/>
              <a:buFont typeface="Wingdings" charset="2"/>
              <a:buChar char=""/>
            </a:pPr>
            <a:r>
              <a:rPr lang="en-GB" sz="1800" b="0" strike="noStrike" spc="-1">
                <a:solidFill>
                  <a:srgbClr val="000000"/>
                </a:solidFill>
                <a:latin typeface="DejaVu Sans"/>
                <a:ea typeface="DejaVu Sans"/>
              </a:rPr>
              <a:t>TODO – future iterations of the course</a:t>
            </a:r>
            <a:endParaRPr lang="en-GB" sz="1800" b="0" strike="noStrike" spc="-1">
              <a:solidFill>
                <a:srgbClr val="000000"/>
              </a:solidFill>
              <a:latin typeface="Arial"/>
            </a:endParaRPr>
          </a:p>
        </p:txBody>
      </p:sp>
      <p:sp>
        <p:nvSpPr>
          <p:cNvPr id="1414" name="CustomShape 51"/>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A Short History</a:t>
            </a:r>
            <a:endParaRPr lang="en-GB" sz="2200" b="0" strike="noStrike" spc="-1">
              <a:solidFill>
                <a:srgbClr val="000000"/>
              </a:solidFill>
              <a:latin typeface="Arial"/>
            </a:endParaRPr>
          </a:p>
        </p:txBody>
      </p:sp>
      <p:sp>
        <p:nvSpPr>
          <p:cNvPr id="1415" name="Rechteck 1414"/>
          <p:cNvSpPr/>
          <p:nvPr/>
        </p:nvSpPr>
        <p:spPr>
          <a:xfrm>
            <a:off x="5760000" y="1080000"/>
            <a:ext cx="3598920" cy="345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1800" b="1" strike="noStrike" spc="-1">
                <a:solidFill>
                  <a:srgbClr val="C9211E"/>
                </a:solidFill>
                <a:highlight>
                  <a:srgbClr val="FFFF00"/>
                </a:highlight>
                <a:latin typeface="Arial"/>
                <a:ea typeface="DejaVu Sans"/>
              </a:rPr>
              <a:t>TODO</a:t>
            </a:r>
            <a:endParaRPr lang="en-GB" sz="1800" b="0" strike="noStrike" spc="-1">
              <a:solidFill>
                <a:srgbClr val="000000"/>
              </a:solidFill>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6" name="CustomShape 63"/>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17" name="CustomShape 64"/>
          <p:cNvSpPr/>
          <p:nvPr/>
        </p:nvSpPr>
        <p:spPr>
          <a:xfrm>
            <a:off x="335520" y="1268280"/>
            <a:ext cx="10726920" cy="1970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r>
              <a:rPr lang="en-GB" sz="1800" b="0" strike="noStrike" spc="-1">
                <a:solidFill>
                  <a:srgbClr val="000000"/>
                </a:solidFill>
                <a:latin typeface="DejaVu Sans"/>
                <a:ea typeface="DejaVu Sans"/>
              </a:rPr>
              <a:t>“A transfer that is provided universally, unconditionally, and in cash” – World Bank</a:t>
            </a: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gn="ctr">
              <a:lnSpc>
                <a:spcPct val="100000"/>
              </a:lnSpc>
              <a:spcBef>
                <a:spcPts val="360"/>
              </a:spcBef>
            </a:pPr>
            <a:endParaRPr lang="en-GB" sz="1800" b="0" strike="noStrike" spc="-1">
              <a:solidFill>
                <a:srgbClr val="000000"/>
              </a:solidFill>
              <a:latin typeface="Arial"/>
            </a:endParaRPr>
          </a:p>
          <a:p>
            <a:pPr algn="ctr">
              <a:lnSpc>
                <a:spcPct val="100000"/>
              </a:lnSpc>
              <a:spcBef>
                <a:spcPts val="360"/>
              </a:spcBef>
            </a:pPr>
            <a:r>
              <a:rPr lang="en-US" sz="1800" b="0" strike="noStrike" spc="-1">
                <a:solidFill>
                  <a:srgbClr val="000000"/>
                </a:solidFill>
                <a:latin typeface="DejaVu Sans"/>
                <a:ea typeface="DejaVu Sans"/>
              </a:rPr>
              <a:t>“A Basic Income is a periodic cash payment unconditionally delivered to all on an individual basis, without means-test or work requirement.” - Basic Income Earth Network</a:t>
            </a:r>
            <a:endParaRPr lang="en-GB" sz="1800" b="0" strike="noStrike" spc="-1">
              <a:solidFill>
                <a:srgbClr val="000000"/>
              </a:solidFill>
              <a:latin typeface="Arial"/>
            </a:endParaRPr>
          </a:p>
        </p:txBody>
      </p:sp>
      <p:sp>
        <p:nvSpPr>
          <p:cNvPr id="1418" name="CustomShape 65"/>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Definition(s)</a:t>
            </a:r>
            <a:endParaRPr lang="en-GB" sz="2200" b="0" strike="noStrike" spc="-1">
              <a:solidFill>
                <a:srgbClr val="000000"/>
              </a:solidFill>
              <a:latin typeface="Arial"/>
            </a:endParaRPr>
          </a:p>
        </p:txBody>
      </p:sp>
      <p:sp>
        <p:nvSpPr>
          <p:cNvPr id="1419" name="CustomShape 66"/>
          <p:cNvSpPr/>
          <p:nvPr/>
        </p:nvSpPr>
        <p:spPr>
          <a:xfrm>
            <a:off x="201240" y="2160000"/>
            <a:ext cx="10777680" cy="7189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
        <p:nvSpPr>
          <p:cNvPr id="1420" name="CustomShape 67"/>
          <p:cNvSpPr/>
          <p:nvPr/>
        </p:nvSpPr>
        <p:spPr>
          <a:xfrm>
            <a:off x="264600" y="6300000"/>
            <a:ext cx="11072160" cy="382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de-DE" sz="900" b="0" strike="noStrike" spc="-1">
                <a:solidFill>
                  <a:srgbClr val="A6A6A6"/>
                </a:solidFill>
                <a:latin typeface="Roboto"/>
                <a:ea typeface="Roboto"/>
              </a:rPr>
              <a:t>1.) The World Bank (2020) – Exploring Universal Basic Income : A Guide to Navigating Concepts, Evidence, and Practices - </a:t>
            </a:r>
            <a:r>
              <a:rPr lang="de-DE" sz="900" b="0" u="sng" strike="noStrike" spc="-1">
                <a:solidFill>
                  <a:srgbClr val="0000FF"/>
                </a:solidFill>
                <a:uFillTx/>
                <a:latin typeface="Roboto"/>
                <a:ea typeface="Roboto"/>
                <a:hlinkClick r:id="rId2"/>
              </a:rPr>
              <a:t>Link</a:t>
            </a:r>
            <a:endParaRPr lang="en-GB" sz="900" b="0" strike="noStrike" spc="-1">
              <a:solidFill>
                <a:srgbClr val="000000"/>
              </a:solidFill>
              <a:latin typeface="Arial"/>
            </a:endParaRPr>
          </a:p>
          <a:p>
            <a:pPr>
              <a:lnSpc>
                <a:spcPct val="100000"/>
              </a:lnSpc>
            </a:pPr>
            <a:r>
              <a:rPr lang="de-DE" sz="900" b="0" strike="noStrike" spc="-1">
                <a:solidFill>
                  <a:srgbClr val="A6A6A6"/>
                </a:solidFill>
                <a:latin typeface="Roboto"/>
                <a:ea typeface="Roboto"/>
              </a:rPr>
              <a:t>2.) BIEN (Basic Income Earth Network) – https://basicincome.org/about-basic-income</a:t>
            </a:r>
            <a:endParaRPr lang="en-GB" sz="900" b="0" strike="noStrike" spc="-1">
              <a:solidFill>
                <a:srgbClr val="000000"/>
              </a:solidFill>
              <a:latin typeface="Arial"/>
            </a:endParaRPr>
          </a:p>
        </p:txBody>
      </p:sp>
      <p:sp>
        <p:nvSpPr>
          <p:cNvPr id="1421" name="CustomShape 71"/>
          <p:cNvSpPr/>
          <p:nvPr/>
        </p:nvSpPr>
        <p:spPr>
          <a:xfrm>
            <a:off x="201240" y="3060000"/>
            <a:ext cx="10777680" cy="8989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2" name="CustomShape 31"/>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23" name="CustomShape 32"/>
          <p:cNvSpPr/>
          <p:nvPr/>
        </p:nvSpPr>
        <p:spPr>
          <a:xfrm>
            <a:off x="335520" y="1268280"/>
            <a:ext cx="10726920" cy="1970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r>
              <a:rPr lang="en-GB" sz="1800" b="0" strike="noStrike" spc="-1">
                <a:solidFill>
                  <a:srgbClr val="000000"/>
                </a:solidFill>
                <a:latin typeface="DejaVu Sans"/>
                <a:ea typeface="DejaVu Sans"/>
              </a:rPr>
              <a:t>“A transfer that is provided universally, unconditionally, and in cash” – World Bank</a:t>
            </a: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gn="ctr">
              <a:lnSpc>
                <a:spcPct val="100000"/>
              </a:lnSpc>
              <a:spcBef>
                <a:spcPts val="360"/>
              </a:spcBef>
            </a:pPr>
            <a:endParaRPr lang="en-GB" sz="1800" b="0" strike="noStrike" spc="-1">
              <a:solidFill>
                <a:srgbClr val="000000"/>
              </a:solidFill>
              <a:latin typeface="Arial"/>
            </a:endParaRPr>
          </a:p>
          <a:p>
            <a:pPr algn="ctr">
              <a:lnSpc>
                <a:spcPct val="100000"/>
              </a:lnSpc>
              <a:spcBef>
                <a:spcPts val="360"/>
              </a:spcBef>
            </a:pPr>
            <a:r>
              <a:rPr lang="en-US" sz="1800" b="0" strike="noStrike" spc="-1">
                <a:solidFill>
                  <a:srgbClr val="000000"/>
                </a:solidFill>
                <a:latin typeface="DejaVu Sans"/>
                <a:ea typeface="DejaVu Sans"/>
              </a:rPr>
              <a:t>“A Basic Income is a periodic cash payment unconditionally delivered to all on an individual basis, without means-test or work requirement.” - Basic Income Earth Network</a:t>
            </a:r>
            <a:endParaRPr lang="en-GB" sz="1800" b="0" strike="noStrike" spc="-1">
              <a:solidFill>
                <a:srgbClr val="000000"/>
              </a:solidFill>
              <a:latin typeface="Arial"/>
            </a:endParaRPr>
          </a:p>
        </p:txBody>
      </p:sp>
      <p:sp>
        <p:nvSpPr>
          <p:cNvPr id="1424" name="CustomShape 33"/>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Definition(s)</a:t>
            </a:r>
            <a:endParaRPr lang="en-GB" sz="2200" b="0" strike="noStrike" spc="-1">
              <a:solidFill>
                <a:srgbClr val="000000"/>
              </a:solidFill>
              <a:latin typeface="Arial"/>
            </a:endParaRPr>
          </a:p>
        </p:txBody>
      </p:sp>
      <p:sp>
        <p:nvSpPr>
          <p:cNvPr id="1425" name="CustomShape 34"/>
          <p:cNvSpPr/>
          <p:nvPr/>
        </p:nvSpPr>
        <p:spPr>
          <a:xfrm>
            <a:off x="201240" y="2160000"/>
            <a:ext cx="10777680" cy="7189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
        <p:nvSpPr>
          <p:cNvPr id="1426" name="CustomShape 59"/>
          <p:cNvSpPr/>
          <p:nvPr/>
        </p:nvSpPr>
        <p:spPr>
          <a:xfrm>
            <a:off x="264600" y="6300000"/>
            <a:ext cx="11072160" cy="382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de-DE" sz="900" b="0" strike="noStrike" spc="-1">
                <a:solidFill>
                  <a:srgbClr val="A6A6A6"/>
                </a:solidFill>
                <a:latin typeface="Roboto"/>
                <a:ea typeface="Roboto"/>
              </a:rPr>
              <a:t>1.) The World Bank (2020) – Exploring Universal Basic Income : A Guide to Navigating Concepts, Evidence, and Practices - </a:t>
            </a:r>
            <a:r>
              <a:rPr lang="de-DE" sz="900" b="0" u="sng" strike="noStrike" spc="-1">
                <a:solidFill>
                  <a:srgbClr val="0000FF"/>
                </a:solidFill>
                <a:uFillTx/>
                <a:latin typeface="Roboto"/>
                <a:ea typeface="Roboto"/>
                <a:hlinkClick r:id="rId2"/>
              </a:rPr>
              <a:t>Link</a:t>
            </a:r>
            <a:endParaRPr lang="en-GB" sz="900" b="0" strike="noStrike" spc="-1">
              <a:solidFill>
                <a:srgbClr val="000000"/>
              </a:solidFill>
              <a:latin typeface="Arial"/>
            </a:endParaRPr>
          </a:p>
          <a:p>
            <a:pPr>
              <a:lnSpc>
                <a:spcPct val="100000"/>
              </a:lnSpc>
            </a:pPr>
            <a:r>
              <a:rPr lang="de-DE" sz="900" b="0" strike="noStrike" spc="-1">
                <a:solidFill>
                  <a:srgbClr val="A6A6A6"/>
                </a:solidFill>
                <a:latin typeface="Roboto"/>
                <a:ea typeface="Roboto"/>
              </a:rPr>
              <a:t>2.) BIEN (Basic Income Earth Network) – https://basicincome.org/about-basic-income</a:t>
            </a:r>
            <a:endParaRPr lang="en-GB" sz="900" b="0" strike="noStrike" spc="-1">
              <a:solidFill>
                <a:srgbClr val="000000"/>
              </a:solidFill>
              <a:latin typeface="Arial"/>
            </a:endParaRPr>
          </a:p>
        </p:txBody>
      </p:sp>
      <p:sp>
        <p:nvSpPr>
          <p:cNvPr id="1427" name="CustomShape 61"/>
          <p:cNvSpPr/>
          <p:nvPr/>
        </p:nvSpPr>
        <p:spPr>
          <a:xfrm>
            <a:off x="252000" y="4140000"/>
            <a:ext cx="10726920" cy="1970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216000" indent="-216000">
              <a:lnSpc>
                <a:spcPct val="100000"/>
              </a:lnSpc>
              <a:buClr>
                <a:srgbClr val="008C4F"/>
              </a:buClr>
              <a:buSzPct val="45000"/>
              <a:buFont typeface="OpenSymbol"/>
              <a:buChar char="■"/>
            </a:pPr>
            <a:r>
              <a:rPr lang="en-GB" sz="1800" b="0" strike="noStrike" spc="-1">
                <a:solidFill>
                  <a:srgbClr val="000000"/>
                </a:solidFill>
                <a:latin typeface="DejaVu Sans"/>
                <a:ea typeface="DejaVu Sans"/>
              </a:rPr>
              <a:t>Periodic → Paid at regular intervals</a:t>
            </a:r>
            <a:endParaRPr lang="en-GB" sz="1800" b="0" strike="noStrike" spc="-1">
              <a:solidFill>
                <a:srgbClr val="000000"/>
              </a:solidFill>
              <a:latin typeface="Arial"/>
            </a:endParaRPr>
          </a:p>
          <a:p>
            <a:pPr>
              <a:lnSpc>
                <a:spcPct val="100000"/>
              </a:lnSpc>
            </a:pPr>
            <a:r>
              <a:rPr lang="en-GB" sz="1800" b="0" strike="noStrike" spc="-1">
                <a:solidFill>
                  <a:srgbClr val="FFFFFF"/>
                </a:solidFill>
                <a:latin typeface="DejaVu Sans"/>
                <a:ea typeface="DejaVu Sans"/>
              </a:rPr>
              <a:t>Cash payment → Paid in an appropriate medium of exchange</a:t>
            </a:r>
            <a:endParaRPr lang="en-GB" sz="1800" b="0" strike="noStrike" spc="-1">
              <a:solidFill>
                <a:srgbClr val="000000"/>
              </a:solidFill>
              <a:latin typeface="Arial"/>
            </a:endParaRPr>
          </a:p>
          <a:p>
            <a:pPr>
              <a:lnSpc>
                <a:spcPct val="100000"/>
              </a:lnSpc>
            </a:pPr>
            <a:r>
              <a:rPr lang="en-GB" sz="1800" b="0" strike="noStrike" spc="-1">
                <a:solidFill>
                  <a:srgbClr val="FFFFFF"/>
                </a:solidFill>
                <a:latin typeface="DejaVu Sans"/>
                <a:ea typeface="DejaVu Sans"/>
              </a:rPr>
              <a:t>Individual → Paid on an individual basis (e.g., not to households)</a:t>
            </a:r>
            <a:endParaRPr lang="en-GB" sz="1800" b="0" strike="noStrike" spc="-1">
              <a:solidFill>
                <a:srgbClr val="000000"/>
              </a:solidFill>
              <a:latin typeface="Arial"/>
            </a:endParaRPr>
          </a:p>
          <a:p>
            <a:pPr>
              <a:lnSpc>
                <a:spcPct val="100000"/>
              </a:lnSpc>
            </a:pPr>
            <a:r>
              <a:rPr lang="en-GB" sz="1800" b="0" strike="noStrike" spc="-1">
                <a:solidFill>
                  <a:srgbClr val="FFFFFF"/>
                </a:solidFill>
                <a:latin typeface="DejaVu Sans"/>
                <a:ea typeface="DejaVu Sans"/>
              </a:rPr>
              <a:t>Universal → Paid to everyone</a:t>
            </a:r>
            <a:endParaRPr lang="en-GB" sz="1800" b="0" strike="noStrike" spc="-1">
              <a:solidFill>
                <a:srgbClr val="000000"/>
              </a:solidFill>
              <a:latin typeface="Arial"/>
            </a:endParaRPr>
          </a:p>
          <a:p>
            <a:pPr>
              <a:lnSpc>
                <a:spcPct val="100000"/>
              </a:lnSpc>
            </a:pPr>
            <a:r>
              <a:rPr lang="en-GB" sz="1800" b="0" strike="noStrike" spc="-1">
                <a:solidFill>
                  <a:srgbClr val="FFFFFF"/>
                </a:solidFill>
                <a:latin typeface="DejaVu Sans"/>
                <a:ea typeface="DejaVu Sans"/>
              </a:rPr>
              <a:t>Unconditional → Paid without means test and without a requirement to work or to demonstrate willingness-to-work</a:t>
            </a:r>
            <a:endParaRPr lang="en-GB" sz="1800" b="0" strike="noStrike" spc="-1">
              <a:solidFill>
                <a:srgbClr val="000000"/>
              </a:solidFill>
              <a:latin typeface="Arial"/>
            </a:endParaRPr>
          </a:p>
        </p:txBody>
      </p:sp>
      <p:sp>
        <p:nvSpPr>
          <p:cNvPr id="1428" name="CustomShape 62"/>
          <p:cNvSpPr/>
          <p:nvPr/>
        </p:nvSpPr>
        <p:spPr>
          <a:xfrm>
            <a:off x="201240" y="3060000"/>
            <a:ext cx="10777680" cy="8989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9" name="CustomShape 92"/>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30" name="CustomShape 93"/>
          <p:cNvSpPr/>
          <p:nvPr/>
        </p:nvSpPr>
        <p:spPr>
          <a:xfrm>
            <a:off x="335520" y="1268280"/>
            <a:ext cx="10726920" cy="1970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r>
              <a:rPr lang="en-GB" sz="1800" b="0" strike="noStrike" spc="-1">
                <a:solidFill>
                  <a:srgbClr val="000000"/>
                </a:solidFill>
                <a:latin typeface="DejaVu Sans"/>
                <a:ea typeface="DejaVu Sans"/>
              </a:rPr>
              <a:t>“A transfer that is provided universally, unconditionally, and in cash” – World Bank</a:t>
            </a: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gn="ctr">
              <a:lnSpc>
                <a:spcPct val="100000"/>
              </a:lnSpc>
              <a:spcBef>
                <a:spcPts val="360"/>
              </a:spcBef>
            </a:pPr>
            <a:endParaRPr lang="en-GB" sz="1800" b="0" strike="noStrike" spc="-1">
              <a:solidFill>
                <a:srgbClr val="000000"/>
              </a:solidFill>
              <a:latin typeface="Arial"/>
            </a:endParaRPr>
          </a:p>
          <a:p>
            <a:pPr algn="ctr">
              <a:lnSpc>
                <a:spcPct val="100000"/>
              </a:lnSpc>
              <a:spcBef>
                <a:spcPts val="360"/>
              </a:spcBef>
            </a:pPr>
            <a:r>
              <a:rPr lang="en-US" sz="1800" b="0" strike="noStrike" spc="-1">
                <a:solidFill>
                  <a:srgbClr val="000000"/>
                </a:solidFill>
                <a:latin typeface="DejaVu Sans"/>
                <a:ea typeface="DejaVu Sans"/>
              </a:rPr>
              <a:t>“A Basic Income is a periodic cash payment unconditionally delivered to all on an individual basis, without means-test or work requirement.” - Basic Income Earth Network</a:t>
            </a:r>
            <a:endParaRPr lang="en-GB" sz="1800" b="0" strike="noStrike" spc="-1">
              <a:solidFill>
                <a:srgbClr val="000000"/>
              </a:solidFill>
              <a:latin typeface="Arial"/>
            </a:endParaRPr>
          </a:p>
        </p:txBody>
      </p:sp>
      <p:sp>
        <p:nvSpPr>
          <p:cNvPr id="1431" name="CustomShape 94"/>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Definition(s)</a:t>
            </a:r>
            <a:endParaRPr lang="en-GB" sz="2200" b="0" strike="noStrike" spc="-1">
              <a:solidFill>
                <a:srgbClr val="000000"/>
              </a:solidFill>
              <a:latin typeface="Arial"/>
            </a:endParaRPr>
          </a:p>
        </p:txBody>
      </p:sp>
      <p:sp>
        <p:nvSpPr>
          <p:cNvPr id="1432" name="CustomShape 95"/>
          <p:cNvSpPr/>
          <p:nvPr/>
        </p:nvSpPr>
        <p:spPr>
          <a:xfrm>
            <a:off x="201240" y="2160000"/>
            <a:ext cx="10777680" cy="7189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
        <p:nvSpPr>
          <p:cNvPr id="1433" name="CustomShape 96"/>
          <p:cNvSpPr/>
          <p:nvPr/>
        </p:nvSpPr>
        <p:spPr>
          <a:xfrm>
            <a:off x="264600" y="6300000"/>
            <a:ext cx="11072160" cy="382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de-DE" sz="900" b="0" strike="noStrike" spc="-1">
                <a:solidFill>
                  <a:srgbClr val="A6A6A6"/>
                </a:solidFill>
                <a:latin typeface="Roboto"/>
                <a:ea typeface="Roboto"/>
              </a:rPr>
              <a:t>1.) The World Bank (2020) – Exploring Universal Basic Income : A Guide to Navigating Concepts, Evidence, and Practices - </a:t>
            </a:r>
            <a:r>
              <a:rPr lang="de-DE" sz="900" b="0" u="sng" strike="noStrike" spc="-1">
                <a:solidFill>
                  <a:srgbClr val="0000FF"/>
                </a:solidFill>
                <a:uFillTx/>
                <a:latin typeface="Roboto"/>
                <a:ea typeface="Roboto"/>
                <a:hlinkClick r:id="rId2"/>
              </a:rPr>
              <a:t>Link</a:t>
            </a:r>
            <a:endParaRPr lang="en-GB" sz="900" b="0" strike="noStrike" spc="-1">
              <a:solidFill>
                <a:srgbClr val="000000"/>
              </a:solidFill>
              <a:latin typeface="Arial"/>
            </a:endParaRPr>
          </a:p>
          <a:p>
            <a:pPr>
              <a:lnSpc>
                <a:spcPct val="100000"/>
              </a:lnSpc>
            </a:pPr>
            <a:r>
              <a:rPr lang="de-DE" sz="900" b="0" strike="noStrike" spc="-1">
                <a:solidFill>
                  <a:srgbClr val="A6A6A6"/>
                </a:solidFill>
                <a:latin typeface="Roboto"/>
                <a:ea typeface="Roboto"/>
              </a:rPr>
              <a:t>2.) BIEN (Basic Income Earth Network) – https://basicincome.org/about-basic-income</a:t>
            </a:r>
            <a:endParaRPr lang="en-GB" sz="900" b="0" strike="noStrike" spc="-1">
              <a:solidFill>
                <a:srgbClr val="000000"/>
              </a:solidFill>
              <a:latin typeface="Arial"/>
            </a:endParaRPr>
          </a:p>
        </p:txBody>
      </p:sp>
      <p:sp>
        <p:nvSpPr>
          <p:cNvPr id="1434" name="CustomShape 97"/>
          <p:cNvSpPr/>
          <p:nvPr/>
        </p:nvSpPr>
        <p:spPr>
          <a:xfrm>
            <a:off x="252000" y="4140000"/>
            <a:ext cx="10726920" cy="1970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216000" indent="-216000">
              <a:lnSpc>
                <a:spcPct val="100000"/>
              </a:lnSpc>
              <a:buClr>
                <a:srgbClr val="008C4F"/>
              </a:buClr>
              <a:buSzPct val="45000"/>
              <a:buFont typeface="OpenSymbol"/>
              <a:buChar char="■"/>
            </a:pPr>
            <a:r>
              <a:rPr lang="en-GB" sz="1800" b="0" strike="noStrike" spc="-1">
                <a:solidFill>
                  <a:srgbClr val="000000"/>
                </a:solidFill>
                <a:latin typeface="DejaVu Sans"/>
                <a:ea typeface="DejaVu Sans"/>
              </a:rPr>
              <a:t>Periodic → Paid at regular intervals</a:t>
            </a:r>
            <a:endParaRPr lang="en-GB" sz="1800" b="0" strike="noStrike" spc="-1">
              <a:solidFill>
                <a:srgbClr val="000000"/>
              </a:solidFill>
              <a:latin typeface="Arial"/>
            </a:endParaRPr>
          </a:p>
          <a:p>
            <a:pPr marL="216000" indent="-216000">
              <a:lnSpc>
                <a:spcPct val="100000"/>
              </a:lnSpc>
              <a:buClr>
                <a:srgbClr val="008C4F"/>
              </a:buClr>
              <a:buSzPct val="45000"/>
              <a:buFont typeface="OpenSymbol"/>
              <a:buChar char="■"/>
            </a:pPr>
            <a:r>
              <a:rPr lang="en-GB" sz="1800" b="0" strike="noStrike" spc="-1">
                <a:solidFill>
                  <a:srgbClr val="000000"/>
                </a:solidFill>
                <a:latin typeface="DejaVu Sans"/>
                <a:ea typeface="DejaVu Sans"/>
              </a:rPr>
              <a:t>Cash payment → Paid in an appropriate medium of exchange</a:t>
            </a:r>
            <a:endParaRPr lang="en-GB" sz="1800" b="0" strike="noStrike" spc="-1">
              <a:solidFill>
                <a:srgbClr val="000000"/>
              </a:solidFill>
              <a:latin typeface="Arial"/>
            </a:endParaRPr>
          </a:p>
          <a:p>
            <a:pPr>
              <a:lnSpc>
                <a:spcPct val="100000"/>
              </a:lnSpc>
            </a:pPr>
            <a:r>
              <a:rPr lang="en-GB" sz="1800" b="0" strike="noStrike" spc="-1">
                <a:solidFill>
                  <a:srgbClr val="FFFFFF"/>
                </a:solidFill>
                <a:latin typeface="DejaVu Sans"/>
                <a:ea typeface="DejaVu Sans"/>
              </a:rPr>
              <a:t>Individual → Paid on an individual basis (e.g., not to households)</a:t>
            </a:r>
            <a:endParaRPr lang="en-GB" sz="1800" b="0" strike="noStrike" spc="-1">
              <a:solidFill>
                <a:srgbClr val="000000"/>
              </a:solidFill>
              <a:latin typeface="Arial"/>
            </a:endParaRPr>
          </a:p>
          <a:p>
            <a:pPr>
              <a:lnSpc>
                <a:spcPct val="100000"/>
              </a:lnSpc>
            </a:pPr>
            <a:r>
              <a:rPr lang="en-GB" sz="1800" b="0" strike="noStrike" spc="-1">
                <a:solidFill>
                  <a:srgbClr val="FFFFFF"/>
                </a:solidFill>
                <a:latin typeface="DejaVu Sans"/>
                <a:ea typeface="DejaVu Sans"/>
              </a:rPr>
              <a:t>Universal → Paid to everyone</a:t>
            </a:r>
            <a:endParaRPr lang="en-GB" sz="1800" b="0" strike="noStrike" spc="-1">
              <a:solidFill>
                <a:srgbClr val="000000"/>
              </a:solidFill>
              <a:latin typeface="Arial"/>
            </a:endParaRPr>
          </a:p>
          <a:p>
            <a:pPr>
              <a:lnSpc>
                <a:spcPct val="100000"/>
              </a:lnSpc>
            </a:pPr>
            <a:r>
              <a:rPr lang="en-GB" sz="1800" b="0" strike="noStrike" spc="-1">
                <a:solidFill>
                  <a:srgbClr val="FFFFFF"/>
                </a:solidFill>
                <a:latin typeface="DejaVu Sans"/>
                <a:ea typeface="DejaVu Sans"/>
              </a:rPr>
              <a:t>Unconditional → Paid without means test and without a requirement to work or to demonstrate willingness-to-work</a:t>
            </a:r>
            <a:endParaRPr lang="en-GB" sz="1800" b="0" strike="noStrike" spc="-1">
              <a:solidFill>
                <a:srgbClr val="000000"/>
              </a:solidFill>
              <a:latin typeface="Arial"/>
            </a:endParaRPr>
          </a:p>
        </p:txBody>
      </p:sp>
      <p:sp>
        <p:nvSpPr>
          <p:cNvPr id="1435" name="CustomShape 98"/>
          <p:cNvSpPr/>
          <p:nvPr/>
        </p:nvSpPr>
        <p:spPr>
          <a:xfrm>
            <a:off x="201240" y="3060000"/>
            <a:ext cx="10777680" cy="8989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6" name="CustomShape 85"/>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37" name="CustomShape 86"/>
          <p:cNvSpPr/>
          <p:nvPr/>
        </p:nvSpPr>
        <p:spPr>
          <a:xfrm>
            <a:off x="335520" y="1268280"/>
            <a:ext cx="10726920" cy="1970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r>
              <a:rPr lang="en-GB" sz="1800" b="0" strike="noStrike" spc="-1">
                <a:solidFill>
                  <a:srgbClr val="000000"/>
                </a:solidFill>
                <a:latin typeface="DejaVu Sans"/>
                <a:ea typeface="DejaVu Sans"/>
              </a:rPr>
              <a:t>“A transfer that is provided universally, unconditionally, and in cash” – World Bank</a:t>
            </a: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gn="ctr">
              <a:lnSpc>
                <a:spcPct val="100000"/>
              </a:lnSpc>
              <a:spcBef>
                <a:spcPts val="360"/>
              </a:spcBef>
            </a:pPr>
            <a:endParaRPr lang="en-GB" sz="1800" b="0" strike="noStrike" spc="-1">
              <a:solidFill>
                <a:srgbClr val="000000"/>
              </a:solidFill>
              <a:latin typeface="Arial"/>
            </a:endParaRPr>
          </a:p>
          <a:p>
            <a:pPr algn="ctr">
              <a:lnSpc>
                <a:spcPct val="100000"/>
              </a:lnSpc>
              <a:spcBef>
                <a:spcPts val="360"/>
              </a:spcBef>
            </a:pPr>
            <a:r>
              <a:rPr lang="en-US" sz="1800" b="0" strike="noStrike" spc="-1">
                <a:solidFill>
                  <a:srgbClr val="000000"/>
                </a:solidFill>
                <a:latin typeface="DejaVu Sans"/>
                <a:ea typeface="DejaVu Sans"/>
              </a:rPr>
              <a:t>“A Basic Income is a periodic cash payment unconditionally delivered to all on an individual basis, without means-test or work requirement.” - Basic Income Earth Network</a:t>
            </a:r>
            <a:endParaRPr lang="en-GB" sz="1800" b="0" strike="noStrike" spc="-1">
              <a:solidFill>
                <a:srgbClr val="000000"/>
              </a:solidFill>
              <a:latin typeface="Arial"/>
            </a:endParaRPr>
          </a:p>
        </p:txBody>
      </p:sp>
      <p:sp>
        <p:nvSpPr>
          <p:cNvPr id="1438" name="CustomShape 87"/>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Definition(s)</a:t>
            </a:r>
            <a:endParaRPr lang="en-GB" sz="2200" b="0" strike="noStrike" spc="-1">
              <a:solidFill>
                <a:srgbClr val="000000"/>
              </a:solidFill>
              <a:latin typeface="Arial"/>
            </a:endParaRPr>
          </a:p>
        </p:txBody>
      </p:sp>
      <p:sp>
        <p:nvSpPr>
          <p:cNvPr id="1439" name="CustomShape 88"/>
          <p:cNvSpPr/>
          <p:nvPr/>
        </p:nvSpPr>
        <p:spPr>
          <a:xfrm>
            <a:off x="201240" y="2160000"/>
            <a:ext cx="10777680" cy="7189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
        <p:nvSpPr>
          <p:cNvPr id="1440" name="CustomShape 89"/>
          <p:cNvSpPr/>
          <p:nvPr/>
        </p:nvSpPr>
        <p:spPr>
          <a:xfrm>
            <a:off x="264600" y="6300000"/>
            <a:ext cx="11072160" cy="382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de-DE" sz="900" b="0" strike="noStrike" spc="-1">
                <a:solidFill>
                  <a:srgbClr val="A6A6A6"/>
                </a:solidFill>
                <a:latin typeface="Roboto"/>
                <a:ea typeface="Roboto"/>
              </a:rPr>
              <a:t>1.) The World Bank (2020) – Exploring Universal Basic Income : A Guide to Navigating Concepts, Evidence, and Practices - </a:t>
            </a:r>
            <a:r>
              <a:rPr lang="de-DE" sz="900" b="0" u="sng" strike="noStrike" spc="-1">
                <a:solidFill>
                  <a:srgbClr val="0000FF"/>
                </a:solidFill>
                <a:uFillTx/>
                <a:latin typeface="Roboto"/>
                <a:ea typeface="Roboto"/>
                <a:hlinkClick r:id="rId2"/>
              </a:rPr>
              <a:t>Link</a:t>
            </a:r>
            <a:endParaRPr lang="en-GB" sz="900" b="0" strike="noStrike" spc="-1">
              <a:solidFill>
                <a:srgbClr val="000000"/>
              </a:solidFill>
              <a:latin typeface="Arial"/>
            </a:endParaRPr>
          </a:p>
          <a:p>
            <a:pPr>
              <a:lnSpc>
                <a:spcPct val="100000"/>
              </a:lnSpc>
            </a:pPr>
            <a:r>
              <a:rPr lang="de-DE" sz="900" b="0" strike="noStrike" spc="-1">
                <a:solidFill>
                  <a:srgbClr val="A6A6A6"/>
                </a:solidFill>
                <a:latin typeface="Roboto"/>
                <a:ea typeface="Roboto"/>
              </a:rPr>
              <a:t>2.) BIEN (Basic Income Earth Network) – https://basicincome.org/about-basic-income</a:t>
            </a:r>
            <a:endParaRPr lang="en-GB" sz="900" b="0" strike="noStrike" spc="-1">
              <a:solidFill>
                <a:srgbClr val="000000"/>
              </a:solidFill>
              <a:latin typeface="Arial"/>
            </a:endParaRPr>
          </a:p>
        </p:txBody>
      </p:sp>
      <p:sp>
        <p:nvSpPr>
          <p:cNvPr id="1441" name="CustomShape 90"/>
          <p:cNvSpPr/>
          <p:nvPr/>
        </p:nvSpPr>
        <p:spPr>
          <a:xfrm>
            <a:off x="252000" y="4140000"/>
            <a:ext cx="10726920" cy="1970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216000" indent="-216000">
              <a:lnSpc>
                <a:spcPct val="100000"/>
              </a:lnSpc>
              <a:buClr>
                <a:srgbClr val="008C4F"/>
              </a:buClr>
              <a:buSzPct val="45000"/>
              <a:buFont typeface="OpenSymbol"/>
              <a:buChar char="■"/>
            </a:pPr>
            <a:r>
              <a:rPr lang="en-GB" sz="1800" b="0" strike="noStrike" spc="-1">
                <a:solidFill>
                  <a:srgbClr val="000000"/>
                </a:solidFill>
                <a:latin typeface="DejaVu Sans"/>
                <a:ea typeface="DejaVu Sans"/>
              </a:rPr>
              <a:t>Periodic → Paid at regular intervals</a:t>
            </a:r>
            <a:endParaRPr lang="en-GB" sz="1800" b="0" strike="noStrike" spc="-1">
              <a:solidFill>
                <a:srgbClr val="000000"/>
              </a:solidFill>
              <a:latin typeface="Arial"/>
            </a:endParaRPr>
          </a:p>
          <a:p>
            <a:pPr marL="216000" indent="-216000">
              <a:lnSpc>
                <a:spcPct val="100000"/>
              </a:lnSpc>
              <a:buClr>
                <a:srgbClr val="008C4F"/>
              </a:buClr>
              <a:buSzPct val="45000"/>
              <a:buFont typeface="OpenSymbol"/>
              <a:buChar char="■"/>
            </a:pPr>
            <a:r>
              <a:rPr lang="en-GB" sz="1800" b="0" strike="noStrike" spc="-1">
                <a:solidFill>
                  <a:srgbClr val="000000"/>
                </a:solidFill>
                <a:latin typeface="DejaVu Sans"/>
                <a:ea typeface="DejaVu Sans"/>
              </a:rPr>
              <a:t>Cash payment → Paid in an appropriate medium of exchange</a:t>
            </a:r>
            <a:endParaRPr lang="en-GB" sz="1800" b="0" strike="noStrike" spc="-1">
              <a:solidFill>
                <a:srgbClr val="000000"/>
              </a:solidFill>
              <a:latin typeface="Arial"/>
            </a:endParaRPr>
          </a:p>
          <a:p>
            <a:pPr marL="216000" indent="-216000">
              <a:lnSpc>
                <a:spcPct val="100000"/>
              </a:lnSpc>
              <a:buClr>
                <a:srgbClr val="008C4F"/>
              </a:buClr>
              <a:buSzPct val="45000"/>
              <a:buFont typeface="OpenSymbol"/>
              <a:buChar char="■"/>
            </a:pPr>
            <a:r>
              <a:rPr lang="en-GB" sz="1800" b="0" strike="noStrike" spc="-1">
                <a:solidFill>
                  <a:srgbClr val="000000"/>
                </a:solidFill>
                <a:latin typeface="DejaVu Sans"/>
                <a:ea typeface="DejaVu Sans"/>
              </a:rPr>
              <a:t>Individual → Paid on an individual basis (e.g., not to households)</a:t>
            </a:r>
            <a:endParaRPr lang="en-GB" sz="1800" b="0" strike="noStrike" spc="-1">
              <a:solidFill>
                <a:srgbClr val="000000"/>
              </a:solidFill>
              <a:latin typeface="Arial"/>
            </a:endParaRPr>
          </a:p>
          <a:p>
            <a:pPr>
              <a:lnSpc>
                <a:spcPct val="100000"/>
              </a:lnSpc>
            </a:pPr>
            <a:r>
              <a:rPr lang="en-GB" sz="1800" b="0" strike="noStrike" spc="-1">
                <a:solidFill>
                  <a:srgbClr val="FFFFFF"/>
                </a:solidFill>
                <a:latin typeface="DejaVu Sans"/>
                <a:ea typeface="DejaVu Sans"/>
              </a:rPr>
              <a:t>Universal → Paid to everyone</a:t>
            </a:r>
            <a:endParaRPr lang="en-GB" sz="1800" b="0" strike="noStrike" spc="-1">
              <a:solidFill>
                <a:srgbClr val="000000"/>
              </a:solidFill>
              <a:latin typeface="Arial"/>
            </a:endParaRPr>
          </a:p>
          <a:p>
            <a:pPr>
              <a:lnSpc>
                <a:spcPct val="100000"/>
              </a:lnSpc>
            </a:pPr>
            <a:r>
              <a:rPr lang="en-GB" sz="1800" b="0" strike="noStrike" spc="-1">
                <a:solidFill>
                  <a:srgbClr val="FFFFFF"/>
                </a:solidFill>
                <a:latin typeface="DejaVu Sans"/>
                <a:ea typeface="DejaVu Sans"/>
              </a:rPr>
              <a:t>Unconditional → Paid without means test and without a requirement to work or to demonstrate willingness-to-work</a:t>
            </a:r>
            <a:endParaRPr lang="en-GB" sz="1800" b="0" strike="noStrike" spc="-1">
              <a:solidFill>
                <a:srgbClr val="000000"/>
              </a:solidFill>
              <a:latin typeface="Arial"/>
            </a:endParaRPr>
          </a:p>
        </p:txBody>
      </p:sp>
      <p:sp>
        <p:nvSpPr>
          <p:cNvPr id="1442" name="CustomShape 91"/>
          <p:cNvSpPr/>
          <p:nvPr/>
        </p:nvSpPr>
        <p:spPr>
          <a:xfrm>
            <a:off x="201240" y="3060000"/>
            <a:ext cx="10777680" cy="8989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 name="CustomShape 78"/>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44" name="CustomShape 79"/>
          <p:cNvSpPr/>
          <p:nvPr/>
        </p:nvSpPr>
        <p:spPr>
          <a:xfrm>
            <a:off x="335520" y="1268280"/>
            <a:ext cx="10726920" cy="1970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r>
              <a:rPr lang="en-GB" sz="1800" b="0" strike="noStrike" spc="-1">
                <a:solidFill>
                  <a:srgbClr val="000000"/>
                </a:solidFill>
                <a:latin typeface="DejaVu Sans"/>
                <a:ea typeface="DejaVu Sans"/>
              </a:rPr>
              <a:t>“A transfer that is provided universally, unconditionally, and in cash” – World Bank</a:t>
            </a: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gn="ctr">
              <a:lnSpc>
                <a:spcPct val="100000"/>
              </a:lnSpc>
              <a:spcBef>
                <a:spcPts val="360"/>
              </a:spcBef>
            </a:pPr>
            <a:endParaRPr lang="en-GB" sz="1800" b="0" strike="noStrike" spc="-1">
              <a:solidFill>
                <a:srgbClr val="000000"/>
              </a:solidFill>
              <a:latin typeface="Arial"/>
            </a:endParaRPr>
          </a:p>
          <a:p>
            <a:pPr algn="ctr">
              <a:lnSpc>
                <a:spcPct val="100000"/>
              </a:lnSpc>
              <a:spcBef>
                <a:spcPts val="360"/>
              </a:spcBef>
            </a:pPr>
            <a:r>
              <a:rPr lang="en-US" sz="1800" b="0" strike="noStrike" spc="-1">
                <a:solidFill>
                  <a:srgbClr val="000000"/>
                </a:solidFill>
                <a:latin typeface="DejaVu Sans"/>
                <a:ea typeface="DejaVu Sans"/>
              </a:rPr>
              <a:t>“A Basic Income is a periodic cash payment unconditionally delivered to all on an individual basis, without means-test or work requirement.” - Basic Income Earth Network</a:t>
            </a:r>
            <a:endParaRPr lang="en-GB" sz="1800" b="0" strike="noStrike" spc="-1">
              <a:solidFill>
                <a:srgbClr val="000000"/>
              </a:solidFill>
              <a:latin typeface="Arial"/>
            </a:endParaRPr>
          </a:p>
        </p:txBody>
      </p:sp>
      <p:sp>
        <p:nvSpPr>
          <p:cNvPr id="1445" name="CustomShape 80"/>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Definition(s)</a:t>
            </a:r>
            <a:endParaRPr lang="en-GB" sz="2200" b="0" strike="noStrike" spc="-1">
              <a:solidFill>
                <a:srgbClr val="000000"/>
              </a:solidFill>
              <a:latin typeface="Arial"/>
            </a:endParaRPr>
          </a:p>
        </p:txBody>
      </p:sp>
      <p:sp>
        <p:nvSpPr>
          <p:cNvPr id="1446" name="CustomShape 81"/>
          <p:cNvSpPr/>
          <p:nvPr/>
        </p:nvSpPr>
        <p:spPr>
          <a:xfrm>
            <a:off x="201240" y="2160000"/>
            <a:ext cx="10777680" cy="7189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
        <p:nvSpPr>
          <p:cNvPr id="1447" name="CustomShape 82"/>
          <p:cNvSpPr/>
          <p:nvPr/>
        </p:nvSpPr>
        <p:spPr>
          <a:xfrm>
            <a:off x="264600" y="6300000"/>
            <a:ext cx="11072160" cy="382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de-DE" sz="900" b="0" strike="noStrike" spc="-1">
                <a:solidFill>
                  <a:srgbClr val="A6A6A6"/>
                </a:solidFill>
                <a:latin typeface="Roboto"/>
                <a:ea typeface="Roboto"/>
              </a:rPr>
              <a:t>1.) The World Bank (2020) – Exploring Universal Basic Income : A Guide to Navigating Concepts, Evidence, and Practices - </a:t>
            </a:r>
            <a:r>
              <a:rPr lang="de-DE" sz="900" b="0" u="sng" strike="noStrike" spc="-1">
                <a:solidFill>
                  <a:srgbClr val="0000FF"/>
                </a:solidFill>
                <a:uFillTx/>
                <a:latin typeface="Roboto"/>
                <a:ea typeface="Roboto"/>
                <a:hlinkClick r:id="rId2"/>
              </a:rPr>
              <a:t>Link</a:t>
            </a:r>
            <a:endParaRPr lang="en-GB" sz="900" b="0" strike="noStrike" spc="-1">
              <a:solidFill>
                <a:srgbClr val="000000"/>
              </a:solidFill>
              <a:latin typeface="Arial"/>
            </a:endParaRPr>
          </a:p>
          <a:p>
            <a:pPr>
              <a:lnSpc>
                <a:spcPct val="100000"/>
              </a:lnSpc>
            </a:pPr>
            <a:r>
              <a:rPr lang="de-DE" sz="900" b="0" strike="noStrike" spc="-1">
                <a:solidFill>
                  <a:srgbClr val="A6A6A6"/>
                </a:solidFill>
                <a:latin typeface="Roboto"/>
                <a:ea typeface="Roboto"/>
              </a:rPr>
              <a:t>2.) BIEN (Basic Income Earth Network) – https://basicincome.org/about-basic-income</a:t>
            </a:r>
            <a:endParaRPr lang="en-GB" sz="900" b="0" strike="noStrike" spc="-1">
              <a:solidFill>
                <a:srgbClr val="000000"/>
              </a:solidFill>
              <a:latin typeface="Arial"/>
            </a:endParaRPr>
          </a:p>
        </p:txBody>
      </p:sp>
      <p:sp>
        <p:nvSpPr>
          <p:cNvPr id="1448" name="CustomShape 83"/>
          <p:cNvSpPr/>
          <p:nvPr/>
        </p:nvSpPr>
        <p:spPr>
          <a:xfrm>
            <a:off x="252000" y="4140000"/>
            <a:ext cx="10726920" cy="1970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216000" indent="-216000">
              <a:lnSpc>
                <a:spcPct val="100000"/>
              </a:lnSpc>
              <a:buClr>
                <a:srgbClr val="008C4F"/>
              </a:buClr>
              <a:buSzPct val="45000"/>
              <a:buFont typeface="OpenSymbol"/>
              <a:buChar char="■"/>
            </a:pPr>
            <a:r>
              <a:rPr lang="en-GB" sz="1800" b="0" strike="noStrike" spc="-1">
                <a:solidFill>
                  <a:srgbClr val="000000"/>
                </a:solidFill>
                <a:latin typeface="DejaVu Sans"/>
                <a:ea typeface="DejaVu Sans"/>
              </a:rPr>
              <a:t>Periodic → Paid at regular intervals</a:t>
            </a:r>
            <a:endParaRPr lang="en-GB" sz="1800" b="0" strike="noStrike" spc="-1">
              <a:solidFill>
                <a:srgbClr val="000000"/>
              </a:solidFill>
              <a:latin typeface="Arial"/>
            </a:endParaRPr>
          </a:p>
          <a:p>
            <a:pPr marL="216000" indent="-216000">
              <a:lnSpc>
                <a:spcPct val="100000"/>
              </a:lnSpc>
              <a:buClr>
                <a:srgbClr val="008C4F"/>
              </a:buClr>
              <a:buSzPct val="45000"/>
              <a:buFont typeface="OpenSymbol"/>
              <a:buChar char="■"/>
            </a:pPr>
            <a:r>
              <a:rPr lang="en-GB" sz="1800" b="0" strike="noStrike" spc="-1">
                <a:solidFill>
                  <a:srgbClr val="000000"/>
                </a:solidFill>
                <a:latin typeface="DejaVu Sans"/>
                <a:ea typeface="DejaVu Sans"/>
              </a:rPr>
              <a:t>Cash payment → Paid in an appropriate medium of exchange</a:t>
            </a:r>
            <a:endParaRPr lang="en-GB" sz="1800" b="0" strike="noStrike" spc="-1">
              <a:solidFill>
                <a:srgbClr val="000000"/>
              </a:solidFill>
              <a:latin typeface="Arial"/>
            </a:endParaRPr>
          </a:p>
          <a:p>
            <a:pPr marL="216000" indent="-216000">
              <a:lnSpc>
                <a:spcPct val="100000"/>
              </a:lnSpc>
              <a:buClr>
                <a:srgbClr val="008C4F"/>
              </a:buClr>
              <a:buSzPct val="45000"/>
              <a:buFont typeface="OpenSymbol"/>
              <a:buChar char="■"/>
            </a:pPr>
            <a:r>
              <a:rPr lang="en-GB" sz="1800" b="0" strike="noStrike" spc="-1">
                <a:solidFill>
                  <a:srgbClr val="000000"/>
                </a:solidFill>
                <a:latin typeface="DejaVu Sans"/>
                <a:ea typeface="DejaVu Sans"/>
              </a:rPr>
              <a:t>Individual → Paid on an individual basis (e.g., not to households)</a:t>
            </a:r>
            <a:endParaRPr lang="en-GB" sz="1800" b="0" strike="noStrike" spc="-1">
              <a:solidFill>
                <a:srgbClr val="000000"/>
              </a:solidFill>
              <a:latin typeface="Arial"/>
            </a:endParaRPr>
          </a:p>
          <a:p>
            <a:pPr marL="216000" indent="-216000">
              <a:lnSpc>
                <a:spcPct val="100000"/>
              </a:lnSpc>
              <a:buClr>
                <a:srgbClr val="008C4F"/>
              </a:buClr>
              <a:buSzPct val="45000"/>
              <a:buFont typeface="OpenSymbol"/>
              <a:buChar char="■"/>
            </a:pPr>
            <a:r>
              <a:rPr lang="en-GB" sz="1800" b="0" strike="noStrike" spc="-1">
                <a:solidFill>
                  <a:srgbClr val="000000"/>
                </a:solidFill>
                <a:latin typeface="DejaVu Sans"/>
                <a:ea typeface="DejaVu Sans"/>
              </a:rPr>
              <a:t>Universal → Paid to everyone</a:t>
            </a:r>
            <a:endParaRPr lang="en-GB" sz="1800" b="0" strike="noStrike" spc="-1">
              <a:solidFill>
                <a:srgbClr val="000000"/>
              </a:solidFill>
              <a:latin typeface="Arial"/>
            </a:endParaRPr>
          </a:p>
          <a:p>
            <a:pPr>
              <a:lnSpc>
                <a:spcPct val="100000"/>
              </a:lnSpc>
            </a:pPr>
            <a:r>
              <a:rPr lang="en-GB" sz="1800" b="0" strike="noStrike" spc="-1">
                <a:solidFill>
                  <a:srgbClr val="FFFFFF"/>
                </a:solidFill>
                <a:latin typeface="DejaVu Sans"/>
                <a:ea typeface="DejaVu Sans"/>
              </a:rPr>
              <a:t>Unconditional → Paid without means test and without a requirement to work or to demonstrate willingness-to-work</a:t>
            </a:r>
            <a:endParaRPr lang="en-GB" sz="1800" b="0" strike="noStrike" spc="-1">
              <a:solidFill>
                <a:srgbClr val="000000"/>
              </a:solidFill>
              <a:latin typeface="Arial"/>
            </a:endParaRPr>
          </a:p>
        </p:txBody>
      </p:sp>
      <p:sp>
        <p:nvSpPr>
          <p:cNvPr id="1449" name="CustomShape 84"/>
          <p:cNvSpPr/>
          <p:nvPr/>
        </p:nvSpPr>
        <p:spPr>
          <a:xfrm>
            <a:off x="201240" y="3060000"/>
            <a:ext cx="10777680" cy="8989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8" name="CustomShape 1"/>
          <p:cNvSpPr/>
          <p:nvPr/>
        </p:nvSpPr>
        <p:spPr>
          <a:xfrm>
            <a:off x="335520" y="764640"/>
            <a:ext cx="10725480" cy="476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400" b="1" strike="noStrike" spc="-1">
                <a:solidFill>
                  <a:srgbClr val="000000"/>
                </a:solidFill>
                <a:latin typeface="DejaVu Sans"/>
                <a:ea typeface="DejaVu Sans"/>
              </a:rPr>
              <a:t>License</a:t>
            </a:r>
            <a:endParaRPr lang="en-GB" sz="2400" b="0" strike="noStrike" spc="-1">
              <a:solidFill>
                <a:srgbClr val="000000"/>
              </a:solidFill>
              <a:latin typeface="Arial"/>
            </a:endParaRPr>
          </a:p>
        </p:txBody>
      </p:sp>
      <p:sp>
        <p:nvSpPr>
          <p:cNvPr id="1359" name="CustomShape 2"/>
          <p:cNvSpPr/>
          <p:nvPr/>
        </p:nvSpPr>
        <p:spPr>
          <a:xfrm>
            <a:off x="335520" y="1268280"/>
            <a:ext cx="10725480" cy="5013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marL="195120" indent="-176400">
              <a:lnSpc>
                <a:spcPct val="100000"/>
              </a:lnSpc>
              <a:spcBef>
                <a:spcPts val="360"/>
              </a:spcBef>
              <a:buClr>
                <a:srgbClr val="008C4F"/>
              </a:buClr>
              <a:buSzPct val="80000"/>
              <a:buFont typeface="Wingdings" charset="2"/>
              <a:buChar char=""/>
            </a:pPr>
            <a:r>
              <a:rPr lang="en-GB" sz="1800" b="0" strike="noStrike" spc="-1">
                <a:solidFill>
                  <a:srgbClr val="000000"/>
                </a:solidFill>
                <a:latin typeface="DejaVu Sans"/>
                <a:ea typeface="DejaVu Sans"/>
              </a:rPr>
              <a:t>This work is licensed under a </a:t>
            </a:r>
            <a:r>
              <a:rPr lang="en-GB" sz="1800" b="1" strike="noStrike" spc="-1">
                <a:solidFill>
                  <a:srgbClr val="000000"/>
                </a:solidFill>
                <a:latin typeface="DejaVu Sans"/>
                <a:ea typeface="DejaVu Sans"/>
              </a:rPr>
              <a:t>Creative Commons Attribution-ShareAlike 4.0 International License</a:t>
            </a:r>
            <a:r>
              <a:rPr lang="en-GB" sz="1800" b="0" strike="noStrike" spc="-1">
                <a:solidFill>
                  <a:srgbClr val="000000"/>
                </a:solidFill>
                <a:latin typeface="DejaVu Sans"/>
                <a:ea typeface="DejaVu Sans"/>
              </a:rPr>
              <a:t>. To view a copy of this license, please refer to </a:t>
            </a:r>
            <a:r>
              <a:rPr lang="en-GB" sz="1800" b="0" u="sng" strike="noStrike" spc="-1">
                <a:solidFill>
                  <a:srgbClr val="0000FF"/>
                </a:solidFill>
                <a:uFillTx/>
                <a:latin typeface="DejaVu Sans"/>
                <a:ea typeface="DejaVu Sans"/>
                <a:hlinkClick r:id="rId2"/>
              </a:rPr>
              <a:t>https://creativecommons.org/licenses/by-sa/4.0/</a:t>
            </a:r>
            <a:r>
              <a:rPr lang="en-GB" sz="1800" b="0" strike="noStrike" spc="-1">
                <a:solidFill>
                  <a:srgbClr val="000000"/>
                </a:solidFill>
                <a:latin typeface="DejaVu Sans"/>
                <a:ea typeface="DejaVu Sans"/>
              </a:rPr>
              <a:t> .</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a:p>
            <a:pPr marL="195120" indent="-176400">
              <a:lnSpc>
                <a:spcPct val="100000"/>
              </a:lnSpc>
              <a:spcBef>
                <a:spcPts val="360"/>
              </a:spcBef>
              <a:buClr>
                <a:srgbClr val="008C4F"/>
              </a:buClr>
              <a:buSzPct val="80000"/>
              <a:buFont typeface="Wingdings" charset="2"/>
              <a:buChar char=""/>
            </a:pPr>
            <a:r>
              <a:rPr lang="en-GB" sz="1800" b="0" strike="noStrike" spc="-1">
                <a:solidFill>
                  <a:srgbClr val="000000"/>
                </a:solidFill>
                <a:latin typeface="DejaVu Sans"/>
                <a:ea typeface="DejaVu Sans"/>
              </a:rPr>
              <a:t>Updated versions of these slides will be available in our </a:t>
            </a:r>
            <a:r>
              <a:rPr lang="en-GB" sz="1800" b="0" u="sng" strike="noStrike" spc="-1">
                <a:solidFill>
                  <a:srgbClr val="0000FF"/>
                </a:solidFill>
                <a:uFillTx/>
                <a:latin typeface="DejaVu Sans"/>
                <a:ea typeface="DejaVu Sans"/>
                <a:hlinkClick r:id="rId3"/>
              </a:rPr>
              <a:t>Github repository</a:t>
            </a:r>
            <a:r>
              <a:rPr lang="en-GB" sz="1800" b="0" strike="noStrike" spc="-1">
                <a:solidFill>
                  <a:srgbClr val="000000"/>
                </a:solidFill>
                <a:latin typeface="DejaVu Sans"/>
                <a:ea typeface="DejaVu Sans"/>
              </a:rPr>
              <a:t>.</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0" name="CustomShape 68"/>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51" name="CustomShape 72"/>
          <p:cNvSpPr/>
          <p:nvPr/>
        </p:nvSpPr>
        <p:spPr>
          <a:xfrm>
            <a:off x="335520" y="1268280"/>
            <a:ext cx="10726920" cy="1970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r>
              <a:rPr lang="en-GB" sz="1800" b="0" strike="noStrike" spc="-1">
                <a:solidFill>
                  <a:srgbClr val="000000"/>
                </a:solidFill>
                <a:latin typeface="DejaVu Sans"/>
                <a:ea typeface="DejaVu Sans"/>
              </a:rPr>
              <a:t>“A transfer that is provided universally, unconditionally, and in cash” – World Bank</a:t>
            </a: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gn="ctr">
              <a:lnSpc>
                <a:spcPct val="100000"/>
              </a:lnSpc>
              <a:spcBef>
                <a:spcPts val="360"/>
              </a:spcBef>
            </a:pPr>
            <a:endParaRPr lang="en-GB" sz="1800" b="0" strike="noStrike" spc="-1">
              <a:solidFill>
                <a:srgbClr val="000000"/>
              </a:solidFill>
              <a:latin typeface="Arial"/>
            </a:endParaRPr>
          </a:p>
          <a:p>
            <a:pPr algn="ctr">
              <a:lnSpc>
                <a:spcPct val="100000"/>
              </a:lnSpc>
              <a:spcBef>
                <a:spcPts val="360"/>
              </a:spcBef>
            </a:pPr>
            <a:r>
              <a:rPr lang="en-US" sz="1800" b="0" strike="noStrike" spc="-1">
                <a:solidFill>
                  <a:srgbClr val="000000"/>
                </a:solidFill>
                <a:latin typeface="DejaVu Sans"/>
                <a:ea typeface="DejaVu Sans"/>
              </a:rPr>
              <a:t>“A Basic Income is a periodic cash payment unconditionally delivered to all on an individual basis, without means-test or work requirement.” - Basic Income Earth Network</a:t>
            </a:r>
            <a:endParaRPr lang="en-GB" sz="1800" b="0" strike="noStrike" spc="-1">
              <a:solidFill>
                <a:srgbClr val="000000"/>
              </a:solidFill>
              <a:latin typeface="Arial"/>
            </a:endParaRPr>
          </a:p>
        </p:txBody>
      </p:sp>
      <p:sp>
        <p:nvSpPr>
          <p:cNvPr id="1452" name="CustomShape 73"/>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Definition(s)</a:t>
            </a:r>
            <a:endParaRPr lang="en-GB" sz="2200" b="0" strike="noStrike" spc="-1">
              <a:solidFill>
                <a:srgbClr val="000000"/>
              </a:solidFill>
              <a:latin typeface="Arial"/>
            </a:endParaRPr>
          </a:p>
        </p:txBody>
      </p:sp>
      <p:sp>
        <p:nvSpPr>
          <p:cNvPr id="1453" name="CustomShape 74"/>
          <p:cNvSpPr/>
          <p:nvPr/>
        </p:nvSpPr>
        <p:spPr>
          <a:xfrm>
            <a:off x="201240" y="2160000"/>
            <a:ext cx="10777680" cy="7189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
        <p:nvSpPr>
          <p:cNvPr id="1454" name="CustomShape 75"/>
          <p:cNvSpPr/>
          <p:nvPr/>
        </p:nvSpPr>
        <p:spPr>
          <a:xfrm>
            <a:off x="264600" y="6300000"/>
            <a:ext cx="11072160" cy="382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de-DE" sz="900" b="0" strike="noStrike" spc="-1">
                <a:solidFill>
                  <a:srgbClr val="A6A6A6"/>
                </a:solidFill>
                <a:latin typeface="Roboto"/>
                <a:ea typeface="Roboto"/>
              </a:rPr>
              <a:t>1.) The World Bank (2020) – Exploring Universal Basic Income : A Guide to Navigating Concepts, Evidence, and Practices - </a:t>
            </a:r>
            <a:r>
              <a:rPr lang="de-DE" sz="900" b="0" u="sng" strike="noStrike" spc="-1">
                <a:solidFill>
                  <a:srgbClr val="0000FF"/>
                </a:solidFill>
                <a:uFillTx/>
                <a:latin typeface="Roboto"/>
                <a:ea typeface="Roboto"/>
                <a:hlinkClick r:id="rId2"/>
              </a:rPr>
              <a:t>Link</a:t>
            </a:r>
            <a:endParaRPr lang="en-GB" sz="900" b="0" strike="noStrike" spc="-1">
              <a:solidFill>
                <a:srgbClr val="000000"/>
              </a:solidFill>
              <a:latin typeface="Arial"/>
            </a:endParaRPr>
          </a:p>
          <a:p>
            <a:pPr>
              <a:lnSpc>
                <a:spcPct val="100000"/>
              </a:lnSpc>
            </a:pPr>
            <a:r>
              <a:rPr lang="de-DE" sz="900" b="0" strike="noStrike" spc="-1">
                <a:solidFill>
                  <a:srgbClr val="A6A6A6"/>
                </a:solidFill>
                <a:latin typeface="Roboto"/>
                <a:ea typeface="Roboto"/>
              </a:rPr>
              <a:t>2.) BIEN (Basic Income Earth Network) – https://basicincome.org/about-basic-income</a:t>
            </a:r>
            <a:endParaRPr lang="en-GB" sz="900" b="0" strike="noStrike" spc="-1">
              <a:solidFill>
                <a:srgbClr val="000000"/>
              </a:solidFill>
              <a:latin typeface="Arial"/>
            </a:endParaRPr>
          </a:p>
        </p:txBody>
      </p:sp>
      <p:sp>
        <p:nvSpPr>
          <p:cNvPr id="1455" name="CustomShape 76"/>
          <p:cNvSpPr/>
          <p:nvPr/>
        </p:nvSpPr>
        <p:spPr>
          <a:xfrm>
            <a:off x="252000" y="4140000"/>
            <a:ext cx="10726920" cy="1970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216000" indent="-216000">
              <a:lnSpc>
                <a:spcPct val="100000"/>
              </a:lnSpc>
              <a:buClr>
                <a:srgbClr val="008C4F"/>
              </a:buClr>
              <a:buSzPct val="45000"/>
              <a:buFont typeface="OpenSymbol"/>
              <a:buChar char="■"/>
            </a:pPr>
            <a:r>
              <a:rPr lang="en-GB" sz="1800" b="0" strike="noStrike" spc="-1">
                <a:solidFill>
                  <a:srgbClr val="000000"/>
                </a:solidFill>
                <a:latin typeface="DejaVu Sans"/>
                <a:ea typeface="DejaVu Sans"/>
              </a:rPr>
              <a:t>Periodic → Paid at regular intervals</a:t>
            </a:r>
            <a:endParaRPr lang="en-GB" sz="1800" b="0" strike="noStrike" spc="-1">
              <a:solidFill>
                <a:srgbClr val="000000"/>
              </a:solidFill>
              <a:latin typeface="Arial"/>
            </a:endParaRPr>
          </a:p>
          <a:p>
            <a:pPr marL="216000" indent="-216000">
              <a:lnSpc>
                <a:spcPct val="100000"/>
              </a:lnSpc>
              <a:buClr>
                <a:srgbClr val="008C4F"/>
              </a:buClr>
              <a:buSzPct val="45000"/>
              <a:buFont typeface="OpenSymbol"/>
              <a:buChar char="■"/>
            </a:pPr>
            <a:r>
              <a:rPr lang="en-GB" sz="1800" b="0" strike="noStrike" spc="-1">
                <a:solidFill>
                  <a:srgbClr val="000000"/>
                </a:solidFill>
                <a:latin typeface="DejaVu Sans"/>
                <a:ea typeface="DejaVu Sans"/>
              </a:rPr>
              <a:t>Cash payment → Paid in an appropriate medium of exchange</a:t>
            </a:r>
            <a:endParaRPr lang="en-GB" sz="1800" b="0" strike="noStrike" spc="-1">
              <a:solidFill>
                <a:srgbClr val="000000"/>
              </a:solidFill>
              <a:latin typeface="Arial"/>
            </a:endParaRPr>
          </a:p>
          <a:p>
            <a:pPr marL="216000" indent="-216000">
              <a:lnSpc>
                <a:spcPct val="100000"/>
              </a:lnSpc>
              <a:buClr>
                <a:srgbClr val="008C4F"/>
              </a:buClr>
              <a:buSzPct val="45000"/>
              <a:buFont typeface="OpenSymbol"/>
              <a:buChar char="■"/>
            </a:pPr>
            <a:r>
              <a:rPr lang="en-GB" sz="1800" b="0" strike="noStrike" spc="-1">
                <a:solidFill>
                  <a:srgbClr val="000000"/>
                </a:solidFill>
                <a:latin typeface="DejaVu Sans"/>
                <a:ea typeface="DejaVu Sans"/>
              </a:rPr>
              <a:t>Individual → Paid on an individual basis (e.g., not to households)</a:t>
            </a:r>
            <a:endParaRPr lang="en-GB" sz="1800" b="0" strike="noStrike" spc="-1">
              <a:solidFill>
                <a:srgbClr val="000000"/>
              </a:solidFill>
              <a:latin typeface="Arial"/>
            </a:endParaRPr>
          </a:p>
          <a:p>
            <a:pPr marL="216000" indent="-216000">
              <a:lnSpc>
                <a:spcPct val="100000"/>
              </a:lnSpc>
              <a:buClr>
                <a:srgbClr val="008C4F"/>
              </a:buClr>
              <a:buSzPct val="45000"/>
              <a:buFont typeface="OpenSymbol"/>
              <a:buChar char="■"/>
            </a:pPr>
            <a:r>
              <a:rPr lang="en-GB" sz="1800" b="0" strike="noStrike" spc="-1">
                <a:solidFill>
                  <a:srgbClr val="000000"/>
                </a:solidFill>
                <a:latin typeface="DejaVu Sans"/>
                <a:ea typeface="DejaVu Sans"/>
              </a:rPr>
              <a:t>Universal → Paid to everyone</a:t>
            </a:r>
            <a:endParaRPr lang="en-GB" sz="1800" b="0" strike="noStrike" spc="-1">
              <a:solidFill>
                <a:srgbClr val="000000"/>
              </a:solidFill>
              <a:latin typeface="Arial"/>
            </a:endParaRPr>
          </a:p>
          <a:p>
            <a:pPr marL="216000" indent="-216000">
              <a:lnSpc>
                <a:spcPct val="100000"/>
              </a:lnSpc>
              <a:buClr>
                <a:srgbClr val="008C4F"/>
              </a:buClr>
              <a:buSzPct val="45000"/>
              <a:buFont typeface="OpenSymbol"/>
              <a:buChar char="■"/>
            </a:pPr>
            <a:r>
              <a:rPr lang="en-GB" sz="1800" b="0" strike="noStrike" spc="-1">
                <a:solidFill>
                  <a:srgbClr val="000000"/>
                </a:solidFill>
                <a:latin typeface="DejaVu Sans"/>
                <a:ea typeface="DejaVu Sans"/>
              </a:rPr>
              <a:t>Unconditional → Paid without means test and without a requirement to work or to demonstrate willingness-to-work</a:t>
            </a:r>
            <a:endParaRPr lang="en-GB" sz="1800" b="0" strike="noStrike" spc="-1">
              <a:solidFill>
                <a:srgbClr val="000000"/>
              </a:solidFill>
              <a:latin typeface="Arial"/>
            </a:endParaRPr>
          </a:p>
        </p:txBody>
      </p:sp>
      <p:sp>
        <p:nvSpPr>
          <p:cNvPr id="1456" name="CustomShape 77"/>
          <p:cNvSpPr/>
          <p:nvPr/>
        </p:nvSpPr>
        <p:spPr>
          <a:xfrm>
            <a:off x="201240" y="3060000"/>
            <a:ext cx="10777680" cy="8989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7" name="CustomShape 107"/>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58" name="CustomShape 108"/>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Detour – AI Propaganda</a:t>
            </a:r>
            <a:endParaRPr lang="en-GB" sz="2200" b="0" strike="noStrike" spc="-1">
              <a:solidFill>
                <a:srgbClr val="000000"/>
              </a:solidFill>
              <a:latin typeface="Arial"/>
            </a:endParaRPr>
          </a:p>
        </p:txBody>
      </p:sp>
      <p:pic>
        <p:nvPicPr>
          <p:cNvPr id="1459" name="Grafik 1458"/>
          <p:cNvPicPr/>
          <p:nvPr/>
        </p:nvPicPr>
        <p:blipFill>
          <a:blip r:embed="rId2"/>
          <a:stretch/>
        </p:blipFill>
        <p:spPr>
          <a:xfrm>
            <a:off x="4500000" y="180000"/>
            <a:ext cx="5648400" cy="6299280"/>
          </a:xfrm>
          <a:prstGeom prst="rect">
            <a:avLst/>
          </a:prstGeom>
          <a:ln w="72000">
            <a:noFill/>
          </a:ln>
        </p:spPr>
      </p:pic>
      <p:sp>
        <p:nvSpPr>
          <p:cNvPr id="1460" name="CustomShape 109"/>
          <p:cNvSpPr/>
          <p:nvPr/>
        </p:nvSpPr>
        <p:spPr>
          <a:xfrm>
            <a:off x="263520" y="6433200"/>
            <a:ext cx="10783440" cy="227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https://www.forbes.com/sites/miltonezrati/2019/01/15/universal-basic-income-a-thoroughly-wrongheaded-idea/</a:t>
            </a:r>
            <a:endParaRPr lang="en-GB" sz="900" b="0" strike="noStrike" spc="-1">
              <a:solidFill>
                <a:srgbClr val="000000"/>
              </a:solidFill>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1" name="CustomShape 115"/>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62" name="CustomShape 116"/>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Detour – AI Propaganda</a:t>
            </a:r>
            <a:endParaRPr lang="en-GB" sz="2200" b="0" strike="noStrike" spc="-1">
              <a:solidFill>
                <a:srgbClr val="000000"/>
              </a:solidFill>
              <a:latin typeface="Arial"/>
            </a:endParaRPr>
          </a:p>
        </p:txBody>
      </p:sp>
      <p:pic>
        <p:nvPicPr>
          <p:cNvPr id="1463" name="Grafik 1462"/>
          <p:cNvPicPr/>
          <p:nvPr/>
        </p:nvPicPr>
        <p:blipFill>
          <a:blip r:embed="rId2"/>
          <a:stretch/>
        </p:blipFill>
        <p:spPr>
          <a:xfrm>
            <a:off x="4500000" y="180000"/>
            <a:ext cx="5648400" cy="6299280"/>
          </a:xfrm>
          <a:prstGeom prst="rect">
            <a:avLst/>
          </a:prstGeom>
          <a:ln w="72000">
            <a:noFill/>
          </a:ln>
        </p:spPr>
      </p:pic>
      <p:sp>
        <p:nvSpPr>
          <p:cNvPr id="1464" name="CustomShape 117"/>
          <p:cNvSpPr/>
          <p:nvPr/>
        </p:nvSpPr>
        <p:spPr>
          <a:xfrm>
            <a:off x="263520" y="6433200"/>
            <a:ext cx="10783440" cy="227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https://www.forbes.com/sites/miltonezrati/2019/01/15/universal-basic-income-a-thoroughly-wrongheaded-idea/</a:t>
            </a:r>
            <a:endParaRPr lang="en-GB" sz="900" b="0" strike="noStrike" spc="-1">
              <a:solidFill>
                <a:srgbClr val="000000"/>
              </a:solidFill>
              <a:latin typeface="Arial"/>
            </a:endParaRPr>
          </a:p>
        </p:txBody>
      </p:sp>
      <p:sp>
        <p:nvSpPr>
          <p:cNvPr id="1465" name="CustomShape 118"/>
          <p:cNvSpPr/>
          <p:nvPr/>
        </p:nvSpPr>
        <p:spPr>
          <a:xfrm flipV="1">
            <a:off x="4500000" y="3058200"/>
            <a:ext cx="5759280" cy="1259280"/>
          </a:xfrm>
          <a:prstGeom prst="roundRect">
            <a:avLst>
              <a:gd name="adj" fmla="val 16667"/>
            </a:avLst>
          </a:prstGeom>
          <a:noFill/>
          <a:ln w="38160">
            <a:solidFill>
              <a:srgbClr val="C9211E"/>
            </a:solidFill>
            <a:round/>
          </a:ln>
        </p:spPr>
        <p:style>
          <a:lnRef idx="2">
            <a:schemeClr val="accent5"/>
          </a:lnRef>
          <a:fillRef idx="1">
            <a:schemeClr val="lt1"/>
          </a:fillRef>
          <a:effectRef idx="0">
            <a:schemeClr val="accent5"/>
          </a:effectRef>
          <a:fontRef idx="minor"/>
        </p:style>
        <p:txBody>
          <a:bodyPr lIns="102600" tIns="57600" rIns="102600" bIns="57600" anchor="t">
            <a:noAutofit/>
          </a:bodyPr>
          <a:lstStyle/>
          <a:p>
            <a:pPr>
              <a:lnSpc>
                <a:spcPct val="100000"/>
              </a:lnSpc>
            </a:pPr>
            <a:endParaRPr lang="en-GB" sz="1800" b="0" strike="noStrike" spc="-1">
              <a:solidFill>
                <a:srgbClr val="000000"/>
              </a:solidFill>
              <a:latin typeface="Arial"/>
              <a:ea typeface="DejaVu Sans"/>
            </a:endParaRPr>
          </a:p>
        </p:txBody>
      </p:sp>
      <p:sp>
        <p:nvSpPr>
          <p:cNvPr id="1466" name="Gerader Verbinder 1465"/>
          <p:cNvSpPr/>
          <p:nvPr/>
        </p:nvSpPr>
        <p:spPr>
          <a:xfrm>
            <a:off x="2160000" y="3600000"/>
            <a:ext cx="1980000" cy="360"/>
          </a:xfrm>
          <a:prstGeom prst="line">
            <a:avLst/>
          </a:prstGeom>
          <a:ln w="72000">
            <a:solidFill>
              <a:srgbClr val="C9211E"/>
            </a:solidFill>
            <a:round/>
            <a:tailEnd type="triangle" w="med" len="me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GB" sz="1800" b="0" strike="noStrike" spc="-1">
              <a:solidFill>
                <a:srgbClr val="000000"/>
              </a:solidFill>
              <a:latin typeface="Arial"/>
              <a:ea typeface="DejaVu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7" name="CustomShape 37"/>
          <p:cNvSpPr/>
          <p:nvPr/>
        </p:nvSpPr>
        <p:spPr>
          <a:xfrm>
            <a:off x="335520" y="4406760"/>
            <a:ext cx="10730160" cy="1339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3000" b="1" strike="noStrike" cap="all" spc="-1">
                <a:solidFill>
                  <a:srgbClr val="008C4F"/>
                </a:solidFill>
                <a:latin typeface="Arial Unicode MS"/>
                <a:ea typeface="DejaVu Sans"/>
              </a:rPr>
              <a:t>Task 1 – what are the Advantages / Disadvantages of A UBI? (10min)</a:t>
            </a:r>
            <a:endParaRPr lang="en-GB" sz="3000" b="0" strike="noStrike" spc="-1">
              <a:solidFill>
                <a:srgbClr val="000000"/>
              </a:solidFill>
              <a:latin typeface="Arial"/>
            </a:endParaRPr>
          </a:p>
        </p:txBody>
      </p:sp>
      <p:sp>
        <p:nvSpPr>
          <p:cNvPr id="1468" name="CustomShape 99"/>
          <p:cNvSpPr/>
          <p:nvPr/>
        </p:nvSpPr>
        <p:spPr>
          <a:xfrm>
            <a:off x="335520" y="2906640"/>
            <a:ext cx="10730160" cy="14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9" name="CustomShape 105"/>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70" name="CustomShape 106"/>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Advantages</a:t>
            </a:r>
            <a:endParaRPr lang="en-GB" sz="2200" b="0" strike="noStrike" spc="-1">
              <a:solidFill>
                <a:srgbClr val="000000"/>
              </a:solidFill>
              <a:latin typeface="Arial"/>
            </a:endParaRPr>
          </a:p>
        </p:txBody>
      </p:sp>
      <p:sp>
        <p:nvSpPr>
          <p:cNvPr id="1471" name="CustomShape 124"/>
          <p:cNvSpPr/>
          <p:nvPr/>
        </p:nvSpPr>
        <p:spPr>
          <a:xfrm>
            <a:off x="335520" y="1268280"/>
            <a:ext cx="10734840" cy="5022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360" algn="ctr">
              <a:lnSpc>
                <a:spcPct val="100000"/>
              </a:lnSpc>
              <a:spcBef>
                <a:spcPts val="360"/>
              </a:spcBef>
            </a:pPr>
            <a:r>
              <a:rPr lang="en-GB" sz="1800" b="1" strike="noStrike" spc="-1">
                <a:solidFill>
                  <a:srgbClr val="000000"/>
                </a:solidFill>
                <a:latin typeface="DejaVu Sans"/>
                <a:ea typeface="DejaVu Sans"/>
              </a:rPr>
              <a:t>Results → Group Presentation</a:t>
            </a:r>
            <a:endParaRPr lang="en-GB" sz="1800" b="0" strike="noStrike" spc="-1">
              <a:solidFill>
                <a:srgbClr val="000000"/>
              </a:solidFill>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2" name="CustomShape 110"/>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73" name="CustomShape 111"/>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Challenges / Critiscm</a:t>
            </a:r>
            <a:endParaRPr lang="en-GB" sz="2200" b="0" strike="noStrike" spc="-1">
              <a:solidFill>
                <a:srgbClr val="000000"/>
              </a:solidFill>
              <a:latin typeface="Arial"/>
            </a:endParaRPr>
          </a:p>
        </p:txBody>
      </p:sp>
      <p:sp>
        <p:nvSpPr>
          <p:cNvPr id="1474" name="CustomShape 112"/>
          <p:cNvSpPr/>
          <p:nvPr/>
        </p:nvSpPr>
        <p:spPr>
          <a:xfrm>
            <a:off x="335520" y="1268280"/>
            <a:ext cx="10734840" cy="5022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360" algn="ctr">
              <a:lnSpc>
                <a:spcPct val="100000"/>
              </a:lnSpc>
              <a:spcBef>
                <a:spcPts val="360"/>
              </a:spcBef>
            </a:pPr>
            <a:r>
              <a:rPr lang="en-GB" sz="1800" b="1" strike="noStrike" spc="-1">
                <a:solidFill>
                  <a:srgbClr val="000000"/>
                </a:solidFill>
                <a:latin typeface="DejaVu Sans"/>
                <a:ea typeface="DejaVu Sans"/>
              </a:rPr>
              <a:t>Results → Group Presentation</a:t>
            </a:r>
            <a:endParaRPr lang="en-GB" sz="1800" b="0" strike="noStrike" spc="-1">
              <a:solidFill>
                <a:srgbClr val="000000"/>
              </a:solidFill>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5" name="CustomShape 101"/>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76" name="CustomShape 102"/>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Funding (Germany)</a:t>
            </a:r>
            <a:endParaRPr lang="en-GB" sz="2200" b="0" strike="noStrike" spc="-1">
              <a:solidFill>
                <a:srgbClr val="000000"/>
              </a:solidFill>
              <a:latin typeface="Arial"/>
            </a:endParaRPr>
          </a:p>
        </p:txBody>
      </p:sp>
      <p:sp>
        <p:nvSpPr>
          <p:cNvPr id="1477" name="CustomShape 100"/>
          <p:cNvSpPr/>
          <p:nvPr/>
        </p:nvSpPr>
        <p:spPr>
          <a:xfrm>
            <a:off x="335520" y="1268280"/>
            <a:ext cx="10635480" cy="5337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marL="216000" indent="-207720">
              <a:lnSpc>
                <a:spcPct val="100000"/>
              </a:lnSpc>
              <a:spcBef>
                <a:spcPts val="360"/>
              </a:spcBef>
              <a:buClr>
                <a:srgbClr val="008C4F"/>
              </a:buClr>
              <a:buSzPct val="45000"/>
              <a:buFont typeface="OpenSymbol"/>
              <a:buChar char="■"/>
            </a:pPr>
            <a:r>
              <a:rPr lang="en-US" sz="1800" b="0" strike="noStrike" spc="-1">
                <a:solidFill>
                  <a:srgbClr val="000000"/>
                </a:solidFill>
                <a:latin typeface="Arial"/>
                <a:ea typeface="DejaVu Sans"/>
              </a:rPr>
              <a:t>German population: 84 million</a:t>
            </a:r>
            <a:endParaRPr lang="en-GB" sz="1800" b="0" strike="noStrike" spc="-1">
              <a:solidFill>
                <a:srgbClr val="000000"/>
              </a:solidFill>
              <a:latin typeface="Arial"/>
            </a:endParaRPr>
          </a:p>
          <a:p>
            <a:pPr marL="216000" indent="-207720">
              <a:lnSpc>
                <a:spcPct val="100000"/>
              </a:lnSpc>
              <a:spcBef>
                <a:spcPts val="360"/>
              </a:spcBef>
              <a:buClr>
                <a:srgbClr val="008C4F"/>
              </a:buClr>
              <a:buSzPct val="45000"/>
              <a:buFont typeface="OpenSymbol"/>
              <a:buChar char="■"/>
            </a:pPr>
            <a:r>
              <a:rPr lang="en-US" sz="1800" b="0" strike="noStrike" spc="-1">
                <a:solidFill>
                  <a:srgbClr val="000000"/>
                </a:solidFill>
                <a:latin typeface="Arial"/>
                <a:ea typeface="DejaVu Sans"/>
              </a:rPr>
              <a:t>UBI per person → 1.200€</a:t>
            </a:r>
            <a:endParaRPr lang="en-GB" sz="1800" b="0" strike="noStrike" spc="-1">
              <a:solidFill>
                <a:srgbClr val="000000"/>
              </a:solidFill>
              <a:latin typeface="Arial"/>
            </a:endParaRPr>
          </a:p>
          <a:p>
            <a:pPr marL="216000" indent="-207720">
              <a:lnSpc>
                <a:spcPct val="100000"/>
              </a:lnSpc>
              <a:spcBef>
                <a:spcPts val="360"/>
              </a:spcBef>
              <a:buClr>
                <a:srgbClr val="008C4F"/>
              </a:buClr>
              <a:buSzPct val="45000"/>
              <a:buFont typeface="OpenSymbol"/>
              <a:buChar char="■"/>
            </a:pPr>
            <a:r>
              <a:rPr lang="en-US" sz="1800" b="0" strike="noStrike" spc="-1">
                <a:solidFill>
                  <a:srgbClr val="000000"/>
                </a:solidFill>
                <a:latin typeface="Arial"/>
                <a:ea typeface="DejaVu Sans"/>
              </a:rPr>
              <a:t>Cost for a German UBI ~ 1 trillion Euro</a:t>
            </a:r>
            <a:endParaRPr lang="en-GB" sz="1800" b="0" strike="noStrike" spc="-1">
              <a:solidFill>
                <a:srgbClr val="000000"/>
              </a:solidFill>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8" name="CustomShape 121"/>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79" name="CustomShape 122"/>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Funding (Germany)</a:t>
            </a:r>
            <a:endParaRPr lang="en-GB" sz="2200" b="0" strike="noStrike" spc="-1">
              <a:solidFill>
                <a:srgbClr val="000000"/>
              </a:solidFill>
              <a:latin typeface="Arial"/>
            </a:endParaRPr>
          </a:p>
        </p:txBody>
      </p:sp>
      <p:pic>
        <p:nvPicPr>
          <p:cNvPr id="1480" name="Grafik 1479"/>
          <p:cNvPicPr/>
          <p:nvPr/>
        </p:nvPicPr>
        <p:blipFill>
          <a:blip r:embed="rId2"/>
          <a:stretch/>
        </p:blipFill>
        <p:spPr>
          <a:xfrm>
            <a:off x="3483360" y="1365120"/>
            <a:ext cx="7315920" cy="4934160"/>
          </a:xfrm>
          <a:prstGeom prst="rect">
            <a:avLst/>
          </a:prstGeom>
          <a:ln w="72000">
            <a:noFill/>
          </a:ln>
        </p:spPr>
      </p:pic>
      <p:sp>
        <p:nvSpPr>
          <p:cNvPr id="1481" name="CustomShape 123"/>
          <p:cNvSpPr/>
          <p:nvPr/>
        </p:nvSpPr>
        <p:spPr>
          <a:xfrm>
            <a:off x="263520" y="6433200"/>
            <a:ext cx="10783440" cy="227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https://www.bundeshaushalt.de/DE/Bundeshaushalt-digital/bundeshaushalt-digital.html</a:t>
            </a:r>
            <a:endParaRPr lang="en-GB" sz="900" b="0" strike="noStrike" spc="-1">
              <a:solidFill>
                <a:srgbClr val="000000"/>
              </a:solidFill>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2" name="CustomShape 113"/>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83" name="CustomShape 119"/>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Funding (Germany) – Financial Transaction Tax</a:t>
            </a:r>
            <a:endParaRPr lang="en-GB" sz="2200" b="0" strike="noStrike" spc="-1">
              <a:solidFill>
                <a:srgbClr val="000000"/>
              </a:solidFill>
              <a:latin typeface="Arial"/>
            </a:endParaRPr>
          </a:p>
        </p:txBody>
      </p:sp>
      <p:sp>
        <p:nvSpPr>
          <p:cNvPr id="1484" name="CustomShape 120"/>
          <p:cNvSpPr/>
          <p:nvPr/>
        </p:nvSpPr>
        <p:spPr>
          <a:xfrm>
            <a:off x="335520" y="1268280"/>
            <a:ext cx="10635480" cy="5337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marL="216000" indent="-207720">
              <a:lnSpc>
                <a:spcPct val="100000"/>
              </a:lnSpc>
              <a:spcBef>
                <a:spcPts val="360"/>
              </a:spcBef>
              <a:buClr>
                <a:srgbClr val="008C4F"/>
              </a:buClr>
              <a:buSzPct val="45000"/>
              <a:buFont typeface="OpenSymbol"/>
              <a:buChar char="■"/>
            </a:pPr>
            <a:r>
              <a:rPr lang="en-US" sz="1800" b="0" strike="noStrike" spc="-1">
                <a:solidFill>
                  <a:srgbClr val="000000"/>
                </a:solidFill>
                <a:latin typeface="Arial"/>
                <a:ea typeface="DejaVu Sans"/>
              </a:rPr>
              <a:t>Financial transaction tax </a:t>
            </a:r>
            <a:endParaRPr lang="en-GB" sz="1800" b="0" strike="noStrike" spc="-1">
              <a:solidFill>
                <a:srgbClr val="000000"/>
              </a:solidFill>
              <a:latin typeface="Arial"/>
            </a:endParaRPr>
          </a:p>
          <a:p>
            <a:pPr marL="432000" lvl="1" indent="-216000">
              <a:lnSpc>
                <a:spcPct val="100000"/>
              </a:lnSpc>
              <a:spcBef>
                <a:spcPts val="360"/>
              </a:spcBef>
              <a:buClr>
                <a:srgbClr val="000000"/>
              </a:buClr>
              <a:buSzPct val="45000"/>
              <a:buFont typeface="Wingdings" charset="2"/>
              <a:buChar char=""/>
            </a:pPr>
            <a:r>
              <a:rPr lang="en-US" sz="1800" b="0" strike="noStrike" spc="-1">
                <a:solidFill>
                  <a:srgbClr val="000000"/>
                </a:solidFill>
                <a:latin typeface="Arial"/>
                <a:ea typeface="DejaVu Sans"/>
              </a:rPr>
              <a:t>Tax financial transactions (stock exchange, etc. - not everyday transactions, e.g., supermarket)</a:t>
            </a:r>
            <a:endParaRPr lang="en-GB" sz="1800" b="0" strike="noStrike" spc="-1">
              <a:solidFill>
                <a:srgbClr val="000000"/>
              </a:solidFill>
              <a:latin typeface="Arial"/>
            </a:endParaRPr>
          </a:p>
          <a:p>
            <a:pPr marL="432000" lvl="1" indent="-216000">
              <a:lnSpc>
                <a:spcPct val="100000"/>
              </a:lnSpc>
              <a:spcBef>
                <a:spcPts val="360"/>
              </a:spcBef>
              <a:buClr>
                <a:srgbClr val="000000"/>
              </a:buClr>
              <a:buSzPct val="45000"/>
              <a:buFont typeface="Wingdings" charset="2"/>
              <a:buChar char=""/>
            </a:pPr>
            <a:r>
              <a:rPr lang="en-US" sz="1800" b="0" strike="noStrike" spc="-1">
                <a:solidFill>
                  <a:srgbClr val="000000"/>
                </a:solidFill>
                <a:latin typeface="Arial"/>
                <a:ea typeface="DejaVu Sans"/>
              </a:rPr>
              <a:t>Prevent financial market speculation from being more profitable than investments in the real economy.</a:t>
            </a:r>
            <a:endParaRPr lang="en-GB" sz="1800" b="0" strike="noStrike" spc="-1">
              <a:solidFill>
                <a:srgbClr val="000000"/>
              </a:solidFill>
              <a:latin typeface="Arial"/>
            </a:endParaRPr>
          </a:p>
          <a:p>
            <a:pPr marL="432000" lvl="1" indent="-216000">
              <a:lnSpc>
                <a:spcPct val="100000"/>
              </a:lnSpc>
              <a:spcBef>
                <a:spcPts val="360"/>
              </a:spcBef>
              <a:buClr>
                <a:srgbClr val="000000"/>
              </a:buClr>
              <a:buSzPct val="45000"/>
              <a:buFont typeface="Wingdings" charset="2"/>
              <a:buChar char=""/>
            </a:pPr>
            <a:r>
              <a:rPr lang="en-US" sz="1800" b="0" strike="noStrike" spc="-1">
                <a:solidFill>
                  <a:srgbClr val="FFFFFF"/>
                </a:solidFill>
                <a:latin typeface="Arial"/>
                <a:ea typeface="DejaVu Sans"/>
              </a:rPr>
              <a:t>→ Less gambline in the finance sector</a:t>
            </a:r>
            <a:endParaRPr lang="en-GB" sz="1800" b="0" strike="noStrike" spc="-1">
              <a:solidFill>
                <a:srgbClr val="000000"/>
              </a:solidFill>
              <a:latin typeface="Arial"/>
            </a:endParaRPr>
          </a:p>
          <a:p>
            <a:pPr marL="432000" lvl="1" indent="-216000">
              <a:lnSpc>
                <a:spcPct val="100000"/>
              </a:lnSpc>
              <a:spcBef>
                <a:spcPts val="360"/>
              </a:spcBef>
              <a:buClr>
                <a:srgbClr val="000000"/>
              </a:buClr>
              <a:buSzPct val="45000"/>
              <a:buFont typeface="Wingdings" charset="2"/>
              <a:buChar char=""/>
            </a:pPr>
            <a:r>
              <a:rPr lang="en-US" sz="1800" b="0" strike="noStrike" spc="-1">
                <a:solidFill>
                  <a:srgbClr val="FFFFFF"/>
                </a:solidFill>
                <a:latin typeface="Arial"/>
                <a:ea typeface="DejaVu Sans"/>
              </a:rPr>
              <a:t>→ Only professional finanance gamblers loose money, nobody else</a:t>
            </a:r>
            <a:endParaRPr lang="en-GB" sz="1800" b="0" strike="noStrike" spc="-1">
              <a:solidFill>
                <a:srgbClr val="000000"/>
              </a:solidFill>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5" name="CustomShape 35"/>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86" name="CustomShape 126"/>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Funding (Germany) – Financial Transaction Tax</a:t>
            </a:r>
            <a:endParaRPr lang="en-GB" sz="2200" b="0" strike="noStrike" spc="-1">
              <a:solidFill>
                <a:srgbClr val="000000"/>
              </a:solidFill>
              <a:latin typeface="Arial"/>
            </a:endParaRPr>
          </a:p>
        </p:txBody>
      </p:sp>
      <p:sp>
        <p:nvSpPr>
          <p:cNvPr id="1487" name="CustomShape 127"/>
          <p:cNvSpPr/>
          <p:nvPr/>
        </p:nvSpPr>
        <p:spPr>
          <a:xfrm>
            <a:off x="335520" y="1268280"/>
            <a:ext cx="10635480" cy="5337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marL="216000" indent="-207720">
              <a:lnSpc>
                <a:spcPct val="100000"/>
              </a:lnSpc>
              <a:spcBef>
                <a:spcPts val="360"/>
              </a:spcBef>
              <a:buClr>
                <a:srgbClr val="008C4F"/>
              </a:buClr>
              <a:buSzPct val="45000"/>
              <a:buFont typeface="OpenSymbol"/>
              <a:buChar char="■"/>
            </a:pPr>
            <a:r>
              <a:rPr lang="en-US" sz="1800" b="0" strike="noStrike" spc="-1">
                <a:solidFill>
                  <a:srgbClr val="000000"/>
                </a:solidFill>
                <a:latin typeface="Arial"/>
                <a:ea typeface="DejaVu Sans"/>
              </a:rPr>
              <a:t>Financial transaction tax </a:t>
            </a:r>
            <a:endParaRPr lang="en-GB" sz="1800" b="0" strike="noStrike" spc="-1">
              <a:solidFill>
                <a:srgbClr val="000000"/>
              </a:solidFill>
              <a:latin typeface="Arial"/>
            </a:endParaRPr>
          </a:p>
          <a:p>
            <a:pPr marL="432000" lvl="1" indent="-216000">
              <a:lnSpc>
                <a:spcPct val="100000"/>
              </a:lnSpc>
              <a:spcBef>
                <a:spcPts val="360"/>
              </a:spcBef>
              <a:buClr>
                <a:srgbClr val="000000"/>
              </a:buClr>
              <a:buSzPct val="45000"/>
              <a:buFont typeface="Wingdings" charset="2"/>
              <a:buChar char=""/>
            </a:pPr>
            <a:r>
              <a:rPr lang="en-US" sz="1800" b="0" strike="noStrike" spc="-1">
                <a:solidFill>
                  <a:srgbClr val="000000"/>
                </a:solidFill>
                <a:latin typeface="Arial"/>
                <a:ea typeface="DejaVu Sans"/>
              </a:rPr>
              <a:t>Tax financial transactions (stock exchange, etc. - not everyday transactions, e.g., supermarket)</a:t>
            </a:r>
            <a:endParaRPr lang="en-GB" sz="1800" b="0" strike="noStrike" spc="-1">
              <a:solidFill>
                <a:srgbClr val="000000"/>
              </a:solidFill>
              <a:latin typeface="Arial"/>
            </a:endParaRPr>
          </a:p>
          <a:p>
            <a:pPr marL="432000" lvl="1" indent="-216000">
              <a:lnSpc>
                <a:spcPct val="100000"/>
              </a:lnSpc>
              <a:spcBef>
                <a:spcPts val="360"/>
              </a:spcBef>
              <a:buClr>
                <a:srgbClr val="000000"/>
              </a:buClr>
              <a:buSzPct val="45000"/>
              <a:buFont typeface="Wingdings" charset="2"/>
              <a:buChar char=""/>
            </a:pPr>
            <a:r>
              <a:rPr lang="en-US" sz="1800" b="0" strike="noStrike" spc="-1">
                <a:solidFill>
                  <a:srgbClr val="000000"/>
                </a:solidFill>
                <a:latin typeface="Arial"/>
                <a:ea typeface="DejaVu Sans"/>
              </a:rPr>
              <a:t>Prevent financial market speculation from being more profitable than investments in the real economy.</a:t>
            </a:r>
            <a:endParaRPr lang="en-GB" sz="1800" b="0" strike="noStrike" spc="-1">
              <a:solidFill>
                <a:srgbClr val="000000"/>
              </a:solidFill>
              <a:latin typeface="Arial"/>
            </a:endParaRPr>
          </a:p>
          <a:p>
            <a:pPr marL="432000" lvl="1" indent="-216000">
              <a:lnSpc>
                <a:spcPct val="100000"/>
              </a:lnSpc>
              <a:spcBef>
                <a:spcPts val="360"/>
              </a:spcBef>
              <a:buClr>
                <a:srgbClr val="000000"/>
              </a:buClr>
              <a:buSzPct val="45000"/>
              <a:buFont typeface="Wingdings" charset="2"/>
              <a:buChar char=""/>
            </a:pPr>
            <a:r>
              <a:rPr lang="en-US" sz="1800" b="0" strike="noStrike" spc="-1">
                <a:solidFill>
                  <a:srgbClr val="000000"/>
                </a:solidFill>
                <a:latin typeface="Arial"/>
                <a:ea typeface="DejaVu Sans"/>
              </a:rPr>
              <a:t>→ Less gambling in the finance sector</a:t>
            </a:r>
            <a:endParaRPr lang="en-GB" sz="1800" b="0" strike="noStrike" spc="-1">
              <a:solidFill>
                <a:srgbClr val="000000"/>
              </a:solidFill>
              <a:latin typeface="Arial"/>
            </a:endParaRPr>
          </a:p>
          <a:p>
            <a:pPr marL="432000" lvl="1" indent="-216000">
              <a:lnSpc>
                <a:spcPct val="100000"/>
              </a:lnSpc>
              <a:spcBef>
                <a:spcPts val="360"/>
              </a:spcBef>
              <a:buClr>
                <a:srgbClr val="000000"/>
              </a:buClr>
              <a:buSzPct val="45000"/>
              <a:buFont typeface="Wingdings" charset="2"/>
              <a:buChar char=""/>
            </a:pPr>
            <a:r>
              <a:rPr lang="en-US" sz="1800" b="0" strike="noStrike" spc="-1">
                <a:solidFill>
                  <a:srgbClr val="000000"/>
                </a:solidFill>
                <a:latin typeface="Arial"/>
                <a:ea typeface="DejaVu Sans"/>
              </a:rPr>
              <a:t>→ Only professional finanance gamblers loose money, nobody else</a:t>
            </a:r>
            <a:endParaRPr lang="en-GB" sz="1800" b="0" strike="noStrike" spc="-1">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0" name="CustomShape 1"/>
          <p:cNvSpPr/>
          <p:nvPr/>
        </p:nvSpPr>
        <p:spPr>
          <a:xfrm>
            <a:off x="335520" y="4406760"/>
            <a:ext cx="10723680" cy="1332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3000" b="1" strike="noStrike" cap="all" spc="-1">
                <a:solidFill>
                  <a:srgbClr val="008C4F"/>
                </a:solidFill>
                <a:latin typeface="Arial Unicode MS"/>
                <a:ea typeface="DejaVu Sans"/>
              </a:rPr>
              <a:t>Recap</a:t>
            </a:r>
            <a:endParaRPr lang="en-GB" sz="3000" b="0" strike="noStrike" spc="-1">
              <a:solidFill>
                <a:srgbClr val="000000"/>
              </a:solidFill>
              <a:latin typeface="Arial"/>
            </a:endParaRPr>
          </a:p>
        </p:txBody>
      </p:sp>
      <p:sp>
        <p:nvSpPr>
          <p:cNvPr id="1361" name="CustomShape 2"/>
          <p:cNvSpPr/>
          <p:nvPr/>
        </p:nvSpPr>
        <p:spPr>
          <a:xfrm>
            <a:off x="335520" y="2906640"/>
            <a:ext cx="10723680" cy="1470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8" name="CustomShape 36"/>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89" name="CustomShape 125"/>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Funding (Germany) – Various Other Tax Apporaches</a:t>
            </a:r>
            <a:endParaRPr lang="en-GB" sz="2200" b="0" strike="noStrike" spc="-1">
              <a:solidFill>
                <a:srgbClr val="000000"/>
              </a:solidFill>
              <a:latin typeface="Arial"/>
            </a:endParaRPr>
          </a:p>
        </p:txBody>
      </p:sp>
      <p:sp>
        <p:nvSpPr>
          <p:cNvPr id="1490" name="CustomShape 128"/>
          <p:cNvSpPr/>
          <p:nvPr/>
        </p:nvSpPr>
        <p:spPr>
          <a:xfrm>
            <a:off x="335520" y="1268280"/>
            <a:ext cx="10635480" cy="5337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marL="216000" indent="-207720">
              <a:lnSpc>
                <a:spcPct val="100000"/>
              </a:lnSpc>
              <a:spcBef>
                <a:spcPts val="360"/>
              </a:spcBef>
              <a:buClr>
                <a:srgbClr val="008C4F"/>
              </a:buClr>
              <a:buSzPct val="45000"/>
              <a:buFont typeface="OpenSymbol"/>
              <a:buChar char="■"/>
            </a:pPr>
            <a:r>
              <a:rPr lang="en-US" sz="1800" b="0" strike="noStrike" spc="-1">
                <a:solidFill>
                  <a:srgbClr val="000000"/>
                </a:solidFill>
                <a:latin typeface="Arial"/>
                <a:ea typeface="DejaVu Sans"/>
              </a:rPr>
              <a:t>Negative income tax </a:t>
            </a:r>
            <a:endParaRPr lang="en-GB" sz="1800" b="0" strike="noStrike" spc="-1">
              <a:solidFill>
                <a:srgbClr val="000000"/>
              </a:solidFill>
              <a:latin typeface="Arial"/>
            </a:endParaRPr>
          </a:p>
          <a:p>
            <a:pPr marL="432000" lvl="1" indent="-216000">
              <a:lnSpc>
                <a:spcPct val="100000"/>
              </a:lnSpc>
              <a:spcBef>
                <a:spcPts val="360"/>
              </a:spcBef>
              <a:buClr>
                <a:srgbClr val="000000"/>
              </a:buClr>
              <a:buSzPct val="45000"/>
              <a:buFont typeface="Wingdings" charset="2"/>
              <a:buChar char=""/>
            </a:pPr>
            <a:r>
              <a:rPr lang="en-US" sz="1800" b="0" strike="noStrike" spc="-1">
                <a:solidFill>
                  <a:srgbClr val="000000"/>
                </a:solidFill>
                <a:latin typeface="Arial"/>
                <a:ea typeface="DejaVu Sans"/>
              </a:rPr>
              <a:t>→ Individuals earning below a certain threshold receive supplemental pay from the government instead of paying taxes</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a:p>
            <a:pPr>
              <a:lnSpc>
                <a:spcPct val="100000"/>
              </a:lnSpc>
              <a:spcBef>
                <a:spcPts val="360"/>
              </a:spcBef>
            </a:pPr>
            <a:r>
              <a:rPr lang="en-US" sz="1800" b="0" strike="noStrike" spc="-1">
                <a:solidFill>
                  <a:srgbClr val="FFFFFF"/>
                </a:solidFill>
                <a:latin typeface="Arial"/>
                <a:ea typeface="DejaVu Sans"/>
              </a:rPr>
              <a:t>Taxation of consumption</a:t>
            </a:r>
            <a:endParaRPr lang="en-GB" sz="1800" b="0" strike="noStrike" spc="-1">
              <a:solidFill>
                <a:srgbClr val="000000"/>
              </a:solidFill>
              <a:latin typeface="Arial"/>
            </a:endParaRPr>
          </a:p>
          <a:p>
            <a:pPr>
              <a:lnSpc>
                <a:spcPct val="100000"/>
              </a:lnSpc>
              <a:spcBef>
                <a:spcPts val="360"/>
              </a:spcBef>
            </a:pPr>
            <a:r>
              <a:rPr lang="en-US" sz="1800" b="0" strike="noStrike" spc="-1">
                <a:solidFill>
                  <a:srgbClr val="FFFFFF"/>
                </a:solidFill>
                <a:latin typeface="Arial"/>
                <a:ea typeface="DejaVu Sans"/>
              </a:rPr>
              <a:t>→ Financed by a value-added tax (VAT), which replaces all other taxes and social security contributions levied to date.</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a:p>
            <a:pPr>
              <a:lnSpc>
                <a:spcPct val="100000"/>
              </a:lnSpc>
              <a:spcBef>
                <a:spcPts val="360"/>
              </a:spcBef>
            </a:pPr>
            <a:r>
              <a:rPr lang="en-US" sz="1800" b="0" strike="noStrike" spc="-1">
                <a:solidFill>
                  <a:srgbClr val="FFFFFF"/>
                </a:solidFill>
                <a:latin typeface="Arial"/>
                <a:ea typeface="DejaVu Sans"/>
              </a:rPr>
              <a:t>Taxation of natural ressources</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a:p>
            <a:pPr>
              <a:lnSpc>
                <a:spcPct val="100000"/>
              </a:lnSpc>
              <a:spcBef>
                <a:spcPts val="360"/>
              </a:spcBef>
            </a:pPr>
            <a:r>
              <a:rPr lang="en-US" sz="1800" b="0" strike="noStrike" spc="-1">
                <a:solidFill>
                  <a:srgbClr val="FFFFFF"/>
                </a:solidFill>
                <a:latin typeface="Arial"/>
                <a:ea typeface="DejaVu Sans"/>
              </a:rPr>
              <a:t>Etc.</a:t>
            </a:r>
            <a:endParaRPr lang="en-GB" sz="1800" b="0" strike="noStrike" spc="-1">
              <a:solidFill>
                <a:srgbClr val="000000"/>
              </a:solidFill>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1" name="CustomShape 132"/>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92" name="CustomShape 133"/>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Funding (Germany) – Various Other Tax Apporaches</a:t>
            </a:r>
            <a:endParaRPr lang="en-GB" sz="2200" b="0" strike="noStrike" spc="-1">
              <a:solidFill>
                <a:srgbClr val="000000"/>
              </a:solidFill>
              <a:latin typeface="Arial"/>
            </a:endParaRPr>
          </a:p>
        </p:txBody>
      </p:sp>
      <p:sp>
        <p:nvSpPr>
          <p:cNvPr id="1493" name="CustomShape 134"/>
          <p:cNvSpPr/>
          <p:nvPr/>
        </p:nvSpPr>
        <p:spPr>
          <a:xfrm>
            <a:off x="335520" y="1268280"/>
            <a:ext cx="10635480" cy="5337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marL="216000" indent="-207720">
              <a:lnSpc>
                <a:spcPct val="100000"/>
              </a:lnSpc>
              <a:spcBef>
                <a:spcPts val="360"/>
              </a:spcBef>
              <a:buClr>
                <a:srgbClr val="008C4F"/>
              </a:buClr>
              <a:buSzPct val="45000"/>
              <a:buFont typeface="OpenSymbol"/>
              <a:buChar char="■"/>
            </a:pPr>
            <a:r>
              <a:rPr lang="en-US" sz="1800" b="0" strike="noStrike" spc="-1">
                <a:solidFill>
                  <a:srgbClr val="000000"/>
                </a:solidFill>
                <a:latin typeface="Arial"/>
                <a:ea typeface="DejaVu Sans"/>
              </a:rPr>
              <a:t>Negative income tax </a:t>
            </a:r>
            <a:endParaRPr lang="en-GB" sz="1800" b="0" strike="noStrike" spc="-1">
              <a:solidFill>
                <a:srgbClr val="000000"/>
              </a:solidFill>
              <a:latin typeface="Arial"/>
            </a:endParaRPr>
          </a:p>
          <a:p>
            <a:pPr marL="432000" lvl="1" indent="-216000">
              <a:lnSpc>
                <a:spcPct val="100000"/>
              </a:lnSpc>
              <a:spcBef>
                <a:spcPts val="360"/>
              </a:spcBef>
              <a:buClr>
                <a:srgbClr val="000000"/>
              </a:buClr>
              <a:buSzPct val="45000"/>
              <a:buFont typeface="Wingdings" charset="2"/>
              <a:buChar char=""/>
            </a:pPr>
            <a:r>
              <a:rPr lang="en-US" sz="1800" b="0" strike="noStrike" spc="-1">
                <a:solidFill>
                  <a:srgbClr val="000000"/>
                </a:solidFill>
                <a:latin typeface="Arial"/>
                <a:ea typeface="DejaVu Sans"/>
              </a:rPr>
              <a:t>→ Individuals earning below a certain threshold receive supplemental pay from the government instead of paying taxes</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a:p>
            <a:pPr>
              <a:lnSpc>
                <a:spcPct val="100000"/>
              </a:lnSpc>
              <a:spcBef>
                <a:spcPts val="360"/>
              </a:spcBef>
            </a:pPr>
            <a:r>
              <a:rPr lang="en-US" sz="1800" b="0" strike="noStrike" spc="-1">
                <a:solidFill>
                  <a:srgbClr val="FFFFFF"/>
                </a:solidFill>
                <a:latin typeface="Arial"/>
                <a:ea typeface="DejaVu Sans"/>
              </a:rPr>
              <a:t>Taxation of consumption</a:t>
            </a:r>
            <a:endParaRPr lang="en-GB" sz="1800" b="0" strike="noStrike" spc="-1">
              <a:solidFill>
                <a:srgbClr val="000000"/>
              </a:solidFill>
              <a:latin typeface="Arial"/>
            </a:endParaRPr>
          </a:p>
          <a:p>
            <a:pPr>
              <a:lnSpc>
                <a:spcPct val="100000"/>
              </a:lnSpc>
              <a:spcBef>
                <a:spcPts val="360"/>
              </a:spcBef>
            </a:pPr>
            <a:r>
              <a:rPr lang="en-US" sz="1800" b="0" strike="noStrike" spc="-1">
                <a:solidFill>
                  <a:srgbClr val="FFFFFF"/>
                </a:solidFill>
                <a:latin typeface="Arial"/>
                <a:ea typeface="DejaVu Sans"/>
              </a:rPr>
              <a:t>→ Financed by a value-added tax (VAT), which replaces all other taxes and social security contributions levied to date.</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a:p>
            <a:pPr>
              <a:lnSpc>
                <a:spcPct val="100000"/>
              </a:lnSpc>
              <a:spcBef>
                <a:spcPts val="360"/>
              </a:spcBef>
            </a:pPr>
            <a:r>
              <a:rPr lang="en-US" sz="1800" b="0" strike="noStrike" spc="-1">
                <a:solidFill>
                  <a:srgbClr val="FFFFFF"/>
                </a:solidFill>
                <a:latin typeface="Arial"/>
                <a:ea typeface="DejaVu Sans"/>
              </a:rPr>
              <a:t>Taxation of natural ressources</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a:p>
            <a:pPr>
              <a:lnSpc>
                <a:spcPct val="100000"/>
              </a:lnSpc>
              <a:spcBef>
                <a:spcPts val="360"/>
              </a:spcBef>
            </a:pPr>
            <a:r>
              <a:rPr lang="en-US" sz="1800" b="0" strike="noStrike" spc="-1">
                <a:solidFill>
                  <a:srgbClr val="FFFFFF"/>
                </a:solidFill>
                <a:latin typeface="Arial"/>
                <a:ea typeface="DejaVu Sans"/>
              </a:rPr>
              <a:t>Etc.</a:t>
            </a:r>
            <a:endParaRPr lang="en-GB" sz="1800" b="0" strike="noStrike" spc="-1">
              <a:solidFill>
                <a:srgbClr val="000000"/>
              </a:solidFill>
              <a:latin typeface="Arial"/>
            </a:endParaRPr>
          </a:p>
        </p:txBody>
      </p:sp>
      <p:pic>
        <p:nvPicPr>
          <p:cNvPr id="1494" name="Grafik 1493"/>
          <p:cNvPicPr/>
          <p:nvPr/>
        </p:nvPicPr>
        <p:blipFill>
          <a:blip r:embed="rId2"/>
          <a:stretch/>
        </p:blipFill>
        <p:spPr>
          <a:xfrm>
            <a:off x="5760000" y="3113640"/>
            <a:ext cx="4545360" cy="3365640"/>
          </a:xfrm>
          <a:prstGeom prst="rect">
            <a:avLst/>
          </a:prstGeom>
          <a:ln w="72000">
            <a:noFill/>
          </a:ln>
        </p:spPr>
      </p:pic>
      <p:sp>
        <p:nvSpPr>
          <p:cNvPr id="1495" name="CustomShape 135"/>
          <p:cNvSpPr/>
          <p:nvPr/>
        </p:nvSpPr>
        <p:spPr>
          <a:xfrm>
            <a:off x="263520" y="6433200"/>
            <a:ext cx="10783440" cy="227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Figure adapted from Frank Murmann - https://de.wikipedia.org/wiki/Datei:Negative_Einkommenssteuer.svg</a:t>
            </a:r>
            <a:endParaRPr lang="en-GB" sz="900" b="0" strike="noStrike" spc="-1">
              <a:solidFill>
                <a:srgbClr val="000000"/>
              </a:solidFill>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6" name="CustomShape 129"/>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97" name="CustomShape 130"/>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Funding (Germany) – Various Other Tax Apporaches</a:t>
            </a:r>
            <a:endParaRPr lang="en-GB" sz="2200" b="0" strike="noStrike" spc="-1">
              <a:solidFill>
                <a:srgbClr val="000000"/>
              </a:solidFill>
              <a:latin typeface="Arial"/>
            </a:endParaRPr>
          </a:p>
        </p:txBody>
      </p:sp>
      <p:sp>
        <p:nvSpPr>
          <p:cNvPr id="1498" name="CustomShape 131"/>
          <p:cNvSpPr/>
          <p:nvPr/>
        </p:nvSpPr>
        <p:spPr>
          <a:xfrm>
            <a:off x="335520" y="1268280"/>
            <a:ext cx="10635480" cy="5337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marL="216000" indent="-207720">
              <a:lnSpc>
                <a:spcPct val="100000"/>
              </a:lnSpc>
              <a:spcBef>
                <a:spcPts val="360"/>
              </a:spcBef>
              <a:buClr>
                <a:srgbClr val="008C4F"/>
              </a:buClr>
              <a:buSzPct val="45000"/>
              <a:buFont typeface="OpenSymbol"/>
              <a:buChar char="■"/>
            </a:pPr>
            <a:r>
              <a:rPr lang="en-US" sz="1800" b="0" strike="noStrike" spc="-1">
                <a:solidFill>
                  <a:srgbClr val="000000"/>
                </a:solidFill>
                <a:latin typeface="Arial"/>
                <a:ea typeface="DejaVu Sans"/>
              </a:rPr>
              <a:t>Negative income tax </a:t>
            </a:r>
            <a:endParaRPr lang="en-GB" sz="1800" b="0" strike="noStrike" spc="-1">
              <a:solidFill>
                <a:srgbClr val="000000"/>
              </a:solidFill>
              <a:latin typeface="Arial"/>
            </a:endParaRPr>
          </a:p>
          <a:p>
            <a:pPr marL="432000" lvl="1" indent="-216000">
              <a:lnSpc>
                <a:spcPct val="100000"/>
              </a:lnSpc>
              <a:spcBef>
                <a:spcPts val="360"/>
              </a:spcBef>
              <a:buClr>
                <a:srgbClr val="000000"/>
              </a:buClr>
              <a:buSzPct val="45000"/>
              <a:buFont typeface="Wingdings" charset="2"/>
              <a:buChar char=""/>
            </a:pPr>
            <a:r>
              <a:rPr lang="en-US" sz="1800" b="0" strike="noStrike" spc="-1">
                <a:solidFill>
                  <a:srgbClr val="000000"/>
                </a:solidFill>
                <a:latin typeface="Arial"/>
                <a:ea typeface="DejaVu Sans"/>
              </a:rPr>
              <a:t>→ Individuals earning below a certain threshold receive supplemental pay from the government instead of paying taxes</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a:p>
            <a:pPr marL="216000" indent="-207720">
              <a:lnSpc>
                <a:spcPct val="100000"/>
              </a:lnSpc>
              <a:spcBef>
                <a:spcPts val="360"/>
              </a:spcBef>
              <a:buClr>
                <a:srgbClr val="008C4F"/>
              </a:buClr>
              <a:buSzPct val="45000"/>
              <a:buFont typeface="OpenSymbol"/>
              <a:buChar char="■"/>
            </a:pPr>
            <a:r>
              <a:rPr lang="en-US" sz="1800" b="0" strike="noStrike" spc="-1">
                <a:solidFill>
                  <a:srgbClr val="000000"/>
                </a:solidFill>
                <a:latin typeface="Arial"/>
                <a:ea typeface="DejaVu Sans"/>
              </a:rPr>
              <a:t>Taxation of consumption</a:t>
            </a:r>
            <a:endParaRPr lang="en-GB" sz="1800" b="0" strike="noStrike" spc="-1">
              <a:solidFill>
                <a:srgbClr val="000000"/>
              </a:solidFill>
              <a:latin typeface="Arial"/>
            </a:endParaRPr>
          </a:p>
          <a:p>
            <a:pPr marL="432000" lvl="1" indent="-216000">
              <a:lnSpc>
                <a:spcPct val="100000"/>
              </a:lnSpc>
              <a:spcBef>
                <a:spcPts val="360"/>
              </a:spcBef>
              <a:buClr>
                <a:srgbClr val="000000"/>
              </a:buClr>
              <a:buSzPct val="45000"/>
              <a:buFont typeface="Wingdings" charset="2"/>
              <a:buChar char=""/>
            </a:pPr>
            <a:r>
              <a:rPr lang="en-US" sz="1800" b="0" strike="noStrike" spc="-1">
                <a:solidFill>
                  <a:srgbClr val="000000"/>
                </a:solidFill>
                <a:latin typeface="Arial"/>
                <a:ea typeface="DejaVu Sans"/>
              </a:rPr>
              <a:t>→ Financed by a value-added tax (VAT), which replaces all other taxes and social security contributions levied to date.</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a:p>
            <a:pPr marL="216000" indent="-207720">
              <a:lnSpc>
                <a:spcPct val="100000"/>
              </a:lnSpc>
              <a:spcBef>
                <a:spcPts val="360"/>
              </a:spcBef>
              <a:buClr>
                <a:srgbClr val="008C4F"/>
              </a:buClr>
              <a:buSzPct val="45000"/>
              <a:buFont typeface="OpenSymbol"/>
              <a:buChar char="■"/>
            </a:pPr>
            <a:r>
              <a:rPr lang="en-US" sz="1800" b="0" strike="noStrike" spc="-1">
                <a:solidFill>
                  <a:srgbClr val="000000"/>
                </a:solidFill>
                <a:latin typeface="Arial"/>
                <a:ea typeface="DejaVu Sans"/>
              </a:rPr>
              <a:t>Taxation of natural ressources</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a:p>
            <a:pPr marL="216000" indent="-207720">
              <a:lnSpc>
                <a:spcPct val="100000"/>
              </a:lnSpc>
              <a:spcBef>
                <a:spcPts val="360"/>
              </a:spcBef>
              <a:buClr>
                <a:srgbClr val="008C4F"/>
              </a:buClr>
              <a:buSzPct val="45000"/>
              <a:buFont typeface="OpenSymbol"/>
              <a:buChar char="■"/>
            </a:pPr>
            <a:r>
              <a:rPr lang="en-US" sz="1800" b="0" strike="noStrike" spc="-1">
                <a:solidFill>
                  <a:srgbClr val="000000"/>
                </a:solidFill>
                <a:latin typeface="Arial"/>
                <a:ea typeface="DejaVu Sans"/>
              </a:rPr>
              <a:t>Etc.</a:t>
            </a:r>
            <a:endParaRPr lang="en-GB" sz="1800" b="0" strike="noStrike" spc="-1">
              <a:solidFill>
                <a:srgbClr val="000000"/>
              </a:solidFill>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9" name="CustomShape 48"/>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500" name="CustomShape 49"/>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UBI Raffle – Get a UBI for Free</a:t>
            </a:r>
            <a:endParaRPr lang="en-GB" sz="2200" b="0" strike="noStrike" spc="-1">
              <a:solidFill>
                <a:srgbClr val="000000"/>
              </a:solidFill>
              <a:latin typeface="Arial"/>
            </a:endParaRPr>
          </a:p>
        </p:txBody>
      </p:sp>
      <p:pic>
        <p:nvPicPr>
          <p:cNvPr id="1501" name="Grafik 1500"/>
          <p:cNvPicPr/>
          <p:nvPr/>
        </p:nvPicPr>
        <p:blipFill>
          <a:blip r:embed="rId2"/>
          <a:stretch/>
        </p:blipFill>
        <p:spPr>
          <a:xfrm>
            <a:off x="5760000" y="567360"/>
            <a:ext cx="5414760" cy="5911560"/>
          </a:xfrm>
          <a:prstGeom prst="rect">
            <a:avLst/>
          </a:prstGeom>
          <a:ln w="0">
            <a:noFill/>
          </a:ln>
        </p:spPr>
      </p:pic>
      <p:sp>
        <p:nvSpPr>
          <p:cNvPr id="1502" name="CustomShape 50"/>
          <p:cNvSpPr/>
          <p:nvPr/>
        </p:nvSpPr>
        <p:spPr>
          <a:xfrm>
            <a:off x="263520" y="6433200"/>
            <a:ext cx="10783440" cy="227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https://www.mein-grundeinkommen.de</a:t>
            </a:r>
            <a:endParaRPr lang="en-GB" sz="900" b="0" strike="noStrike" spc="-1">
              <a:solidFill>
                <a:srgbClr val="000000"/>
              </a:solidFill>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03" name="CustomShape 14"/>
          <p:cNvSpPr/>
          <p:nvPr/>
        </p:nvSpPr>
        <p:spPr>
          <a:xfrm>
            <a:off x="335520" y="4406760"/>
            <a:ext cx="10723680" cy="1332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3000" b="1" strike="noStrike" cap="all" spc="-1">
                <a:solidFill>
                  <a:srgbClr val="008C4F"/>
                </a:solidFill>
                <a:latin typeface="Arial Unicode MS"/>
                <a:ea typeface="DejaVu Sans"/>
              </a:rPr>
              <a:t>Economy for the Common Good</a:t>
            </a:r>
            <a:endParaRPr lang="en-GB" sz="3000" b="0" strike="noStrike" spc="-1">
              <a:solidFill>
                <a:srgbClr val="000000"/>
              </a:solidFill>
              <a:latin typeface="Arial"/>
            </a:endParaRPr>
          </a:p>
          <a:p>
            <a:pPr>
              <a:lnSpc>
                <a:spcPct val="100000"/>
              </a:lnSpc>
            </a:pPr>
            <a:r>
              <a:rPr lang="en-GB" sz="3000" b="1" strike="noStrike" cap="all" spc="-1">
                <a:solidFill>
                  <a:srgbClr val="008C4F"/>
                </a:solidFill>
                <a:latin typeface="Arial Unicode MS"/>
                <a:ea typeface="DejaVu Sans"/>
              </a:rPr>
              <a:t>(Gemeinwohl-Ökonomie)</a:t>
            </a:r>
            <a:endParaRPr lang="en-GB" sz="3000" b="0" strike="noStrike" spc="-1">
              <a:solidFill>
                <a:srgbClr val="000000"/>
              </a:solidFill>
              <a:latin typeface="Arial"/>
            </a:endParaRPr>
          </a:p>
          <a:p>
            <a:pPr>
              <a:lnSpc>
                <a:spcPct val="100000"/>
              </a:lnSpc>
            </a:pPr>
            <a:endParaRPr lang="en-GB" sz="3000" b="0" strike="noStrike" spc="-1">
              <a:solidFill>
                <a:srgbClr val="000000"/>
              </a:solidFill>
              <a:latin typeface="Arial"/>
            </a:endParaRPr>
          </a:p>
        </p:txBody>
      </p:sp>
      <p:sp>
        <p:nvSpPr>
          <p:cNvPr id="1504" name="CustomShape 15"/>
          <p:cNvSpPr/>
          <p:nvPr/>
        </p:nvSpPr>
        <p:spPr>
          <a:xfrm>
            <a:off x="335520" y="2906640"/>
            <a:ext cx="10723680" cy="1470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05" name="CustomShape 43"/>
          <p:cNvSpPr/>
          <p:nvPr/>
        </p:nvSpPr>
        <p:spPr>
          <a:xfrm>
            <a:off x="335520" y="4406760"/>
            <a:ext cx="10723680" cy="1332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3000" b="1" strike="noStrike" cap="all" spc="-1">
                <a:solidFill>
                  <a:srgbClr val="008C4F"/>
                </a:solidFill>
                <a:latin typeface="Arial Unicode MS"/>
                <a:ea typeface="DejaVu Sans"/>
              </a:rPr>
              <a:t>Post-Growth Economy</a:t>
            </a:r>
            <a:endParaRPr lang="en-GB" sz="3000" b="0" strike="noStrike" spc="-1">
              <a:solidFill>
                <a:srgbClr val="000000"/>
              </a:solidFill>
              <a:latin typeface="Arial"/>
            </a:endParaRPr>
          </a:p>
          <a:p>
            <a:pPr>
              <a:lnSpc>
                <a:spcPct val="100000"/>
              </a:lnSpc>
            </a:pPr>
            <a:r>
              <a:rPr lang="en-GB" sz="3000" b="1" strike="noStrike" cap="all" spc="-1">
                <a:solidFill>
                  <a:srgbClr val="008C4F"/>
                </a:solidFill>
                <a:latin typeface="Arial Unicode MS"/>
                <a:ea typeface="DejaVu Sans"/>
              </a:rPr>
              <a:t>(Postwachstumsökonomie)</a:t>
            </a:r>
            <a:endParaRPr lang="en-GB" sz="3000" b="0" strike="noStrike" spc="-1">
              <a:solidFill>
                <a:srgbClr val="000000"/>
              </a:solidFill>
              <a:latin typeface="Arial"/>
            </a:endParaRPr>
          </a:p>
          <a:p>
            <a:pPr>
              <a:lnSpc>
                <a:spcPct val="100000"/>
              </a:lnSpc>
            </a:pPr>
            <a:endParaRPr lang="en-GB" sz="3000" b="0" strike="noStrike" spc="-1">
              <a:solidFill>
                <a:srgbClr val="000000"/>
              </a:solidFill>
              <a:latin typeface="Arial"/>
            </a:endParaRPr>
          </a:p>
        </p:txBody>
      </p:sp>
      <p:sp>
        <p:nvSpPr>
          <p:cNvPr id="1506" name="CustomShape 44"/>
          <p:cNvSpPr/>
          <p:nvPr/>
        </p:nvSpPr>
        <p:spPr>
          <a:xfrm>
            <a:off x="335520" y="2906640"/>
            <a:ext cx="10723680" cy="1470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07" name="CustomShape 45"/>
          <p:cNvSpPr/>
          <p:nvPr/>
        </p:nvSpPr>
        <p:spPr>
          <a:xfrm>
            <a:off x="335520" y="764640"/>
            <a:ext cx="1072404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400" b="1" strike="noStrike" spc="-1">
                <a:solidFill>
                  <a:srgbClr val="000000"/>
                </a:solidFill>
                <a:latin typeface="DejaVu Sans"/>
                <a:ea typeface="DejaVu Sans"/>
              </a:rPr>
              <a:t>Post-Growth Economy</a:t>
            </a:r>
            <a:endParaRPr lang="en-GB" sz="2400" b="0" strike="noStrike" spc="-1">
              <a:solidFill>
                <a:srgbClr val="000000"/>
              </a:solidFill>
              <a:latin typeface="Arial"/>
            </a:endParaRPr>
          </a:p>
        </p:txBody>
      </p:sp>
      <p:sp>
        <p:nvSpPr>
          <p:cNvPr id="1508" name="CustomShape 46"/>
          <p:cNvSpPr/>
          <p:nvPr/>
        </p:nvSpPr>
        <p:spPr>
          <a:xfrm>
            <a:off x="335520" y="1268640"/>
            <a:ext cx="10724040" cy="5011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95120" indent="-174600">
              <a:lnSpc>
                <a:spcPct val="100000"/>
              </a:lnSpc>
              <a:spcBef>
                <a:spcPts val="360"/>
              </a:spcBef>
              <a:buClr>
                <a:srgbClr val="008C4F"/>
              </a:buClr>
              <a:buSzPct val="80000"/>
              <a:buFont typeface="Wingdings" charset="2"/>
              <a:buChar char=""/>
            </a:pPr>
            <a:r>
              <a:rPr lang="en-GB" sz="1800" b="0" strike="noStrike" spc="-1">
                <a:solidFill>
                  <a:srgbClr val="000000"/>
                </a:solidFill>
                <a:latin typeface="DejaVu Sans"/>
                <a:ea typeface="DejaVu Sans"/>
              </a:rPr>
              <a:t>a</a:t>
            </a:r>
            <a:endParaRPr lang="en-GB" sz="1800" b="0" strike="noStrike" spc="-1">
              <a:solidFill>
                <a:srgbClr val="000000"/>
              </a:solidFill>
              <a:latin typeface="Arial"/>
            </a:endParaRPr>
          </a:p>
        </p:txBody>
      </p:sp>
      <p:sp>
        <p:nvSpPr>
          <p:cNvPr id="1509" name="CustomShape 47"/>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Post-Growth Economy vs. Economy for the Common Good </a:t>
            </a:r>
            <a:endParaRPr lang="en-GB" sz="2200" b="0" strike="noStrike" spc="-1">
              <a:solidFill>
                <a:srgbClr val="000000"/>
              </a:solidFill>
              <a:latin typeface="Arial"/>
            </a:endParaRPr>
          </a:p>
        </p:txBody>
      </p:sp>
      <p:sp>
        <p:nvSpPr>
          <p:cNvPr id="1510" name="Rechteck 1509"/>
          <p:cNvSpPr/>
          <p:nvPr/>
        </p:nvSpPr>
        <p:spPr>
          <a:xfrm>
            <a:off x="5580000" y="801720"/>
            <a:ext cx="3598920" cy="345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1800" b="1" strike="noStrike" spc="-1">
                <a:solidFill>
                  <a:srgbClr val="C9211E"/>
                </a:solidFill>
                <a:highlight>
                  <a:srgbClr val="FFFF00"/>
                </a:highlight>
                <a:latin typeface="Arial"/>
                <a:ea typeface="DejaVu Sans"/>
              </a:rPr>
              <a:t>TODO</a:t>
            </a:r>
            <a:endParaRPr lang="en-GB" sz="1800" b="0" strike="noStrike" spc="-1">
              <a:solidFill>
                <a:srgbClr val="000000"/>
              </a:solidFill>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1" name="CustomShape 103"/>
          <p:cNvSpPr/>
          <p:nvPr/>
        </p:nvSpPr>
        <p:spPr>
          <a:xfrm>
            <a:off x="335520" y="4406760"/>
            <a:ext cx="10723680" cy="1332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3000" b="1" strike="noStrike" cap="all" spc="-1">
                <a:solidFill>
                  <a:srgbClr val="008C4F"/>
                </a:solidFill>
                <a:latin typeface="Arial Unicode MS"/>
                <a:ea typeface="DejaVu Sans"/>
              </a:rPr>
              <a:t>Conclusion</a:t>
            </a:r>
            <a:endParaRPr lang="en-GB" sz="3000" b="0" strike="noStrike" spc="-1">
              <a:solidFill>
                <a:srgbClr val="000000"/>
              </a:solidFill>
              <a:latin typeface="Arial"/>
            </a:endParaRPr>
          </a:p>
        </p:txBody>
      </p:sp>
      <p:sp>
        <p:nvSpPr>
          <p:cNvPr id="1512" name="CustomShape 104"/>
          <p:cNvSpPr/>
          <p:nvPr/>
        </p:nvSpPr>
        <p:spPr>
          <a:xfrm>
            <a:off x="335520" y="2906640"/>
            <a:ext cx="10723680" cy="1470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3" name="CustomShape 137"/>
          <p:cNvSpPr/>
          <p:nvPr/>
        </p:nvSpPr>
        <p:spPr>
          <a:xfrm>
            <a:off x="335520" y="764640"/>
            <a:ext cx="1072404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400" b="1" strike="noStrike" spc="-1">
                <a:solidFill>
                  <a:srgbClr val="000000"/>
                </a:solidFill>
                <a:latin typeface="DejaVu Sans"/>
                <a:ea typeface="DejaVu Sans"/>
              </a:rPr>
              <a:t>Conclusion</a:t>
            </a:r>
            <a:endParaRPr lang="en-GB" sz="2400" b="0" strike="noStrike" spc="-1">
              <a:solidFill>
                <a:srgbClr val="000000"/>
              </a:solidFill>
              <a:latin typeface="Arial"/>
            </a:endParaRPr>
          </a:p>
        </p:txBody>
      </p:sp>
      <p:sp>
        <p:nvSpPr>
          <p:cNvPr id="1514" name="CustomShape 138"/>
          <p:cNvSpPr/>
          <p:nvPr/>
        </p:nvSpPr>
        <p:spPr>
          <a:xfrm>
            <a:off x="335520" y="1268640"/>
            <a:ext cx="10724040" cy="5011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95120" indent="-174600">
              <a:lnSpc>
                <a:spcPct val="100000"/>
              </a:lnSpc>
              <a:spcBef>
                <a:spcPts val="360"/>
              </a:spcBef>
              <a:buClr>
                <a:srgbClr val="008C4F"/>
              </a:buClr>
              <a:buSzPct val="80000"/>
              <a:buFont typeface="Wingdings" charset="2"/>
              <a:buChar char=""/>
            </a:pPr>
            <a:r>
              <a:rPr lang="en-GB" sz="1800" b="0" strike="noStrike" spc="-1">
                <a:solidFill>
                  <a:srgbClr val="000000"/>
                </a:solidFill>
                <a:latin typeface="DejaVu Sans"/>
                <a:ea typeface="DejaVu Sans"/>
              </a:rPr>
              <a:t>Everyone receives a minimum income in the form of an unconditional transfer payment → no strings attached | no extra conditions (e.g., work, etc.)</a:t>
            </a:r>
            <a:endParaRPr lang="en-GB" sz="1800" b="0" strike="noStrike" spc="-1">
              <a:solidFill>
                <a:srgbClr val="000000"/>
              </a:solidFill>
              <a:latin typeface="Arial"/>
            </a:endParaRPr>
          </a:p>
          <a:p>
            <a:pPr marL="432000" lvl="1" indent="-216000">
              <a:lnSpc>
                <a:spcPct val="100000"/>
              </a:lnSpc>
              <a:spcBef>
                <a:spcPts val="360"/>
              </a:spcBef>
              <a:buClr>
                <a:srgbClr val="008C4F"/>
              </a:buClr>
              <a:buSzPct val="45000"/>
              <a:buFont typeface="OpenSymbol"/>
              <a:buChar char="—"/>
            </a:pPr>
            <a:r>
              <a:rPr lang="en-GB" sz="1800" b="0" strike="noStrike" spc="-1">
                <a:solidFill>
                  <a:srgbClr val="000000"/>
                </a:solidFill>
                <a:latin typeface="DejaVu Sans"/>
                <a:ea typeface="DejaVu Sans"/>
              </a:rPr>
              <a:t>Different forms, e.g.: Guaranteed minimum income vs. Universal basic income (full | partial)</a:t>
            </a:r>
            <a:endParaRPr lang="en-GB" sz="1800" b="0" strike="noStrike" spc="-1">
              <a:solidFill>
                <a:srgbClr val="000000"/>
              </a:solidFill>
              <a:latin typeface="Arial"/>
            </a:endParaRPr>
          </a:p>
          <a:p>
            <a:pPr marL="195120" indent="-174600">
              <a:lnSpc>
                <a:spcPct val="100000"/>
              </a:lnSpc>
              <a:spcBef>
                <a:spcPts val="360"/>
              </a:spcBef>
              <a:buClr>
                <a:srgbClr val="008C4F"/>
              </a:buClr>
              <a:buSzPct val="80000"/>
              <a:buFont typeface="Wingdings" charset="2"/>
              <a:buChar char=""/>
            </a:pPr>
            <a:r>
              <a:rPr lang="en-GB" sz="1800" b="0" strike="noStrike" spc="-1">
                <a:solidFill>
                  <a:srgbClr val="000000"/>
                </a:solidFill>
                <a:latin typeface="DejaVu Sans"/>
                <a:ea typeface="DejaVu Sans"/>
              </a:rPr>
              <a:t>UBI funding is challenging, various approaches have been discussed</a:t>
            </a:r>
            <a:endParaRPr lang="en-GB" sz="1800" b="0" strike="noStrike" spc="-1">
              <a:solidFill>
                <a:srgbClr val="000000"/>
              </a:solidFill>
              <a:latin typeface="Arial"/>
            </a:endParaRPr>
          </a:p>
          <a:p>
            <a:pPr marL="195120" indent="-174600">
              <a:lnSpc>
                <a:spcPct val="100000"/>
              </a:lnSpc>
              <a:spcBef>
                <a:spcPts val="360"/>
              </a:spcBef>
              <a:buClr>
                <a:srgbClr val="008C4F"/>
              </a:buClr>
              <a:buSzPct val="80000"/>
              <a:buFont typeface="Wingdings" charset="2"/>
              <a:buChar char=""/>
            </a:pPr>
            <a:r>
              <a:rPr lang="en-GB" sz="1800" b="0" strike="noStrike" spc="-1">
                <a:solidFill>
                  <a:srgbClr val="000000"/>
                </a:solidFill>
                <a:latin typeface="DejaVu Sans"/>
                <a:ea typeface="DejaVu Sans"/>
              </a:rPr>
              <a:t>Currently not implemented by any country</a:t>
            </a:r>
            <a:endParaRPr lang="en-GB" sz="1800" b="0" strike="noStrike" spc="-1">
              <a:solidFill>
                <a:srgbClr val="000000"/>
              </a:solidFill>
              <a:latin typeface="Arial"/>
            </a:endParaRPr>
          </a:p>
          <a:p>
            <a:pPr marL="195120" indent="-174600">
              <a:lnSpc>
                <a:spcPct val="100000"/>
              </a:lnSpc>
              <a:spcBef>
                <a:spcPts val="360"/>
              </a:spcBef>
              <a:buClr>
                <a:srgbClr val="008C4F"/>
              </a:buClr>
              <a:buSzPct val="80000"/>
              <a:buFont typeface="Wingdings" charset="2"/>
              <a:buChar char=""/>
            </a:pPr>
            <a:r>
              <a:rPr lang="en-GB" sz="1800" b="0" strike="noStrike" spc="-1">
                <a:solidFill>
                  <a:srgbClr val="000000"/>
                </a:solidFill>
                <a:latin typeface="DejaVu Sans"/>
                <a:ea typeface="DejaVu Sans"/>
              </a:rPr>
              <a:t>Several small-scale pilots and a few large-scale experiments have been conducted or are still being conducted</a:t>
            </a:r>
            <a:endParaRPr lang="en-GB" sz="1800" b="0" strike="noStrike" spc="-1">
              <a:solidFill>
                <a:srgbClr val="000000"/>
              </a:solidFill>
              <a:latin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 name="CustomShape 1"/>
          <p:cNvSpPr/>
          <p:nvPr/>
        </p:nvSpPr>
        <p:spPr>
          <a:xfrm>
            <a:off x="335520" y="764640"/>
            <a:ext cx="10733040" cy="483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400" b="1" strike="noStrike" spc="-1">
                <a:solidFill>
                  <a:srgbClr val="000000"/>
                </a:solidFill>
                <a:latin typeface="DejaVu Sans"/>
                <a:ea typeface="DejaVu Sans"/>
              </a:rPr>
              <a:t>Additional Resources</a:t>
            </a:r>
            <a:endParaRPr lang="en-GB" sz="2400" b="0" strike="noStrike" spc="-1">
              <a:solidFill>
                <a:srgbClr val="000000"/>
              </a:solidFill>
              <a:latin typeface="Arial"/>
            </a:endParaRPr>
          </a:p>
        </p:txBody>
      </p:sp>
      <p:sp>
        <p:nvSpPr>
          <p:cNvPr id="1516" name="CustomShape 2"/>
          <p:cNvSpPr/>
          <p:nvPr/>
        </p:nvSpPr>
        <p:spPr>
          <a:xfrm>
            <a:off x="335520" y="1268640"/>
            <a:ext cx="10733040" cy="502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95120" indent="-186840">
              <a:lnSpc>
                <a:spcPct val="100000"/>
              </a:lnSpc>
              <a:spcBef>
                <a:spcPts val="360"/>
              </a:spcBef>
              <a:buClr>
                <a:srgbClr val="008C4F"/>
              </a:buClr>
              <a:buSzPct val="115000"/>
              <a:buFont typeface="Wingdings" charset="2"/>
              <a:buChar char=""/>
            </a:pPr>
            <a:r>
              <a:rPr lang="en-GB" sz="1800" b="0" strike="noStrike" spc="-1">
                <a:solidFill>
                  <a:srgbClr val="000000"/>
                </a:solidFill>
                <a:latin typeface="DejaVu Sans"/>
                <a:ea typeface="DejaVu Sans"/>
              </a:rPr>
              <a:t>Manfred Folkers, Niko Paech (2020) – All you need is less</a:t>
            </a:r>
            <a:endParaRPr lang="en-GB" sz="1800" b="0" strike="noStrike" spc="-1">
              <a:solidFill>
                <a:srgbClr val="000000"/>
              </a:solidFill>
              <a:latin typeface="Arial"/>
            </a:endParaRPr>
          </a:p>
          <a:p>
            <a:pPr marL="195120" indent="-186840">
              <a:lnSpc>
                <a:spcPct val="100000"/>
              </a:lnSpc>
              <a:spcBef>
                <a:spcPts val="360"/>
              </a:spcBef>
              <a:buClr>
                <a:srgbClr val="008C4F"/>
              </a:buClr>
              <a:buSzPct val="115000"/>
              <a:buFont typeface="Wingdings" charset="2"/>
              <a:buChar char=""/>
            </a:pPr>
            <a:r>
              <a:rPr lang="en-GB" sz="1800" b="0" strike="noStrike" spc="-1">
                <a:solidFill>
                  <a:srgbClr val="000000"/>
                </a:solidFill>
                <a:latin typeface="DejaVu Sans"/>
                <a:ea typeface="DejaVu Sans"/>
              </a:rPr>
              <a:t>Christian Felber (2010) - Die Gemeinwohl-Ökonomie – Das Wirtschaftsmodell der Zukunft</a:t>
            </a:r>
            <a:endParaRPr lang="en-GB" sz="1800" b="0" strike="noStrike" spc="-1">
              <a:solidFill>
                <a:srgbClr val="000000"/>
              </a:solidFill>
              <a:latin typeface="Arial"/>
            </a:endParaRPr>
          </a:p>
          <a:p>
            <a:pPr marL="195120" indent="-186840">
              <a:lnSpc>
                <a:spcPct val="100000"/>
              </a:lnSpc>
              <a:spcBef>
                <a:spcPts val="360"/>
              </a:spcBef>
              <a:buClr>
                <a:srgbClr val="008C4F"/>
              </a:buClr>
              <a:buSzPct val="115000"/>
              <a:buFont typeface="Wingdings" charset="2"/>
              <a:buChar char=""/>
            </a:pPr>
            <a:r>
              <a:rPr lang="en-GB" sz="1800" b="0" strike="noStrike" spc="-1">
                <a:solidFill>
                  <a:srgbClr val="000000"/>
                </a:solidFill>
                <a:latin typeface="DejaVu Sans"/>
                <a:ea typeface="DejaVu Sans"/>
              </a:rPr>
              <a:t>Christian Felber, Gus Hagelberg (2017) – The Economy for the Common Good: A Workbable, Transformative Ethics-Based Alternative – </a:t>
            </a:r>
            <a:r>
              <a:rPr lang="en-GB" sz="1800" b="0" u="sng" strike="noStrike" spc="-1">
                <a:solidFill>
                  <a:srgbClr val="0000FF"/>
                </a:solidFill>
                <a:uFillTx/>
                <a:latin typeface="DejaVu Sans"/>
                <a:ea typeface="DejaVu Sans"/>
                <a:hlinkClick r:id="rId2"/>
              </a:rPr>
              <a:t>Link</a:t>
            </a:r>
            <a:r>
              <a:rPr lang="en-GB" sz="1800" b="0" strike="noStrike" spc="-1">
                <a:solidFill>
                  <a:srgbClr val="000000"/>
                </a:solidFill>
                <a:latin typeface="DejaVu Sans"/>
                <a:ea typeface="DejaVu Sans"/>
              </a:rPr>
              <a:t> </a:t>
            </a:r>
            <a:endParaRPr lang="en-GB" sz="1800" b="0" strike="noStrike" spc="-1">
              <a:solidFill>
                <a:srgbClr val="000000"/>
              </a:solidFill>
              <a:latin typeface="Arial"/>
            </a:endParaRPr>
          </a:p>
          <a:p>
            <a:pPr marL="195120" indent="-186840">
              <a:lnSpc>
                <a:spcPct val="100000"/>
              </a:lnSpc>
              <a:spcBef>
                <a:spcPts val="360"/>
              </a:spcBef>
              <a:buClr>
                <a:srgbClr val="008C4F"/>
              </a:buClr>
              <a:buSzPct val="115000"/>
              <a:buFont typeface="Wingdings" charset="2"/>
              <a:buChar char=""/>
            </a:pPr>
            <a:r>
              <a:rPr lang="en-GB" sz="1800" b="0" strike="noStrike" spc="-1">
                <a:solidFill>
                  <a:srgbClr val="000000"/>
                </a:solidFill>
                <a:latin typeface="DejaVu Sans"/>
                <a:ea typeface="DejaVu Sans"/>
              </a:rPr>
              <a:t>Rutger Bregman (2017) – Utopia for Realists: And How We Can Get There</a:t>
            </a:r>
            <a:endParaRPr lang="en-GB" sz="1800" b="0" strike="noStrike" spc="-1">
              <a:solidFill>
                <a:srgbClr val="000000"/>
              </a:solidFill>
              <a:latin typeface="Arial"/>
            </a:endParaRPr>
          </a:p>
          <a:p>
            <a:pPr marL="195120" indent="-186840">
              <a:lnSpc>
                <a:spcPct val="100000"/>
              </a:lnSpc>
              <a:spcBef>
                <a:spcPts val="360"/>
              </a:spcBef>
              <a:buClr>
                <a:srgbClr val="008C4F"/>
              </a:buClr>
              <a:buSzPct val="115000"/>
              <a:buFont typeface="Wingdings" charset="2"/>
              <a:buChar char=""/>
            </a:pPr>
            <a:r>
              <a:rPr lang="en-GB" sz="1800" b="0" strike="noStrike" spc="-1">
                <a:solidFill>
                  <a:srgbClr val="000000"/>
                </a:solidFill>
                <a:latin typeface="DejaVu Sans"/>
                <a:ea typeface="DejaVu Sans"/>
              </a:rPr>
              <a:t>Mein Grund Einkommen (Berlin based non-profit organization) – </a:t>
            </a:r>
            <a:r>
              <a:rPr lang="en-GB" sz="1800" b="0" u="sng" strike="noStrike" spc="-1">
                <a:solidFill>
                  <a:srgbClr val="0000FF"/>
                </a:solidFill>
                <a:uFillTx/>
                <a:latin typeface="DejaVu Sans"/>
                <a:ea typeface="DejaVu Sans"/>
                <a:hlinkClick r:id="rId3"/>
              </a:rPr>
              <a:t>Link</a:t>
            </a:r>
            <a:r>
              <a:rPr lang="en-GB" sz="1800" b="0" strike="noStrike" spc="-1">
                <a:solidFill>
                  <a:srgbClr val="000000"/>
                </a:solidFill>
                <a:latin typeface="DejaVu Sans"/>
                <a:ea typeface="DejaVu Sans"/>
              </a:rPr>
              <a:t> </a:t>
            </a:r>
            <a:endParaRPr lang="en-GB" sz="1800" b="0" strike="noStrike" spc="-1">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2" name="CustomShape 242"/>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Recap</a:t>
            </a:r>
            <a:endParaRPr lang="en-GB" sz="2400" b="0" strike="noStrike" spc="-1">
              <a:solidFill>
                <a:srgbClr val="000000"/>
              </a:solidFill>
              <a:latin typeface="Arial"/>
            </a:endParaRPr>
          </a:p>
        </p:txBody>
      </p:sp>
      <p:sp>
        <p:nvSpPr>
          <p:cNvPr id="1363" name="CustomShape 6"/>
          <p:cNvSpPr/>
          <p:nvPr/>
        </p:nvSpPr>
        <p:spPr>
          <a:xfrm>
            <a:off x="335520" y="1268280"/>
            <a:ext cx="10726920" cy="501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a typeface="DejaVu Sans"/>
            </a:endParaRPr>
          </a:p>
        </p:txBody>
      </p:sp>
      <p:sp>
        <p:nvSpPr>
          <p:cNvPr id="1364" name="CustomShape 7"/>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GB" sz="2200" b="1" strike="noStrike" spc="-1">
                <a:solidFill>
                  <a:srgbClr val="666666"/>
                </a:solidFill>
                <a:latin typeface="DejaVu Sans"/>
                <a:ea typeface="DejaVu Sans"/>
              </a:rPr>
              <a:t>Eco-Sufficiency – Definition(s)</a:t>
            </a:r>
            <a:endParaRPr lang="en-GB" sz="2200" b="0" strike="noStrike" spc="-1">
              <a:solidFill>
                <a:srgbClr val="000000"/>
              </a:solidFill>
              <a:latin typeface="Arial"/>
            </a:endParaRPr>
          </a:p>
        </p:txBody>
      </p:sp>
      <p:sp>
        <p:nvSpPr>
          <p:cNvPr id="1365" name="CustomShape 8"/>
          <p:cNvSpPr/>
          <p:nvPr/>
        </p:nvSpPr>
        <p:spPr>
          <a:xfrm>
            <a:off x="264600" y="6300000"/>
            <a:ext cx="1107216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de-DE" sz="900" b="0" strike="noStrike" spc="-1">
                <a:solidFill>
                  <a:srgbClr val="A6A6A6"/>
                </a:solidFill>
                <a:latin typeface="Roboto"/>
                <a:ea typeface="Roboto"/>
              </a:rPr>
              <a:t>Thomas Princen (2005) – The Logic of Sufficiency</a:t>
            </a:r>
            <a:endParaRPr lang="en-GB" sz="900" b="0" strike="noStrike" spc="-1">
              <a:solidFill>
                <a:srgbClr val="000000"/>
              </a:solidFill>
              <a:latin typeface="Arial"/>
            </a:endParaRPr>
          </a:p>
          <a:p>
            <a:pPr>
              <a:lnSpc>
                <a:spcPct val="100000"/>
              </a:lnSpc>
            </a:pPr>
            <a:r>
              <a:rPr lang="de-DE" sz="900" b="0" strike="noStrike" spc="-1">
                <a:solidFill>
                  <a:srgbClr val="A6A6A6"/>
                </a:solidFill>
                <a:latin typeface="Roboto"/>
                <a:ea typeface="Roboto"/>
              </a:rPr>
              <a:t>IPCC AR6 Synthesis Report: Climate Change 2023 – https://www.ipcc.ch/report/sixth-assessment-report-cycle/</a:t>
            </a:r>
            <a:endParaRPr lang="en-GB" sz="900" b="0" strike="noStrike" spc="-1">
              <a:solidFill>
                <a:srgbClr val="000000"/>
              </a:solidFill>
              <a:latin typeface="Arial"/>
            </a:endParaRPr>
          </a:p>
        </p:txBody>
      </p:sp>
      <p:sp>
        <p:nvSpPr>
          <p:cNvPr id="1366" name="CustomShape 9"/>
          <p:cNvSpPr/>
          <p:nvPr/>
        </p:nvSpPr>
        <p:spPr>
          <a:xfrm>
            <a:off x="284400" y="2078640"/>
            <a:ext cx="11052360" cy="9968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
        <p:nvSpPr>
          <p:cNvPr id="1367" name="Rechteck 1366"/>
          <p:cNvSpPr/>
          <p:nvPr/>
        </p:nvSpPr>
        <p:spPr>
          <a:xfrm>
            <a:off x="540000" y="2078640"/>
            <a:ext cx="10616760" cy="883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en-US" sz="1800" b="0" strike="noStrike" spc="-1">
                <a:solidFill>
                  <a:srgbClr val="000000"/>
                </a:solidFill>
                <a:latin typeface="DejaVu Sans"/>
                <a:ea typeface="DejaVu Sans"/>
              </a:rPr>
              <a:t>“</a:t>
            </a:r>
            <a:r>
              <a:rPr lang="en-US" sz="1800" b="0" i="1" strike="noStrike" spc="-1">
                <a:solidFill>
                  <a:srgbClr val="000000"/>
                </a:solidFill>
                <a:latin typeface="DejaVu Sans"/>
                <a:ea typeface="DejaVu Sans"/>
              </a:rPr>
              <a:t>Seeking enough when more is possible is both intuitive and rational - personally, organizationally and ecologically. And under global ecological constraint, it is ethical.</a:t>
            </a:r>
            <a:r>
              <a:rPr lang="en-US" sz="1800" b="0" strike="noStrike" spc="-1">
                <a:solidFill>
                  <a:srgbClr val="000000"/>
                </a:solidFill>
                <a:latin typeface="DejaVu Sans"/>
                <a:ea typeface="DejaVu Sans"/>
              </a:rPr>
              <a:t>” - Thomas Princen</a:t>
            </a:r>
            <a:endParaRPr lang="en-GB" sz="1800" b="0" strike="noStrike" spc="-1">
              <a:solidFill>
                <a:srgbClr val="000000"/>
              </a:solidFill>
              <a:latin typeface="Arial"/>
            </a:endParaRPr>
          </a:p>
        </p:txBody>
      </p:sp>
      <p:sp>
        <p:nvSpPr>
          <p:cNvPr id="1368" name="Rechteck 1367"/>
          <p:cNvSpPr/>
          <p:nvPr/>
        </p:nvSpPr>
        <p:spPr>
          <a:xfrm>
            <a:off x="360000" y="3780000"/>
            <a:ext cx="10616760" cy="896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en-US" sz="1800" b="0" strike="noStrike" spc="-1">
                <a:solidFill>
                  <a:srgbClr val="000000"/>
                </a:solidFill>
                <a:latin typeface="DejaVu Sans"/>
                <a:ea typeface="DejaVu Sans"/>
              </a:rPr>
              <a:t>“</a:t>
            </a:r>
            <a:r>
              <a:rPr lang="en-US" sz="1800" b="0" i="1" strike="noStrike" spc="-1">
                <a:solidFill>
                  <a:srgbClr val="000000"/>
                </a:solidFill>
                <a:latin typeface="DejaVu Sans"/>
                <a:ea typeface="DejaVu Sans"/>
              </a:rPr>
              <a:t>A set of policy measures and daily practices that avoid the demand for energy, materials, land, water, and other natural resources while providing wellbeing for all within the planetary boundaries.</a:t>
            </a:r>
            <a:r>
              <a:rPr lang="en-US" sz="1800" b="0" strike="noStrike" spc="-1">
                <a:solidFill>
                  <a:srgbClr val="000000"/>
                </a:solidFill>
                <a:latin typeface="DejaVu Sans"/>
                <a:ea typeface="DejaVu Sans"/>
              </a:rPr>
              <a:t>” - IPCC</a:t>
            </a:r>
            <a:endParaRPr lang="en-GB" sz="1800" b="0" strike="noStrike" spc="-1">
              <a:solidFill>
                <a:srgbClr val="000000"/>
              </a:solidFill>
              <a:latin typeface="Arial"/>
            </a:endParaRPr>
          </a:p>
        </p:txBody>
      </p:sp>
      <p:sp>
        <p:nvSpPr>
          <p:cNvPr id="1369" name="CustomShape 10"/>
          <p:cNvSpPr/>
          <p:nvPr/>
        </p:nvSpPr>
        <p:spPr>
          <a:xfrm>
            <a:off x="284400" y="3679920"/>
            <a:ext cx="11052360" cy="11768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7" name="CustomShape 1"/>
          <p:cNvSpPr/>
          <p:nvPr/>
        </p:nvSpPr>
        <p:spPr>
          <a:xfrm>
            <a:off x="335520" y="1268640"/>
            <a:ext cx="10725480" cy="5013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spcBef>
                <a:spcPts val="799"/>
              </a:spcBef>
              <a:tabLst>
                <a:tab pos="0" algn="l"/>
              </a:tabLst>
            </a:pPr>
            <a:r>
              <a:rPr lang="en-GB" sz="4000" b="1" strike="noStrike" spc="-1">
                <a:solidFill>
                  <a:srgbClr val="000000"/>
                </a:solidFill>
                <a:latin typeface="DejaVu Sans"/>
                <a:ea typeface="DejaVu Sans"/>
              </a:rPr>
              <a:t>Questions?</a:t>
            </a:r>
            <a:endParaRPr lang="en-GB" sz="4000" b="0" strike="noStrike" spc="-1">
              <a:solidFill>
                <a:srgbClr val="000000"/>
              </a:solidFill>
              <a:latin typeface="Arial"/>
            </a:endParaRPr>
          </a:p>
        </p:txBody>
      </p:sp>
      <p:sp>
        <p:nvSpPr>
          <p:cNvPr id="1518" name="CustomShape 2"/>
          <p:cNvSpPr/>
          <p:nvPr/>
        </p:nvSpPr>
        <p:spPr>
          <a:xfrm>
            <a:off x="335520" y="764640"/>
            <a:ext cx="10725480" cy="476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0" name="CustomShape 29"/>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Recap</a:t>
            </a:r>
            <a:endParaRPr lang="en-GB" sz="2400" b="0" strike="noStrike" spc="-1">
              <a:solidFill>
                <a:srgbClr val="000000"/>
              </a:solidFill>
              <a:latin typeface="Arial"/>
            </a:endParaRPr>
          </a:p>
        </p:txBody>
      </p:sp>
      <p:sp>
        <p:nvSpPr>
          <p:cNvPr id="1371" name="CustomShape 3"/>
          <p:cNvSpPr/>
          <p:nvPr/>
        </p:nvSpPr>
        <p:spPr>
          <a:xfrm>
            <a:off x="335520" y="1268280"/>
            <a:ext cx="10726920" cy="501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a typeface="DejaVu Sans"/>
            </a:endParaRPr>
          </a:p>
        </p:txBody>
      </p:sp>
      <p:sp>
        <p:nvSpPr>
          <p:cNvPr id="1372" name="CustomShape 4"/>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GB" sz="2200" b="1" strike="noStrike" spc="-1">
                <a:solidFill>
                  <a:srgbClr val="666666"/>
                </a:solidFill>
                <a:latin typeface="DejaVu Sans"/>
                <a:ea typeface="DejaVu Sans"/>
              </a:rPr>
              <a:t>Eco-Sufficiency – Definition(s)</a:t>
            </a:r>
            <a:endParaRPr lang="en-GB" sz="2200" b="0" strike="noStrike" spc="-1">
              <a:solidFill>
                <a:srgbClr val="000000"/>
              </a:solidFill>
              <a:latin typeface="Arial"/>
            </a:endParaRPr>
          </a:p>
        </p:txBody>
      </p:sp>
      <p:sp>
        <p:nvSpPr>
          <p:cNvPr id="1373" name="CustomShape 5"/>
          <p:cNvSpPr/>
          <p:nvPr/>
        </p:nvSpPr>
        <p:spPr>
          <a:xfrm>
            <a:off x="264600" y="6300000"/>
            <a:ext cx="1107216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de-DE" sz="900" b="0" strike="noStrike" spc="-1">
                <a:solidFill>
                  <a:srgbClr val="A6A6A6"/>
                </a:solidFill>
                <a:latin typeface="Roboto"/>
                <a:ea typeface="Roboto"/>
              </a:rPr>
              <a:t>Thomas Princen (2005) – The Logic of Sufficiency</a:t>
            </a:r>
            <a:endParaRPr lang="en-GB" sz="900" b="0" strike="noStrike" spc="-1">
              <a:solidFill>
                <a:srgbClr val="000000"/>
              </a:solidFill>
              <a:latin typeface="Arial"/>
            </a:endParaRPr>
          </a:p>
          <a:p>
            <a:pPr>
              <a:lnSpc>
                <a:spcPct val="100000"/>
              </a:lnSpc>
            </a:pPr>
            <a:r>
              <a:rPr lang="de-DE" sz="900" b="0" strike="noStrike" spc="-1">
                <a:solidFill>
                  <a:srgbClr val="A6A6A6"/>
                </a:solidFill>
                <a:latin typeface="Roboto"/>
                <a:ea typeface="Roboto"/>
              </a:rPr>
              <a:t>IPCC AR6 Synthesis Report: Climate Change 2023 – https://www.ipcc.ch/report/sixth-assessment-report-cycle/</a:t>
            </a:r>
            <a:endParaRPr lang="en-GB" sz="900" b="0" strike="noStrike" spc="-1">
              <a:solidFill>
                <a:srgbClr val="000000"/>
              </a:solidFill>
              <a:latin typeface="Arial"/>
            </a:endParaRPr>
          </a:p>
        </p:txBody>
      </p:sp>
      <p:sp>
        <p:nvSpPr>
          <p:cNvPr id="1374" name="CustomShape 11"/>
          <p:cNvSpPr/>
          <p:nvPr/>
        </p:nvSpPr>
        <p:spPr>
          <a:xfrm>
            <a:off x="284400" y="2078640"/>
            <a:ext cx="11052360" cy="9968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
        <p:nvSpPr>
          <p:cNvPr id="1375" name="Rechteck 1374"/>
          <p:cNvSpPr/>
          <p:nvPr/>
        </p:nvSpPr>
        <p:spPr>
          <a:xfrm>
            <a:off x="540000" y="2078640"/>
            <a:ext cx="10616760" cy="883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en-US" sz="1800" b="0" strike="noStrike" spc="-1">
                <a:solidFill>
                  <a:srgbClr val="000000"/>
                </a:solidFill>
                <a:latin typeface="DejaVu Sans"/>
                <a:ea typeface="DejaVu Sans"/>
              </a:rPr>
              <a:t>“</a:t>
            </a:r>
            <a:r>
              <a:rPr lang="en-US" sz="1800" b="0" i="1" strike="noStrike" spc="-1">
                <a:solidFill>
                  <a:srgbClr val="000000"/>
                </a:solidFill>
                <a:latin typeface="DejaVu Sans"/>
                <a:ea typeface="DejaVu Sans"/>
              </a:rPr>
              <a:t>Seeking enough when more is possible is both intuitive and rational - personally, organizationally and ecologically. And under global ecological constraint, it is ethical.</a:t>
            </a:r>
            <a:r>
              <a:rPr lang="en-US" sz="1800" b="0" strike="noStrike" spc="-1">
                <a:solidFill>
                  <a:srgbClr val="000000"/>
                </a:solidFill>
                <a:latin typeface="DejaVu Sans"/>
                <a:ea typeface="DejaVu Sans"/>
              </a:rPr>
              <a:t>” - Thomas Princen</a:t>
            </a:r>
            <a:endParaRPr lang="en-GB" sz="1800" b="0" strike="noStrike" spc="-1">
              <a:solidFill>
                <a:srgbClr val="000000"/>
              </a:solidFill>
              <a:latin typeface="Arial"/>
            </a:endParaRPr>
          </a:p>
        </p:txBody>
      </p:sp>
      <p:sp>
        <p:nvSpPr>
          <p:cNvPr id="1376" name="Rechteck 1375"/>
          <p:cNvSpPr/>
          <p:nvPr/>
        </p:nvSpPr>
        <p:spPr>
          <a:xfrm>
            <a:off x="360000" y="3780000"/>
            <a:ext cx="10616760" cy="896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en-US" sz="1800" b="0" strike="noStrike" spc="-1">
                <a:solidFill>
                  <a:srgbClr val="000000"/>
                </a:solidFill>
                <a:latin typeface="DejaVu Sans"/>
                <a:ea typeface="DejaVu Sans"/>
              </a:rPr>
              <a:t>“</a:t>
            </a:r>
            <a:r>
              <a:rPr lang="en-US" sz="1800" b="0" i="1" strike="noStrike" spc="-1">
                <a:solidFill>
                  <a:srgbClr val="000000"/>
                </a:solidFill>
                <a:latin typeface="DejaVu Sans"/>
                <a:ea typeface="DejaVu Sans"/>
              </a:rPr>
              <a:t>A set of policy measures and daily practices that avoid the demand for energy, materials, land, water, and other natural resources while providing wellbeing for all within the planetary boundaries.</a:t>
            </a:r>
            <a:r>
              <a:rPr lang="en-US" sz="1800" b="0" strike="noStrike" spc="-1">
                <a:solidFill>
                  <a:srgbClr val="000000"/>
                </a:solidFill>
                <a:latin typeface="DejaVu Sans"/>
                <a:ea typeface="DejaVu Sans"/>
              </a:rPr>
              <a:t>” - IPCC</a:t>
            </a:r>
            <a:endParaRPr lang="en-GB" sz="1800" b="0" strike="noStrike" spc="-1">
              <a:solidFill>
                <a:srgbClr val="000000"/>
              </a:solidFill>
              <a:latin typeface="Arial"/>
            </a:endParaRPr>
          </a:p>
        </p:txBody>
      </p:sp>
      <p:sp>
        <p:nvSpPr>
          <p:cNvPr id="1377" name="CustomShape 16"/>
          <p:cNvSpPr/>
          <p:nvPr/>
        </p:nvSpPr>
        <p:spPr>
          <a:xfrm>
            <a:off x="284400" y="3679920"/>
            <a:ext cx="11052360" cy="11768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
        <p:nvSpPr>
          <p:cNvPr id="1378" name="Rechteck 1377"/>
          <p:cNvSpPr/>
          <p:nvPr/>
        </p:nvSpPr>
        <p:spPr>
          <a:xfrm>
            <a:off x="3500640" y="5400000"/>
            <a:ext cx="4956120" cy="617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800" b="1" strike="noStrike" spc="-1">
                <a:solidFill>
                  <a:srgbClr val="000000"/>
                </a:solidFill>
                <a:latin typeface="DejaVu Sans"/>
                <a:ea typeface="DejaVu Sans"/>
              </a:rPr>
              <a:t>Sufficiency</a:t>
            </a:r>
            <a:r>
              <a:rPr lang="de-DE" sz="1800" b="0" strike="noStrike" spc="-1">
                <a:solidFill>
                  <a:srgbClr val="000000"/>
                </a:solidFill>
                <a:latin typeface="DejaVu Sans"/>
                <a:ea typeface="DejaVu Sans"/>
              </a:rPr>
              <a:t> → </a:t>
            </a:r>
            <a:r>
              <a:rPr lang="en-GB" sz="1800" b="1" strike="noStrike" spc="-1">
                <a:solidFill>
                  <a:srgbClr val="000000"/>
                </a:solidFill>
                <a:latin typeface="DejaVu Sans"/>
                <a:ea typeface="DejaVu Sans"/>
              </a:rPr>
              <a:t> All you need is less</a:t>
            </a:r>
            <a:endParaRPr lang="en-GB" sz="1800" b="0" strike="noStrike" spc="-1">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 name="CustomShape 114"/>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Recap</a:t>
            </a:r>
            <a:endParaRPr lang="en-GB" sz="2400" b="0" strike="noStrike" spc="-1">
              <a:solidFill>
                <a:srgbClr val="000000"/>
              </a:solidFill>
              <a:latin typeface="Arial"/>
            </a:endParaRPr>
          </a:p>
        </p:txBody>
      </p:sp>
      <p:sp>
        <p:nvSpPr>
          <p:cNvPr id="1380" name="CustomShape 17"/>
          <p:cNvSpPr/>
          <p:nvPr/>
        </p:nvSpPr>
        <p:spPr>
          <a:xfrm>
            <a:off x="335520" y="1268280"/>
            <a:ext cx="10726920" cy="501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algn="ctr">
              <a:lnSpc>
                <a:spcPct val="100000"/>
              </a:lnSpc>
              <a:spcBef>
                <a:spcPts val="360"/>
              </a:spcBef>
            </a:pPr>
            <a:r>
              <a:rPr lang="en-US" sz="1800" b="0" strike="noStrike" spc="-1">
                <a:solidFill>
                  <a:srgbClr val="000000"/>
                </a:solidFill>
                <a:latin typeface="DejaVu Sans"/>
                <a:ea typeface="DejaVu Sans"/>
              </a:rPr>
              <a:t>John Maynard Keynes predicted a 15h work week in his 1930 essay </a:t>
            </a:r>
            <a:r>
              <a:rPr lang="en-US" sz="1800" b="0" i="1" strike="noStrike" spc="-1">
                <a:solidFill>
                  <a:srgbClr val="000000"/>
                </a:solidFill>
                <a:latin typeface="DejaVu Sans"/>
                <a:ea typeface="DejaVu Sans"/>
              </a:rPr>
              <a:t>“Economic Possibilities for our Grandchildren”</a:t>
            </a:r>
            <a:endParaRPr lang="en-GB" sz="1800" b="0" strike="noStrike" spc="-1">
              <a:solidFill>
                <a:srgbClr val="000000"/>
              </a:solidFill>
              <a:latin typeface="Arial"/>
            </a:endParaRPr>
          </a:p>
        </p:txBody>
      </p:sp>
      <p:sp>
        <p:nvSpPr>
          <p:cNvPr id="1381" name="CustomShape 18"/>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15h Work Week</a:t>
            </a:r>
            <a:endParaRPr lang="en-GB" sz="2200" b="0" strike="noStrike" spc="-1">
              <a:solidFill>
                <a:srgbClr val="000000"/>
              </a:solidFill>
              <a:latin typeface="Arial"/>
            </a:endParaRPr>
          </a:p>
        </p:txBody>
      </p:sp>
      <p:sp>
        <p:nvSpPr>
          <p:cNvPr id="1382" name="CustomShape 19"/>
          <p:cNvSpPr/>
          <p:nvPr/>
        </p:nvSpPr>
        <p:spPr>
          <a:xfrm>
            <a:off x="198000" y="3420000"/>
            <a:ext cx="10777680" cy="9968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 name="CustomShape 136"/>
          <p:cNvSpPr/>
          <p:nvPr/>
        </p:nvSpPr>
        <p:spPr>
          <a:xfrm>
            <a:off x="335520" y="764640"/>
            <a:ext cx="10728720" cy="479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Recap</a:t>
            </a:r>
            <a:endParaRPr lang="en-GB" sz="2400" b="0" strike="noStrike" spc="-1">
              <a:solidFill>
                <a:srgbClr val="000000"/>
              </a:solidFill>
              <a:latin typeface="Arial"/>
            </a:endParaRPr>
          </a:p>
        </p:txBody>
      </p:sp>
      <p:sp>
        <p:nvSpPr>
          <p:cNvPr id="1384" name="CustomShape 20"/>
          <p:cNvSpPr/>
          <p:nvPr/>
        </p:nvSpPr>
        <p:spPr>
          <a:xfrm>
            <a:off x="335520" y="1268280"/>
            <a:ext cx="10728720" cy="50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GB" sz="1800" b="0" strike="noStrike" spc="-1">
              <a:solidFill>
                <a:srgbClr val="000000"/>
              </a:solidFill>
              <a:latin typeface="Arial"/>
            </a:endParaRPr>
          </a:p>
          <a:p>
            <a:pPr algn="ctr">
              <a:lnSpc>
                <a:spcPct val="100000"/>
              </a:lnSpc>
              <a:spcBef>
                <a:spcPts val="360"/>
              </a:spcBef>
            </a:pPr>
            <a:r>
              <a:rPr lang="en-US" sz="1800" b="0" i="1" strike="noStrike" spc="-1">
                <a:solidFill>
                  <a:srgbClr val="000000"/>
                </a:solidFill>
                <a:latin typeface="DejaVu Sans"/>
                <a:ea typeface="DejaVu Sans"/>
              </a:rPr>
              <a:t>„Form of paid employment that is so completely pointless, unnecessary, or pernicious that even the employee cannot justify its existence even though, as part of the conditions of employment, the employee feels obliged to pretend that this is not the case.”</a:t>
            </a:r>
            <a:endParaRPr lang="en-GB" sz="1800" b="0" strike="noStrike" spc="-1">
              <a:solidFill>
                <a:srgbClr val="000000"/>
              </a:solidFill>
              <a:latin typeface="Arial"/>
            </a:endParaRPr>
          </a:p>
        </p:txBody>
      </p:sp>
      <p:sp>
        <p:nvSpPr>
          <p:cNvPr id="1385" name="CustomShape 21"/>
          <p:cNvSpPr/>
          <p:nvPr/>
        </p:nvSpPr>
        <p:spPr>
          <a:xfrm>
            <a:off x="432720" y="1148040"/>
            <a:ext cx="10337760" cy="478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Bullshit Job – Definition</a:t>
            </a:r>
            <a:endParaRPr lang="en-GB" sz="2200" b="0" strike="noStrike" spc="-1">
              <a:solidFill>
                <a:srgbClr val="000000"/>
              </a:solidFill>
              <a:latin typeface="Arial"/>
            </a:endParaRPr>
          </a:p>
        </p:txBody>
      </p:sp>
      <p:sp>
        <p:nvSpPr>
          <p:cNvPr id="1386" name="CustomShape 22"/>
          <p:cNvSpPr/>
          <p:nvPr/>
        </p:nvSpPr>
        <p:spPr>
          <a:xfrm>
            <a:off x="335520" y="3291840"/>
            <a:ext cx="10777680" cy="13543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
        <p:nvSpPr>
          <p:cNvPr id="1387" name="CustomShape 23"/>
          <p:cNvSpPr/>
          <p:nvPr/>
        </p:nvSpPr>
        <p:spPr>
          <a:xfrm>
            <a:off x="263520" y="6492240"/>
            <a:ext cx="10783440" cy="227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D. Graeber (2018) – Bullshit Jobs: A Theory</a:t>
            </a:r>
            <a:endParaRPr lang="en-GB" sz="900" b="0" strike="noStrike" spc="-1">
              <a:solidFill>
                <a:srgbClr val="000000"/>
              </a:solidFill>
              <a:latin typeface="Arial"/>
            </a:endParaRPr>
          </a:p>
        </p:txBody>
      </p:sp>
      <p:sp>
        <p:nvSpPr>
          <p:cNvPr id="1388" name="CustomShape 24"/>
          <p:cNvSpPr/>
          <p:nvPr/>
        </p:nvSpPr>
        <p:spPr>
          <a:xfrm>
            <a:off x="263520" y="6309360"/>
            <a:ext cx="10783440" cy="227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D. Graeber (2013) – On the Phenomenon of Bullshit Jobs – Essay – </a:t>
            </a:r>
            <a:r>
              <a:rPr lang="en-US" sz="900" b="0" u="sng" strike="noStrike" spc="-1">
                <a:solidFill>
                  <a:srgbClr val="0000FF"/>
                </a:solidFill>
                <a:uFillTx/>
                <a:latin typeface="DejaVu Sans"/>
                <a:ea typeface="Roboto"/>
                <a:hlinkClick r:id="rId2"/>
              </a:rPr>
              <a:t>Link</a:t>
            </a:r>
            <a:endParaRPr lang="en-GB" sz="900" b="0" strike="noStrike" spc="-1">
              <a:solidFill>
                <a:srgbClr val="000000"/>
              </a:solidFill>
              <a:latin typeface="Arial"/>
            </a:endParaRPr>
          </a:p>
        </p:txBody>
      </p:sp>
      <p:sp>
        <p:nvSpPr>
          <p:cNvPr id="1389" name="CustomShape 25"/>
          <p:cNvSpPr/>
          <p:nvPr/>
        </p:nvSpPr>
        <p:spPr>
          <a:xfrm>
            <a:off x="0" y="5140080"/>
            <a:ext cx="11421000" cy="346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en-US" sz="1800" b="0" strike="noStrike" spc="-1">
                <a:solidFill>
                  <a:srgbClr val="000000"/>
                </a:solidFill>
                <a:latin typeface="DejaVu Sans"/>
                <a:ea typeface="DejaVu Sans"/>
              </a:rPr>
              <a:t>→ Inefficiencies in capitalism? </a:t>
            </a:r>
            <a:endParaRPr lang="en-GB" sz="1800" b="0" strike="noStrike" spc="-1">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0" name="CustomShape 220"/>
          <p:cNvSpPr/>
          <p:nvPr/>
        </p:nvSpPr>
        <p:spPr>
          <a:xfrm>
            <a:off x="335520" y="764640"/>
            <a:ext cx="10722600" cy="473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Recap</a:t>
            </a:r>
            <a:endParaRPr lang="en-GB" sz="2400" b="0" strike="noStrike" spc="-1">
              <a:solidFill>
                <a:srgbClr val="000000"/>
              </a:solidFill>
              <a:latin typeface="Arial"/>
            </a:endParaRPr>
          </a:p>
        </p:txBody>
      </p:sp>
      <p:sp>
        <p:nvSpPr>
          <p:cNvPr id="1391" name="CustomShape 26"/>
          <p:cNvSpPr/>
          <p:nvPr/>
        </p:nvSpPr>
        <p:spPr>
          <a:xfrm>
            <a:off x="335520" y="1268280"/>
            <a:ext cx="10722600" cy="5010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lang="en-US" sz="1800" b="1" strike="noStrike" spc="-1">
                <a:solidFill>
                  <a:srgbClr val="000000"/>
                </a:solidFill>
                <a:latin typeface="DejaVu Sans"/>
                <a:ea typeface="DejaVu Sans"/>
              </a:rPr>
              <a:t>Graeber’s solution → Universal Basic Income (UBI) → Livable benefit paid to all, thus letting people work at their leisure</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p:txBody>
      </p:sp>
      <p:sp>
        <p:nvSpPr>
          <p:cNvPr id="1392" name="CustomShape 27"/>
          <p:cNvSpPr/>
          <p:nvPr/>
        </p:nvSpPr>
        <p:spPr>
          <a:xfrm>
            <a:off x="432720" y="1148040"/>
            <a:ext cx="10331640" cy="4723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Bullshit Jobs – Now What?</a:t>
            </a:r>
            <a:endParaRPr lang="en-GB" sz="2200" b="0" strike="noStrike" spc="-1">
              <a:solidFill>
                <a:srgbClr val="000000"/>
              </a:solidFill>
              <a:latin typeface="Arial"/>
            </a:endParaRPr>
          </a:p>
        </p:txBody>
      </p:sp>
      <p:sp>
        <p:nvSpPr>
          <p:cNvPr id="1393" name="CustomShape 28"/>
          <p:cNvSpPr/>
          <p:nvPr/>
        </p:nvSpPr>
        <p:spPr>
          <a:xfrm>
            <a:off x="263520" y="6492240"/>
            <a:ext cx="10783440" cy="227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D. Graeber (2018) – Bullshit Jobs: A Theory</a:t>
            </a:r>
            <a:endParaRPr lang="en-GB" sz="900" b="0" strike="noStrike" spc="-1">
              <a:solidFill>
                <a:srgbClr val="000000"/>
              </a:solidFill>
              <a:latin typeface="Arial"/>
            </a:endParaRPr>
          </a:p>
        </p:txBody>
      </p:sp>
      <p:sp>
        <p:nvSpPr>
          <p:cNvPr id="1394" name="CustomShape 30"/>
          <p:cNvSpPr/>
          <p:nvPr/>
        </p:nvSpPr>
        <p:spPr>
          <a:xfrm>
            <a:off x="263520" y="6309360"/>
            <a:ext cx="10783440" cy="227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D. Graeber (2013) – On the Phenomenon of Bullshit Jobs – Essay – </a:t>
            </a:r>
            <a:r>
              <a:rPr lang="en-US" sz="900" b="0" u="sng" strike="noStrike" spc="-1">
                <a:solidFill>
                  <a:srgbClr val="0000FF"/>
                </a:solidFill>
                <a:uFillTx/>
                <a:latin typeface="DejaVu Sans"/>
                <a:ea typeface="Roboto"/>
                <a:hlinkClick r:id="rId2"/>
              </a:rPr>
              <a:t>Link</a:t>
            </a:r>
            <a:endParaRPr lang="en-GB" sz="900" b="0" strike="noStrike" spc="-1">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5" name="CustomShape 12"/>
          <p:cNvSpPr/>
          <p:nvPr/>
        </p:nvSpPr>
        <p:spPr>
          <a:xfrm>
            <a:off x="335520" y="4406760"/>
            <a:ext cx="10723680" cy="1332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3000" b="1" strike="noStrike" cap="all" spc="-1">
                <a:solidFill>
                  <a:srgbClr val="008C4F"/>
                </a:solidFill>
                <a:latin typeface="Arial Unicode MS"/>
                <a:ea typeface="DejaVu Sans"/>
              </a:rPr>
              <a:t>Universal basic income</a:t>
            </a:r>
            <a:endParaRPr lang="en-GB" sz="3000" b="0" strike="noStrike" spc="-1">
              <a:solidFill>
                <a:srgbClr val="000000"/>
              </a:solidFill>
              <a:latin typeface="Arial"/>
            </a:endParaRPr>
          </a:p>
        </p:txBody>
      </p:sp>
      <p:sp>
        <p:nvSpPr>
          <p:cNvPr id="1396" name="CustomShape 13"/>
          <p:cNvSpPr/>
          <p:nvPr/>
        </p:nvSpPr>
        <p:spPr>
          <a:xfrm>
            <a:off x="335520" y="2906640"/>
            <a:ext cx="10723680" cy="1470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2261</Words>
  <Application>Microsoft Office PowerPoint</Application>
  <PresentationFormat>Breitbild</PresentationFormat>
  <Paragraphs>284</Paragraphs>
  <Slides>40</Slides>
  <Notes>0</Notes>
  <HiddenSlides>4</HiddenSlides>
  <MMClips>0</MMClips>
  <ScaleCrop>false</ScaleCrop>
  <HeadingPairs>
    <vt:vector size="6" baseType="variant">
      <vt:variant>
        <vt:lpstr>Verwendete Schriftarten</vt:lpstr>
      </vt:variant>
      <vt:variant>
        <vt:i4>7</vt:i4>
      </vt:variant>
      <vt:variant>
        <vt:lpstr>Design</vt:lpstr>
      </vt:variant>
      <vt:variant>
        <vt:i4>9</vt:i4>
      </vt:variant>
      <vt:variant>
        <vt:lpstr>Folientitel</vt:lpstr>
      </vt:variant>
      <vt:variant>
        <vt:i4>40</vt:i4>
      </vt:variant>
    </vt:vector>
  </HeadingPairs>
  <TitlesOfParts>
    <vt:vector size="56" baseType="lpstr">
      <vt:lpstr>Arial</vt:lpstr>
      <vt:lpstr>Arial Unicode MS</vt:lpstr>
      <vt:lpstr>DejaVu Sans</vt:lpstr>
      <vt:lpstr>OpenSymbol</vt:lpstr>
      <vt:lpstr>Roboto</vt:lpstr>
      <vt:lpstr>Symbol</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Hooby</dc:creator>
  <dc:description/>
  <cp:lastModifiedBy>Nelly Nicaise Nyeck Mbialeu</cp:lastModifiedBy>
  <cp:revision>4020</cp:revision>
  <dcterms:created xsi:type="dcterms:W3CDTF">2013-05-21T09:22:36Z</dcterms:created>
  <dcterms:modified xsi:type="dcterms:W3CDTF">2025-01-29T09:56:26Z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false</vt:bool>
  </property>
  <property fmtid="{D5CDD505-2E9C-101B-9397-08002B2CF9AE}" pid="4" name="LinksUpToDate">
    <vt:bool>false</vt:bool>
  </property>
  <property fmtid="{D5CDD505-2E9C-101B-9397-08002B2CF9AE}" pid="5" name="MMClips">
    <vt:i4>0</vt:i4>
  </property>
  <property fmtid="{D5CDD505-2E9C-101B-9397-08002B2CF9AE}" pid="6" name="Notes">
    <vt:i4>1</vt:i4>
  </property>
  <property fmtid="{D5CDD505-2E9C-101B-9397-08002B2CF9AE}" pid="7" name="PresentationFormat">
    <vt:lpwstr>Breitbild</vt:lpwstr>
  </property>
  <property fmtid="{D5CDD505-2E9C-101B-9397-08002B2CF9AE}" pid="8" name="ScaleCrop">
    <vt:bool>false</vt:bool>
  </property>
  <property fmtid="{D5CDD505-2E9C-101B-9397-08002B2CF9AE}" pid="9" name="ShareDoc">
    <vt:bool>false</vt:bool>
  </property>
  <property fmtid="{D5CDD505-2E9C-101B-9397-08002B2CF9AE}" pid="10" name="Slides">
    <vt:i4>56</vt:i4>
  </property>
</Properties>
</file>