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3600" cy="6832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91BB88F-4D89-4563-80ED-D5FB04F5229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04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440" cy="544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0280" cy="496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04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3600" cy="6832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66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23600" cy="6832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4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56D0D03-228D-4DA9-8871-7B58183D2BF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1904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440" cy="544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0280" cy="496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23600" cy="6832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4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1E97B72-B8D9-4492-B131-09E5F113F94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66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44760" y="0"/>
            <a:ext cx="721440" cy="6830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438640" y="6453360"/>
            <a:ext cx="73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EC5668E-B9A9-4AED-9E55-F49E335B071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12240" y="1268280"/>
            <a:ext cx="91882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2280" cy="542160"/>
          </a:xfrm>
          <a:prstGeom prst="rect">
            <a:avLst/>
          </a:prstGeom>
          <a:ln w="0">
            <a:noFill/>
          </a:ln>
        </p:spPr>
      </p:pic>
      <p:pic>
        <p:nvPicPr>
          <p:cNvPr id="1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8120" cy="49428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912240" y="1268280"/>
            <a:ext cx="91882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1444760" y="0"/>
            <a:ext cx="721440" cy="6830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0" y="6642720"/>
            <a:ext cx="12164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sciencedirect.com/science/article/pii/S0921344920302354?via%3Dihub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The-Limits-to-Growth/Exercises" TargetMode="External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hyperlink" Target="https://www.atlasofplaces.com/essays/on-the-phenomenon-of-bullshit-jobs/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34520611_Kreislaufwirtschaft_-_Ein_Ausweg_aus_der_sozial-okologischen_Krise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34520611_Kreislaufwirtschaft_-_Ein_Ausweg_aus_der_sozial-okologischen_Krise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27400" y="1412640"/>
            <a:ext cx="10343520" cy="11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27400" y="2852640"/>
            <a:ext cx="10343520" cy="23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Circular Societies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</a:t>
            </a:r>
            <a:r>
              <a:rPr b="0" lang="de-DE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 → 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Also → preserve the environment/ressources for present and future generations and enable social participation and quality of life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All-encompassing  change necessary if the CE is to be the subject of a socio-ecological transformation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Democratisation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 → 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→ preserve the environment/resources for present and future generations and enable social participation and quality of life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All-encompassing  change necessary if the CE is to be the subject of a socio-ecological transformation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Democratisation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 → 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→ preserve the environment/resources for present and future generations and enable social participation and quality of life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All-encompassing  change necessary if the CE is to be the subject of a socio-ecological transformation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Democratization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35520" y="1268280"/>
            <a:ext cx="1073232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circular society defines discourses with a vision of circularity where not only resources are circulated in sustainable loops, but also wealth, knowledge, technology and power 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circulated and redistributed throughout society”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68640" y="2019600"/>
            <a:ext cx="10781280" cy="1357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63520" y="6492240"/>
            <a:ext cx="107870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35520" y="1268280"/>
            <a:ext cx="1073232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„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circular society defines discourses with a vision of circularity where not only resources are circulated in sustainable loops, but also wealth, knowledge, technology and power 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circulated and redistributed throughout society”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68640" y="2019600"/>
            <a:ext cx="10781280" cy="1357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263520" y="6420240"/>
            <a:ext cx="1078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Image licensed under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, sourced from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rafik 283" descr=""/>
          <p:cNvPicPr/>
          <p:nvPr/>
        </p:nvPicPr>
        <p:blipFill>
          <a:blip r:embed="rId3"/>
          <a:stretch/>
        </p:blipFill>
        <p:spPr>
          <a:xfrm>
            <a:off x="2570040" y="3462840"/>
            <a:ext cx="5889600" cy="29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35520" y="1268280"/>
            <a:ext cx="1073232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= market-based solutions and economic considerations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CS = Circularity as a holistic social transformation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63520" y="6420240"/>
            <a:ext cx="107870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6" name="Table 3"/>
          <p:cNvGraphicFramePr/>
          <p:nvPr/>
        </p:nvGraphicFramePr>
        <p:xfrm>
          <a:off x="378000" y="1690560"/>
          <a:ext cx="11051640" cy="4436280"/>
        </p:xfrm>
        <a:graphic>
          <a:graphicData uri="http://schemas.openxmlformats.org/drawingml/2006/table">
            <a:tbl>
              <a:tblPr/>
              <a:tblGrid>
                <a:gridCol w="971280"/>
                <a:gridCol w="1000080"/>
                <a:gridCol w="888840"/>
                <a:gridCol w="1397160"/>
                <a:gridCol w="1793880"/>
                <a:gridCol w="1174680"/>
                <a:gridCol w="1508040"/>
                <a:gridCol w="2318040"/>
              </a:tblGrid>
              <a:tr h="824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Circularity vision</a:t>
                      </a:r>
                      <a:endParaRPr b="0" lang="en-GB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Temporal scale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Spatial scale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Sustainability factors included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 on the resource nexus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Views on capitalism and decoupling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goal/objective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Narrative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</a:tr>
              <a:tr h="1735920">
                <a:tc row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 Society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Very long term: multiple generations (beyond 50 years)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Macro-scale: planet Earth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People, Planet, Prosperity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Changing consumption and production patterns to keep energy, biodiversity and aterial resources within safe planetary limits.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Sceptical regarding the possiblity of decoupling and the sustainability of capitalism.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Maintaining socio-ecological health and wellbield for present and future generations of human and non-human life.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earth is borrowed from future generations of living beingd, humans must preserve, respect, restore and share it in a fair maner, even if that entails changing lifestyles and consumption patterns.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  <a:tr h="155376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Long term: 1 to 2 generations (20-50 years)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Macro-scale: planet Earth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People, Planet, Prosperity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Balancing trade-offs and synergies to keep energy, biodiversity and material resources within safe planetary limits.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Preserving social well-being and the biophysical health of the Earch system in line with the SDGs.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Humans must ensure justice, fairness and participation in the sustainable stewardship of the Earth, even if that entails redistributing and changing consumption patterns.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237" name="CustomShape 4"/>
          <p:cNvSpPr/>
          <p:nvPr/>
        </p:nvSpPr>
        <p:spPr>
          <a:xfrm>
            <a:off x="263520" y="6384240"/>
            <a:ext cx="107870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Table adapted from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175"/>
          <p:cNvSpPr/>
          <p:nvPr/>
        </p:nvSpPr>
        <p:spPr>
          <a:xfrm>
            <a:off x="10228680" y="750240"/>
            <a:ext cx="509760" cy="489600"/>
          </a:xfrm>
          <a:prstGeom prst="star5">
            <a:avLst>
              <a:gd name="adj" fmla="val 20243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63520" y="6384240"/>
            <a:ext cx="107870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Table adapted from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le 4"/>
          <p:cNvGraphicFramePr/>
          <p:nvPr/>
        </p:nvGraphicFramePr>
        <p:xfrm>
          <a:off x="378000" y="1690560"/>
          <a:ext cx="11051640" cy="4217400"/>
        </p:xfrm>
        <a:graphic>
          <a:graphicData uri="http://schemas.openxmlformats.org/drawingml/2006/table">
            <a:tbl>
              <a:tblPr/>
              <a:tblGrid>
                <a:gridCol w="923760"/>
                <a:gridCol w="986400"/>
                <a:gridCol w="824040"/>
                <a:gridCol w="1348560"/>
                <a:gridCol w="1492200"/>
                <a:gridCol w="1555920"/>
                <a:gridCol w="1460520"/>
                <a:gridCol w="2460600"/>
              </a:tblGrid>
              <a:tr h="594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Circularity vision</a:t>
                      </a:r>
                      <a:endParaRPr b="0" lang="en-GB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Temporal scale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Spatial scale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Sustainability factors included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 on the resource nexus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Views on capitalism and decoupling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goal/objective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Narrative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</a:tr>
              <a:tr h="1263600"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 Economy</a:t>
                      </a:r>
                      <a:endParaRPr b="0" lang="en-GB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Long term: one generation (19-25 years)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Macro-scale: planet Earth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Planet, Prosperity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Balancing trade-offs and synergies to keep energy, biodiversity and material resources within safe planetary limits.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Maintaining the biophysical health of the Earth system.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Reducing humanity’s overall ecological footprint and balancing resource limits and constraints is key to ensure the stability  of the biosphere and long-term economic prosperity.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  <a:tr h="1263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Mid-term: 1 to 2 government planning cycles (5-10 years)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Meso-scale (country, region, industrial park, city)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Planet, Prosperity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Optimizing and securing material, natural and energy resources, especially for critical raw materials.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Securing and preserving critical resources and materials.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Strategically maximising sco-efficiency and balancing resource use is necessary to maintain resource security and ensure geopolitical stability.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  <a:tr h="10962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Short-term: single product life-cycle(1 to 2 years)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Micro-scale (single product, service, or firm)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Planet, Prosperity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Optimizing material and energy resource flows in product design.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Capturing oppostunities to lower both environmental impacts and economic costs.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Ensuring optimium resource efficiency through eco-innovation leads to win-win solutions that reduce ecological harm and increase economic value.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24"/>
          <p:cNvSpPr/>
          <p:nvPr/>
        </p:nvSpPr>
        <p:spPr>
          <a:xfrm>
            <a:off x="10228680" y="750240"/>
            <a:ext cx="509760" cy="489600"/>
          </a:xfrm>
          <a:prstGeom prst="star5">
            <a:avLst>
              <a:gd name="adj" fmla="val 20243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 – Typology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63520" y="6492240"/>
            <a:ext cx="107870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Image recreated from: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rafik 301" descr=""/>
          <p:cNvPicPr/>
          <p:nvPr/>
        </p:nvPicPr>
        <p:blipFill>
          <a:blip r:embed="rId2"/>
          <a:stretch/>
        </p:blipFill>
        <p:spPr>
          <a:xfrm>
            <a:off x="561240" y="1361160"/>
            <a:ext cx="9900720" cy="50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35520" y="4406760"/>
            <a:ext cx="10725840" cy="13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35520" y="2906640"/>
            <a:ext cx="107258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35520" y="764640"/>
            <a:ext cx="107276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35520" y="1268280"/>
            <a:ext cx="10727640" cy="50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6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6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35520" y="764640"/>
            <a:ext cx="1072620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35520" y="1268640"/>
            <a:ext cx="10726200" cy="50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Economy (CE):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natural resources and minimize the discharge of substances that are harmful to health and nature → Increase/maximize utilization of resources, e.g.,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modernization of the economy to increase resource efficiency, e.g., by technical innovation and digital solutions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Circular Society (CS):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Not just “CE + social” instead 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Democratization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35520" y="764640"/>
            <a:ext cx="1072620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35520" y="1268640"/>
            <a:ext cx="10726200" cy="50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Economy (CE):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natural resources and minimize the discharge of substances that are harmful to health and nature → Increase/maximize utilization of resources, e.g.,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modernization of the economy to increase resource efficiency, e.g., by technical innovation and digital solutions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Society (CS):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 instead 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Democratization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35520" y="4406760"/>
            <a:ext cx="10725840" cy="13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E08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35520" y="2906640"/>
            <a:ext cx="107258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764640"/>
            <a:ext cx="1072620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E08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1268280"/>
            <a:ext cx="10726200" cy="50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lecture, we presented a typology of the circular economy vs. circular society discourse (CE vs. CS – Typology). Which of the four categories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Reformist Circular Society, Transformational Circular Society, Techcentric Circular Economy, Fortress Circular Economy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do you prefer and/or deem to be more likely and why?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Explain your choice.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Submit your submission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32720" y="1148040"/>
            <a:ext cx="103352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Circular Economy vs. Circular Society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35520" y="126864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Graeber.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Debt: The First 5000 Years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Graeber. On the Phenomenon of Bullshit Jobs – Essay (2013)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Graeber.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Bullshit Jobs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– Book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1268640"/>
            <a:ext cx="10727640" cy="50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764640"/>
            <a:ext cx="107276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35520" y="4406760"/>
            <a:ext cx="10725840" cy="13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Circular Economy vs. Circular Society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35520" y="2906640"/>
            <a:ext cx="107258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natural resources and minimize the discharge of substances that are harmful to health and nature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modernization of the economy to increase resource efficiency, e.g., by technical innovation and digital solutions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Products/services designed and constructed in such a way,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that they can be returned to the economic and material flows at any time with little financial and energetic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Increase/maximize utilization of resources, e.g.,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Recap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Recap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63520" y="6411600"/>
            <a:ext cx="9788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adapted from: M. Jaeger-Erben, F. Hofmann (2019) – Kreislaufwirtschaft - Ein Ausweg aus der sozial-ökologischen Krise?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291480" y="5886360"/>
            <a:ext cx="24876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 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rafik 244" descr=""/>
          <p:cNvPicPr/>
          <p:nvPr/>
        </p:nvPicPr>
        <p:blipFill>
          <a:blip r:embed="rId2"/>
          <a:stretch/>
        </p:blipFill>
        <p:spPr>
          <a:xfrm>
            <a:off x="1371600" y="1965960"/>
            <a:ext cx="8986320" cy="351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the LE with circularly oriented forms of consumption and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focus mostly on earned value management (“Wertschöpfungsmanagement”), product-service systems, product/business model innovations within existing power asymmetries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Decouple economic growth and consumption of natural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But why do we need neverending economic growth and why is it good to consume as many goods and services as possible?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Alternatives: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Sufficiency strategies and lifestyle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Question the prevailing entrepreneurial orientation towards the shareholder concept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Deconstruction of existing power and hegemonic relations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the LE with circularly oriented forms of consumption and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focus mostly on earned value management (“Wertschöpfungsmanagement”), product-service systems, product/business model innovations within existing power asymmetries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Decouple economic growth and consumption of natural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why do we need never ending economic growth and why is it good to consume as many goods and services as possible?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Alternatives: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Sufficiency strategies and lifestyle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Question the prevailing entrepreneurial orientation towards the shareholder concept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Deconstruction of existing power and hegemonic relations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63520" y="6411600"/>
            <a:ext cx="9788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adapted from: M. Jaeger-Erben, F. Hofmann (2019) – Kreislaufwirtschaft - Ein Ausweg aus der sozial-ökologischen Krise?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rafik 256" descr=""/>
          <p:cNvPicPr/>
          <p:nvPr/>
        </p:nvPicPr>
        <p:blipFill>
          <a:blip r:embed="rId2"/>
          <a:stretch/>
        </p:blipFill>
        <p:spPr>
          <a:xfrm>
            <a:off x="605520" y="1521360"/>
            <a:ext cx="8569800" cy="498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the LE with circularly oriented forms of consumption and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focus mostly on earned value management (“Wertschöpfungsmanagement”), product-service systems, product/business model innovations within existing power asymmetries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Decouple economic growth and consumption of natural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why do we need never ending economic growth and why is it good to consume as many goods and services as possible?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Sufficiency strategies and lifestyle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prevailing entrepreneurial orientation towards the shareholder concept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Deconstruction of existing power and hegemonic relations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32720" y="1148040"/>
            <a:ext cx="1033596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63520" y="6411600"/>
            <a:ext cx="97887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LibreOffice/7.5.9.2$Linux_X86_64 LibreOffice_project/50$Build-2</Application>
  <AppVersion>15.0000</AppVersion>
  <Words>5090</Words>
  <Paragraphs>521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2024-02-14T11:22:02Z</dcterms:modified>
  <cp:revision>4054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58</vt:i4>
  </property>
</Properties>
</file>