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9.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40.xml" ContentType="application/vnd.openxmlformats-officedocument.presentationml.slide+xml"/>
  <Override PartName="/ppt/slides/slide6.xml" ContentType="application/vnd.openxmlformats-officedocument.presentationml.slide+xml"/>
  <Override PartName="/ppt/slides/slide41.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50.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27.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8.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1.xml.rels" ContentType="application/vnd.openxmlformats-package.relationships+xml"/>
  <Override PartName="/ppt/slides/_rels/slide39.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38.xml.rels" ContentType="application/vnd.openxmlformats-package.relationships+xml"/>
  <Override PartName="/ppt/slides/_rels/slide23.xml.rels" ContentType="application/vnd.openxmlformats-package.relationships+xml"/>
  <Override PartName="/ppt/slides/_rels/slide52.xml.rels" ContentType="application/vnd.openxmlformats-package.relationships+xml"/>
  <Override PartName="/ppt/slides/_rels/slide58.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51.xml.rels" ContentType="application/vnd.openxmlformats-package.relationships+xml"/>
  <Override PartName="/ppt/slides/_rels/slide35.xml.rels" ContentType="application/vnd.openxmlformats-package.relationships+xml"/>
  <Override PartName="/ppt/slides/_rels/slide57.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50.xml.rels" ContentType="application/vnd.openxmlformats-package.relationships+xml"/>
  <Override PartName="/ppt/slides/_rels/slide34.xml.rels" ContentType="application/vnd.openxmlformats-package.relationships+xml"/>
  <Override PartName="/ppt/slides/_rels/slide49.xml.rels" ContentType="application/vnd.openxmlformats-package.relationships+xml"/>
  <Override PartName="/ppt/slides/_rels/slide41.xml.rels" ContentType="application/vnd.openxmlformats-package.relationships+xml"/>
  <Override PartName="/ppt/slides/_rels/slide56.xml.rels" ContentType="application/vnd.openxmlformats-package.relationships+xml"/>
  <Override PartName="/ppt/slides/_rels/slide6.xml.rels" ContentType="application/vnd.openxmlformats-package.relationships+xml"/>
  <Override PartName="/ppt/slides/_rels/slide40.xml.rels" ContentType="application/vnd.openxmlformats-package.relationships+xml"/>
  <Override PartName="/ppt/slides/_rels/slide55.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48.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slide30.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4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4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4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6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7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8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8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8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8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9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9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0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1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2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2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2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2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2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2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444760" y="0"/>
            <a:ext cx="725760" cy="6834600"/>
          </a:xfrm>
          <a:prstGeom prst="rect">
            <a:avLst/>
          </a:prstGeom>
          <a:solidFill>
            <a:srgbClr val="000000">
              <a:alpha val="10000"/>
            </a:srgbClr>
          </a:solidFill>
          <a:ln>
            <a:noFill/>
          </a:ln>
        </p:spPr>
        <p:style>
          <a:lnRef idx="0"/>
          <a:fillRef idx="0"/>
          <a:effectRef idx="0"/>
          <a:fontRef idx="minor"/>
        </p:style>
      </p:sp>
      <p:sp>
        <p:nvSpPr>
          <p:cNvPr id="1" name="CustomShape 2"/>
          <p:cNvSpPr/>
          <p:nvPr/>
        </p:nvSpPr>
        <p:spPr>
          <a:xfrm>
            <a:off x="11438640" y="6453360"/>
            <a:ext cx="74268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6CC828B4-A67B-4FF2-B40B-D965A4AFFB12}" type="slidenum">
              <a:rPr b="0" lang="en-US" sz="1800" spc="-1" strike="noStrike">
                <a:solidFill>
                  <a:srgbClr val="808080"/>
                </a:solidFill>
                <a:latin typeface="Arial"/>
                <a:ea typeface="DejaVu Sans"/>
              </a:rPr>
              <a:t>&lt;number&gt;</a:t>
            </a:fld>
            <a:endParaRPr b="0" lang="en-US" sz="1800" spc="-1" strike="noStrike">
              <a:latin typeface="Arial"/>
            </a:endParaRPr>
          </a:p>
        </p:txBody>
      </p:sp>
      <p:sp>
        <p:nvSpPr>
          <p:cNvPr id="2" name="CustomShape 3"/>
          <p:cNvSpPr/>
          <p:nvPr/>
        </p:nvSpPr>
        <p:spPr>
          <a:xfrm>
            <a:off x="912240" y="1268280"/>
            <a:ext cx="9192600" cy="345960"/>
          </a:xfrm>
          <a:prstGeom prst="rect">
            <a:avLst/>
          </a:prstGeom>
          <a:noFill/>
          <a:ln>
            <a:noFill/>
          </a:ln>
        </p:spPr>
        <p:style>
          <a:lnRef idx="0"/>
          <a:fillRef idx="0"/>
          <a:effectRef idx="0"/>
          <a:fontRef idx="minor"/>
        </p:style>
      </p:sp>
      <p:pic>
        <p:nvPicPr>
          <p:cNvPr id="3" name="Picture 19" descr="Logo_TUC_de_RGB"/>
          <p:cNvPicPr/>
          <p:nvPr/>
        </p:nvPicPr>
        <p:blipFill>
          <a:blip r:embed="rId2"/>
          <a:stretch/>
        </p:blipFill>
        <p:spPr>
          <a:xfrm>
            <a:off x="0" y="0"/>
            <a:ext cx="3036600" cy="546480"/>
          </a:xfrm>
          <a:prstGeom prst="rect">
            <a:avLst/>
          </a:prstGeom>
          <a:ln>
            <a:noFill/>
          </a:ln>
        </p:spPr>
      </p:pic>
      <p:pic>
        <p:nvPicPr>
          <p:cNvPr id="4" name="Grafik 2" descr=""/>
          <p:cNvPicPr/>
          <p:nvPr/>
        </p:nvPicPr>
        <p:blipFill>
          <a:blip r:embed="rId3"/>
          <a:stretch/>
        </p:blipFill>
        <p:spPr>
          <a:xfrm>
            <a:off x="7430400" y="134640"/>
            <a:ext cx="3682440" cy="498600"/>
          </a:xfrm>
          <a:prstGeom prst="rect">
            <a:avLst/>
          </a:prstGeom>
          <a:ln>
            <a:noFill/>
          </a:ln>
        </p:spPr>
      </p:pic>
      <p:sp>
        <p:nvSpPr>
          <p:cNvPr id="5" name="CustomShape 4"/>
          <p:cNvSpPr/>
          <p:nvPr/>
        </p:nvSpPr>
        <p:spPr>
          <a:xfrm>
            <a:off x="912240" y="1268280"/>
            <a:ext cx="9192600" cy="345960"/>
          </a:xfrm>
          <a:prstGeom prst="rect">
            <a:avLst/>
          </a:prstGeom>
          <a:noFill/>
          <a:ln>
            <a:noFill/>
          </a:ln>
        </p:spPr>
        <p:style>
          <a:lnRef idx="0"/>
          <a:fillRef idx="0"/>
          <a:effectRef idx="0"/>
          <a:fontRef idx="minor"/>
        </p:style>
      </p:sp>
      <p:sp>
        <p:nvSpPr>
          <p:cNvPr id="6" name="CustomShape 5"/>
          <p:cNvSpPr/>
          <p:nvPr/>
        </p:nvSpPr>
        <p:spPr>
          <a:xfrm>
            <a:off x="11444760" y="0"/>
            <a:ext cx="725760" cy="6834600"/>
          </a:xfrm>
          <a:prstGeom prst="rect">
            <a:avLst/>
          </a:prstGeom>
          <a:solidFill>
            <a:srgbClr val="000000">
              <a:alpha val="10000"/>
            </a:srgbClr>
          </a:solidFill>
          <a:ln>
            <a:noFill/>
          </a:ln>
        </p:spPr>
        <p:style>
          <a:lnRef idx="0"/>
          <a:fillRef idx="0"/>
          <a:effectRef idx="0"/>
          <a:fontRef idx="minor"/>
        </p:style>
      </p:sp>
      <p:sp>
        <p:nvSpPr>
          <p:cNvPr id="7" name="CustomShape 6"/>
          <p:cNvSpPr/>
          <p:nvPr/>
        </p:nvSpPr>
        <p:spPr>
          <a:xfrm>
            <a:off x="0" y="6642720"/>
            <a:ext cx="12168720" cy="211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800" spc="-1" strike="noStrike">
                <a:solidFill>
                  <a:srgbClr val="a6a6a6"/>
                </a:solidFill>
                <a:latin typeface="DejaVu Sans"/>
                <a:ea typeface="DejaVu Sans"/>
              </a:rPr>
              <a:t>The Limits to Growth – TU Clausthal</a:t>
            </a:r>
            <a:endParaRPr b="0" lang="en-US" sz="800" spc="-1" strike="noStrike">
              <a:latin typeface="Arial"/>
            </a:endParaRPr>
          </a:p>
        </p:txBody>
      </p:sp>
      <p:sp>
        <p:nvSpPr>
          <p:cNvPr id="8" name="PlaceHolder 7"/>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a:t>
            </a:r>
            <a:r>
              <a:rPr b="0" lang="en-US" sz="4400" spc="-1" strike="noStrike">
                <a:latin typeface="Arial"/>
              </a:rPr>
              <a:t>ck </a:t>
            </a:r>
            <a:r>
              <a:rPr b="0" lang="en-US" sz="4400" spc="-1" strike="noStrike">
                <a:latin typeface="Arial"/>
              </a:rPr>
              <a:t>to </a:t>
            </a:r>
            <a:r>
              <a:rPr b="0" lang="en-US" sz="4400" spc="-1" strike="noStrike">
                <a:latin typeface="Arial"/>
              </a:rPr>
              <a:t>ed</a:t>
            </a:r>
            <a:r>
              <a:rPr b="0" lang="en-US" sz="4400" spc="-1" strike="noStrike">
                <a:latin typeface="Arial"/>
              </a:rPr>
              <a:t>it </a:t>
            </a:r>
            <a:r>
              <a:rPr b="0" lang="en-US" sz="4400" spc="-1" strike="noStrike">
                <a:latin typeface="Arial"/>
              </a:rPr>
              <a:t>th</a:t>
            </a:r>
            <a:r>
              <a:rPr b="0" lang="en-US" sz="4400" spc="-1" strike="noStrike">
                <a:latin typeface="Arial"/>
              </a:rPr>
              <a:t>e </a:t>
            </a:r>
            <a:r>
              <a:rPr b="0" lang="en-US" sz="4400" spc="-1" strike="noStrike">
                <a:latin typeface="Arial"/>
              </a:rPr>
              <a:t>titl</a:t>
            </a:r>
            <a:r>
              <a:rPr b="0" lang="en-US" sz="4400" spc="-1" strike="noStrike">
                <a:latin typeface="Arial"/>
              </a:rPr>
              <a:t>e </a:t>
            </a:r>
            <a:r>
              <a:rPr b="0" lang="en-US" sz="4400" spc="-1" strike="noStrike">
                <a:latin typeface="Arial"/>
              </a:rPr>
              <a:t>te</a:t>
            </a:r>
            <a:r>
              <a:rPr b="0" lang="en-US" sz="4400" spc="-1" strike="noStrike">
                <a:latin typeface="Arial"/>
              </a:rPr>
              <a:t>xt </a:t>
            </a:r>
            <a:r>
              <a:rPr b="0" lang="en-US" sz="4400" spc="-1" strike="noStrike">
                <a:latin typeface="Arial"/>
              </a:rPr>
              <a:t>for</a:t>
            </a:r>
            <a:r>
              <a:rPr b="0" lang="en-US" sz="4400" spc="-1" strike="noStrike">
                <a:latin typeface="Arial"/>
              </a:rPr>
              <a:t>m</a:t>
            </a:r>
            <a:r>
              <a:rPr b="0" lang="en-US" sz="4400" spc="-1" strike="noStrike">
                <a:latin typeface="Arial"/>
              </a:rPr>
              <a:t>at</a:t>
            </a:r>
            <a:endParaRPr b="0" lang="en-US" sz="4400" spc="-1" strike="noStrike">
              <a:latin typeface="Arial"/>
            </a:endParaRPr>
          </a:p>
        </p:txBody>
      </p:sp>
      <p:sp>
        <p:nvSpPr>
          <p:cNvPr id="9"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11444760" y="0"/>
            <a:ext cx="725760" cy="6834600"/>
          </a:xfrm>
          <a:prstGeom prst="rect">
            <a:avLst/>
          </a:prstGeom>
          <a:solidFill>
            <a:srgbClr val="000000">
              <a:alpha val="10000"/>
            </a:srgbClr>
          </a:solidFill>
          <a:ln>
            <a:noFill/>
          </a:ln>
        </p:spPr>
        <p:style>
          <a:lnRef idx="0"/>
          <a:fillRef idx="0"/>
          <a:effectRef idx="0"/>
          <a:fontRef idx="minor"/>
        </p:style>
      </p:sp>
      <p:sp>
        <p:nvSpPr>
          <p:cNvPr id="47" name="CustomShape 2"/>
          <p:cNvSpPr/>
          <p:nvPr/>
        </p:nvSpPr>
        <p:spPr>
          <a:xfrm>
            <a:off x="11438640" y="6453360"/>
            <a:ext cx="74268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C8F7B2A8-2544-46D1-8DDE-13F272F57002}" type="slidenum">
              <a:rPr b="0" lang="en-US" sz="1800" spc="-1" strike="noStrike">
                <a:solidFill>
                  <a:srgbClr val="808080"/>
                </a:solidFill>
                <a:latin typeface="Arial"/>
                <a:ea typeface="DejaVu Sans"/>
              </a:rPr>
              <a:t>&lt;number&gt;</a:t>
            </a:fld>
            <a:endParaRPr b="0" lang="en-US" sz="1800" spc="-1" strike="noStrike">
              <a:latin typeface="Arial"/>
            </a:endParaRPr>
          </a:p>
        </p:txBody>
      </p:sp>
      <p:sp>
        <p:nvSpPr>
          <p:cNvPr id="48" name="CustomShape 3"/>
          <p:cNvSpPr/>
          <p:nvPr/>
        </p:nvSpPr>
        <p:spPr>
          <a:xfrm>
            <a:off x="912240" y="1268280"/>
            <a:ext cx="9192600" cy="345960"/>
          </a:xfrm>
          <a:prstGeom prst="rect">
            <a:avLst/>
          </a:prstGeom>
          <a:noFill/>
          <a:ln>
            <a:noFill/>
          </a:ln>
        </p:spPr>
        <p:style>
          <a:lnRef idx="0"/>
          <a:fillRef idx="0"/>
          <a:effectRef idx="0"/>
          <a:fontRef idx="minor"/>
        </p:style>
      </p:sp>
      <p:pic>
        <p:nvPicPr>
          <p:cNvPr id="49" name="Picture 19" descr="Logo_TUC_de_RGB"/>
          <p:cNvPicPr/>
          <p:nvPr/>
        </p:nvPicPr>
        <p:blipFill>
          <a:blip r:embed="rId2"/>
          <a:stretch/>
        </p:blipFill>
        <p:spPr>
          <a:xfrm>
            <a:off x="0" y="0"/>
            <a:ext cx="3036600" cy="546480"/>
          </a:xfrm>
          <a:prstGeom prst="rect">
            <a:avLst/>
          </a:prstGeom>
          <a:ln>
            <a:noFill/>
          </a:ln>
        </p:spPr>
      </p:pic>
      <p:pic>
        <p:nvPicPr>
          <p:cNvPr id="50" name="Grafik 2" descr=""/>
          <p:cNvPicPr/>
          <p:nvPr/>
        </p:nvPicPr>
        <p:blipFill>
          <a:blip r:embed="rId3"/>
          <a:stretch/>
        </p:blipFill>
        <p:spPr>
          <a:xfrm>
            <a:off x="7430400" y="134640"/>
            <a:ext cx="3682440" cy="498600"/>
          </a:xfrm>
          <a:prstGeom prst="rect">
            <a:avLst/>
          </a:prstGeom>
          <a:ln>
            <a:noFill/>
          </a:ln>
        </p:spPr>
      </p:pic>
      <p:sp>
        <p:nvSpPr>
          <p:cNvPr id="51" name="CustomShape 4"/>
          <p:cNvSpPr/>
          <p:nvPr/>
        </p:nvSpPr>
        <p:spPr>
          <a:xfrm>
            <a:off x="11444760" y="0"/>
            <a:ext cx="725760" cy="6834600"/>
          </a:xfrm>
          <a:prstGeom prst="rect">
            <a:avLst/>
          </a:prstGeom>
          <a:solidFill>
            <a:srgbClr val="000000">
              <a:alpha val="10000"/>
            </a:srgbClr>
          </a:solidFill>
          <a:ln>
            <a:noFill/>
          </a:ln>
        </p:spPr>
        <p:style>
          <a:lnRef idx="0"/>
          <a:fillRef idx="0"/>
          <a:effectRef idx="0"/>
          <a:fontRef idx="minor"/>
        </p:style>
      </p:sp>
      <p:sp>
        <p:nvSpPr>
          <p:cNvPr id="52" name="CustomShape 5"/>
          <p:cNvSpPr/>
          <p:nvPr/>
        </p:nvSpPr>
        <p:spPr>
          <a:xfrm>
            <a:off x="11438640" y="6453360"/>
            <a:ext cx="74268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F99B7FA6-4ECA-4C4C-8503-4C73F1E8AE6F}" type="slidenum">
              <a:rPr b="0" lang="en-US" sz="1800" spc="-1" strike="noStrike">
                <a:solidFill>
                  <a:srgbClr val="808080"/>
                </a:solidFill>
                <a:latin typeface="Arial"/>
                <a:ea typeface="DejaVu Sans"/>
              </a:rPr>
              <a:t>&lt;number&gt;</a:t>
            </a:fld>
            <a:endParaRPr b="0" lang="en-US" sz="1800" spc="-1" strike="noStrike">
              <a:latin typeface="Arial"/>
            </a:endParaRPr>
          </a:p>
        </p:txBody>
      </p:sp>
      <p:sp>
        <p:nvSpPr>
          <p:cNvPr id="53" name="CustomShape 6"/>
          <p:cNvSpPr/>
          <p:nvPr/>
        </p:nvSpPr>
        <p:spPr>
          <a:xfrm>
            <a:off x="0" y="6642720"/>
            <a:ext cx="12168720" cy="211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800" spc="-1" strike="noStrike">
                <a:solidFill>
                  <a:srgbClr val="a6a6a6"/>
                </a:solidFill>
                <a:latin typeface="DejaVu Sans"/>
                <a:ea typeface="DejaVu Sans"/>
              </a:rPr>
              <a:t>The Limits to Growth – TU Clausthal</a:t>
            </a:r>
            <a:endParaRPr b="0" lang="en-US" sz="800" spc="-1" strike="noStrike">
              <a:latin typeface="Arial"/>
            </a:endParaRPr>
          </a:p>
        </p:txBody>
      </p:sp>
      <p:sp>
        <p:nvSpPr>
          <p:cNvPr id="54" name="PlaceHolder 7"/>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a:t>
            </a:r>
            <a:r>
              <a:rPr b="0" lang="en-US" sz="4400" spc="-1" strike="noStrike">
                <a:latin typeface="Arial"/>
              </a:rPr>
              <a:t>ck </a:t>
            </a:r>
            <a:r>
              <a:rPr b="0" lang="en-US" sz="4400" spc="-1" strike="noStrike">
                <a:latin typeface="Arial"/>
              </a:rPr>
              <a:t>to </a:t>
            </a:r>
            <a:r>
              <a:rPr b="0" lang="en-US" sz="4400" spc="-1" strike="noStrike">
                <a:latin typeface="Arial"/>
              </a:rPr>
              <a:t>ed</a:t>
            </a:r>
            <a:r>
              <a:rPr b="0" lang="en-US" sz="4400" spc="-1" strike="noStrike">
                <a:latin typeface="Arial"/>
              </a:rPr>
              <a:t>it </a:t>
            </a:r>
            <a:r>
              <a:rPr b="0" lang="en-US" sz="4400" spc="-1" strike="noStrike">
                <a:latin typeface="Arial"/>
              </a:rPr>
              <a:t>th</a:t>
            </a:r>
            <a:r>
              <a:rPr b="0" lang="en-US" sz="4400" spc="-1" strike="noStrike">
                <a:latin typeface="Arial"/>
              </a:rPr>
              <a:t>e </a:t>
            </a:r>
            <a:r>
              <a:rPr b="0" lang="en-US" sz="4400" spc="-1" strike="noStrike">
                <a:latin typeface="Arial"/>
              </a:rPr>
              <a:t>titl</a:t>
            </a:r>
            <a:r>
              <a:rPr b="0" lang="en-US" sz="4400" spc="-1" strike="noStrike">
                <a:latin typeface="Arial"/>
              </a:rPr>
              <a:t>e </a:t>
            </a:r>
            <a:r>
              <a:rPr b="0" lang="en-US" sz="4400" spc="-1" strike="noStrike">
                <a:latin typeface="Arial"/>
              </a:rPr>
              <a:t>te</a:t>
            </a:r>
            <a:r>
              <a:rPr b="0" lang="en-US" sz="4400" spc="-1" strike="noStrike">
                <a:latin typeface="Arial"/>
              </a:rPr>
              <a:t>xt </a:t>
            </a:r>
            <a:r>
              <a:rPr b="0" lang="en-US" sz="4400" spc="-1" strike="noStrike">
                <a:latin typeface="Arial"/>
              </a:rPr>
              <a:t>for</a:t>
            </a:r>
            <a:r>
              <a:rPr b="0" lang="en-US" sz="4400" spc="-1" strike="noStrike">
                <a:latin typeface="Arial"/>
              </a:rPr>
              <a:t>m</a:t>
            </a:r>
            <a:r>
              <a:rPr b="0" lang="en-US" sz="4400" spc="-1" strike="noStrike">
                <a:latin typeface="Arial"/>
              </a:rPr>
              <a:t>at</a:t>
            </a:r>
            <a:endParaRPr b="0" lang="en-US" sz="4400" spc="-1" strike="noStrike">
              <a:latin typeface="Arial"/>
            </a:endParaRPr>
          </a:p>
        </p:txBody>
      </p:sp>
      <p:sp>
        <p:nvSpPr>
          <p:cNvPr id="55"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a:t>
            </a:r>
            <a:r>
              <a:rPr b="0" lang="en-US" sz="4400" spc="-1" strike="noStrike">
                <a:latin typeface="Arial"/>
              </a:rPr>
              <a:t>ck </a:t>
            </a:r>
            <a:r>
              <a:rPr b="0" lang="en-US" sz="4400" spc="-1" strike="noStrike">
                <a:latin typeface="Arial"/>
              </a:rPr>
              <a:t>to </a:t>
            </a:r>
            <a:r>
              <a:rPr b="0" lang="en-US" sz="4400" spc="-1" strike="noStrike">
                <a:latin typeface="Arial"/>
              </a:rPr>
              <a:t>ed</a:t>
            </a:r>
            <a:r>
              <a:rPr b="0" lang="en-US" sz="4400" spc="-1" strike="noStrike">
                <a:latin typeface="Arial"/>
              </a:rPr>
              <a:t>it </a:t>
            </a:r>
            <a:r>
              <a:rPr b="0" lang="en-US" sz="4400" spc="-1" strike="noStrike">
                <a:latin typeface="Arial"/>
              </a:rPr>
              <a:t>th</a:t>
            </a:r>
            <a:r>
              <a:rPr b="0" lang="en-US" sz="4400" spc="-1" strike="noStrike">
                <a:latin typeface="Arial"/>
              </a:rPr>
              <a:t>e </a:t>
            </a:r>
            <a:r>
              <a:rPr b="0" lang="en-US" sz="4400" spc="-1" strike="noStrike">
                <a:latin typeface="Arial"/>
              </a:rPr>
              <a:t>titl</a:t>
            </a:r>
            <a:r>
              <a:rPr b="0" lang="en-US" sz="4400" spc="-1" strike="noStrike">
                <a:latin typeface="Arial"/>
              </a:rPr>
              <a:t>e </a:t>
            </a:r>
            <a:r>
              <a:rPr b="0" lang="en-US" sz="4400" spc="-1" strike="noStrike">
                <a:latin typeface="Arial"/>
              </a:rPr>
              <a:t>te</a:t>
            </a:r>
            <a:r>
              <a:rPr b="0" lang="en-US" sz="4400" spc="-1" strike="noStrike">
                <a:latin typeface="Arial"/>
              </a:rPr>
              <a:t>xt </a:t>
            </a:r>
            <a:r>
              <a:rPr b="0" lang="en-US" sz="4400" spc="-1" strike="noStrike">
                <a:latin typeface="Arial"/>
              </a:rPr>
              <a:t>for</a:t>
            </a:r>
            <a:r>
              <a:rPr b="0" lang="en-US" sz="4400" spc="-1" strike="noStrike">
                <a:latin typeface="Arial"/>
              </a:rPr>
              <a:t>m</a:t>
            </a:r>
            <a:r>
              <a:rPr b="0" lang="en-US" sz="4400" spc="-1" strike="noStrike">
                <a:latin typeface="Arial"/>
              </a:rPr>
              <a:t>at</a:t>
            </a:r>
            <a:endParaRPr b="0" lang="en-US" sz="4400" spc="-1" strike="noStrike">
              <a:latin typeface="Arial"/>
            </a:endParaRPr>
          </a:p>
        </p:txBody>
      </p:sp>
      <p:sp>
        <p:nvSpPr>
          <p:cNvPr id="93"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0" name="CustomShape 1"/>
          <p:cNvSpPr/>
          <p:nvPr/>
        </p:nvSpPr>
        <p:spPr>
          <a:xfrm>
            <a:off x="11444760" y="0"/>
            <a:ext cx="723600" cy="6832440"/>
          </a:xfrm>
          <a:prstGeom prst="rect">
            <a:avLst/>
          </a:prstGeom>
          <a:solidFill>
            <a:srgbClr val="000000">
              <a:alpha val="10000"/>
            </a:srgbClr>
          </a:solidFill>
          <a:ln>
            <a:noFill/>
          </a:ln>
        </p:spPr>
        <p:style>
          <a:lnRef idx="0"/>
          <a:fillRef idx="0"/>
          <a:effectRef idx="0"/>
          <a:fontRef idx="minor"/>
        </p:style>
      </p:sp>
      <p:sp>
        <p:nvSpPr>
          <p:cNvPr id="131" name="CustomShape 2"/>
          <p:cNvSpPr/>
          <p:nvPr/>
        </p:nvSpPr>
        <p:spPr>
          <a:xfrm>
            <a:off x="11438640" y="6453360"/>
            <a:ext cx="74052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D76D95A6-26AC-4955-B893-D1C1F4B9AFF3}" type="slidenum">
              <a:rPr b="0" lang="en-US" sz="1800" spc="-1" strike="noStrike">
                <a:solidFill>
                  <a:srgbClr val="808080"/>
                </a:solidFill>
                <a:latin typeface="Arial"/>
                <a:ea typeface="DejaVu Sans"/>
              </a:rPr>
              <a:t>&lt;number&gt;</a:t>
            </a:fld>
            <a:endParaRPr b="0" lang="en-US" sz="1800" spc="-1" strike="noStrike">
              <a:latin typeface="Arial"/>
            </a:endParaRPr>
          </a:p>
        </p:txBody>
      </p:sp>
      <p:sp>
        <p:nvSpPr>
          <p:cNvPr id="132" name="CustomShape 3"/>
          <p:cNvSpPr/>
          <p:nvPr/>
        </p:nvSpPr>
        <p:spPr>
          <a:xfrm>
            <a:off x="912240" y="1268280"/>
            <a:ext cx="9190440" cy="343800"/>
          </a:xfrm>
          <a:prstGeom prst="rect">
            <a:avLst/>
          </a:prstGeom>
          <a:noFill/>
          <a:ln>
            <a:noFill/>
          </a:ln>
        </p:spPr>
        <p:style>
          <a:lnRef idx="0"/>
          <a:fillRef idx="0"/>
          <a:effectRef idx="0"/>
          <a:fontRef idx="minor"/>
        </p:style>
      </p:sp>
      <p:pic>
        <p:nvPicPr>
          <p:cNvPr id="133" name="Picture 19" descr="Logo_TUC_de_RGB"/>
          <p:cNvPicPr/>
          <p:nvPr/>
        </p:nvPicPr>
        <p:blipFill>
          <a:blip r:embed="rId2"/>
          <a:stretch/>
        </p:blipFill>
        <p:spPr>
          <a:xfrm>
            <a:off x="0" y="0"/>
            <a:ext cx="3034440" cy="544320"/>
          </a:xfrm>
          <a:prstGeom prst="rect">
            <a:avLst/>
          </a:prstGeom>
          <a:ln>
            <a:noFill/>
          </a:ln>
        </p:spPr>
      </p:pic>
      <p:pic>
        <p:nvPicPr>
          <p:cNvPr id="134" name="Grafik 2" descr=""/>
          <p:cNvPicPr/>
          <p:nvPr/>
        </p:nvPicPr>
        <p:blipFill>
          <a:blip r:embed="rId3"/>
          <a:stretch/>
        </p:blipFill>
        <p:spPr>
          <a:xfrm>
            <a:off x="7430400" y="134640"/>
            <a:ext cx="3680280" cy="496440"/>
          </a:xfrm>
          <a:prstGeom prst="rect">
            <a:avLst/>
          </a:prstGeom>
          <a:ln>
            <a:noFill/>
          </a:ln>
        </p:spPr>
      </p:pic>
      <p:sp>
        <p:nvSpPr>
          <p:cNvPr id="135" name="CustomShape 4"/>
          <p:cNvSpPr/>
          <p:nvPr/>
        </p:nvSpPr>
        <p:spPr>
          <a:xfrm>
            <a:off x="912240" y="1268280"/>
            <a:ext cx="9190440" cy="343800"/>
          </a:xfrm>
          <a:prstGeom prst="rect">
            <a:avLst/>
          </a:prstGeom>
          <a:noFill/>
          <a:ln>
            <a:noFill/>
          </a:ln>
        </p:spPr>
        <p:style>
          <a:lnRef idx="0"/>
          <a:fillRef idx="0"/>
          <a:effectRef idx="0"/>
          <a:fontRef idx="minor"/>
        </p:style>
      </p:sp>
      <p:sp>
        <p:nvSpPr>
          <p:cNvPr id="136" name="CustomShape 5"/>
          <p:cNvSpPr/>
          <p:nvPr/>
        </p:nvSpPr>
        <p:spPr>
          <a:xfrm>
            <a:off x="11444760" y="0"/>
            <a:ext cx="723600" cy="6832440"/>
          </a:xfrm>
          <a:prstGeom prst="rect">
            <a:avLst/>
          </a:prstGeom>
          <a:solidFill>
            <a:srgbClr val="000000">
              <a:alpha val="10000"/>
            </a:srgbClr>
          </a:solidFill>
          <a:ln>
            <a:noFill/>
          </a:ln>
        </p:spPr>
        <p:style>
          <a:lnRef idx="0"/>
          <a:fillRef idx="0"/>
          <a:effectRef idx="0"/>
          <a:fontRef idx="minor"/>
        </p:style>
      </p:sp>
      <p:sp>
        <p:nvSpPr>
          <p:cNvPr id="137" name="CustomShape 6"/>
          <p:cNvSpPr/>
          <p:nvPr/>
        </p:nvSpPr>
        <p:spPr>
          <a:xfrm>
            <a:off x="0" y="6642720"/>
            <a:ext cx="12166560" cy="211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US" sz="800" spc="-1" strike="noStrike">
                <a:solidFill>
                  <a:srgbClr val="a6a6a6"/>
                </a:solidFill>
                <a:latin typeface="DejaVu Sans"/>
                <a:ea typeface="DejaVu Sans"/>
              </a:rPr>
              <a:t>The Limits to Growth – TU Clausthal</a:t>
            </a:r>
            <a:endParaRPr b="0" lang="en-US" sz="800" spc="-1" strike="noStrike">
              <a:latin typeface="Arial"/>
            </a:endParaRPr>
          </a:p>
        </p:txBody>
      </p:sp>
      <p:sp>
        <p:nvSpPr>
          <p:cNvPr id="138" name="PlaceHolder 7"/>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a:t>
            </a:r>
            <a:r>
              <a:rPr b="0" lang="en-US" sz="4400" spc="-1" strike="noStrike">
                <a:latin typeface="Arial"/>
              </a:rPr>
              <a:t>ck </a:t>
            </a:r>
            <a:r>
              <a:rPr b="0" lang="en-US" sz="4400" spc="-1" strike="noStrike">
                <a:latin typeface="Arial"/>
              </a:rPr>
              <a:t>to </a:t>
            </a:r>
            <a:r>
              <a:rPr b="0" lang="en-US" sz="4400" spc="-1" strike="noStrike">
                <a:latin typeface="Arial"/>
              </a:rPr>
              <a:t>ed</a:t>
            </a:r>
            <a:r>
              <a:rPr b="0" lang="en-US" sz="4400" spc="-1" strike="noStrike">
                <a:latin typeface="Arial"/>
              </a:rPr>
              <a:t>it </a:t>
            </a:r>
            <a:r>
              <a:rPr b="0" lang="en-US" sz="4400" spc="-1" strike="noStrike">
                <a:latin typeface="Arial"/>
              </a:rPr>
              <a:t>th</a:t>
            </a:r>
            <a:r>
              <a:rPr b="0" lang="en-US" sz="4400" spc="-1" strike="noStrike">
                <a:latin typeface="Arial"/>
              </a:rPr>
              <a:t>e </a:t>
            </a:r>
            <a:r>
              <a:rPr b="0" lang="en-US" sz="4400" spc="-1" strike="noStrike">
                <a:latin typeface="Arial"/>
              </a:rPr>
              <a:t>titl</a:t>
            </a:r>
            <a:r>
              <a:rPr b="0" lang="en-US" sz="4400" spc="-1" strike="noStrike">
                <a:latin typeface="Arial"/>
              </a:rPr>
              <a:t>e </a:t>
            </a:r>
            <a:r>
              <a:rPr b="0" lang="en-US" sz="4400" spc="-1" strike="noStrike">
                <a:latin typeface="Arial"/>
              </a:rPr>
              <a:t>te</a:t>
            </a:r>
            <a:r>
              <a:rPr b="0" lang="en-US" sz="4400" spc="-1" strike="noStrike">
                <a:latin typeface="Arial"/>
              </a:rPr>
              <a:t>xt </a:t>
            </a:r>
            <a:r>
              <a:rPr b="0" lang="en-US" sz="4400" spc="-1" strike="noStrike">
                <a:latin typeface="Arial"/>
              </a:rPr>
              <a:t>for</a:t>
            </a:r>
            <a:r>
              <a:rPr b="0" lang="en-US" sz="4400" spc="-1" strike="noStrike">
                <a:latin typeface="Arial"/>
              </a:rPr>
              <a:t>m</a:t>
            </a:r>
            <a:r>
              <a:rPr b="0" lang="en-US" sz="4400" spc="-1" strike="noStrike">
                <a:latin typeface="Arial"/>
              </a:rPr>
              <a:t>at</a:t>
            </a:r>
            <a:endParaRPr b="0" lang="en-US" sz="4400" spc="-1" strike="noStrike">
              <a:latin typeface="Arial"/>
            </a:endParaRPr>
          </a:p>
        </p:txBody>
      </p:sp>
      <p:sp>
        <p:nvSpPr>
          <p:cNvPr id="139"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hyperlink" Target="https://www.researchgate.net/publication/334520611_Kreislaufwirtschaft_-_Ein_Ausweg_aus_der_sozial-okologischen_Krise" TargetMode="External"/><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hyperlink" Target="https://www.researchgate.net/publication/334520611_Kreislaufwirtschaft_-_Ein_Ausweg_aus_der_sozial-okologischen_Krise" TargetMode="External"/><Relationship Id="rId2" Type="http://schemas.openxmlformats.org/officeDocument/2006/relationships/image" Target="../media/image9.png"/><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hyperlink" Target="https://github.com/ETCE-LAB/teaching-material/tree/master/The-Limits-to-Growth" TargetMode="External"/><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hyperlink" Target="https://www.researchgate.net/publication/334520611_Kreislaufwirtschaft_-_Ein_Ausweg_aus_der_sozial-okologischen_Krise" TargetMode="External"/><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hyperlink" Target="https://www.sciencedirect.com/science/article/pii/S0921344920302354?via%3Dihub" TargetMode="External"/><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hyperlink" Target="https://creativecommons.org/licenses/by/4.0/" TargetMode="External"/><Relationship Id="rId2" Type="http://schemas.openxmlformats.org/officeDocument/2006/relationships/hyperlink" Target="https://www.sciencedirect.com/science/article/pii/S0921344920302354?via%3Dihub" TargetMode="External"/><Relationship Id="rId3" Type="http://schemas.openxmlformats.org/officeDocument/2006/relationships/image" Target="../media/image11.png"/><Relationship Id="rId4"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hyperlink" Target="https://www.sciencedirect.com/science/article/pii/S0921344920302354?via%3Dihub" TargetMode="External"/><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hyperlink" Target="https://www.sciencedirect.com/science/article/pii/S0921344920302354?via%3Dihub" TargetMode="External"/><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hyperlink" Target="https://www.sciencedirect.com/science/article/pii/S0921344920302354?via%3Dihub" TargetMode="External"/><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hyperlink" Target="https://www.sciencedirect.com/science/article/pii/S0921344920302354?via%3Dihub" TargetMode="External"/><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hyperlink" Target="https://evasys.tu-clausthal.de/evasys/online.php?pswd=G755L" TargetMode="External"/><Relationship Id="rId2" Type="http://schemas.openxmlformats.org/officeDocument/2006/relationships/image" Target="../media/image7.png"/><Relationship Id="rId3"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37.xml"/>
</Relationships>
</file>

<file path=ppt/slides/_rels/slide44.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37.xml"/>
</Relationships>
</file>

<file path=ppt/slides/_rels/slide45.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37.xml"/>
</Relationships>
</file>

<file path=ppt/slides/_rels/slide46.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37.xml"/>
</Relationships>
</file>

<file path=ppt/slides/_rels/slide47.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37.xml"/>
</Relationships>
</file>

<file path=ppt/slides/_rels/slide48.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37.xml"/>
</Relationships>
</file>

<file path=ppt/slides/_rels/slide49.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0.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37.xml"/>
</Relationships>
</file>

<file path=ppt/slides/_rels/slide51.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37.xml"/>
</Relationships>
</file>

<file path=ppt/slides/_rels/slide52.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37.xml"/>
</Relationships>
</file>

<file path=ppt/slides/_rels/slide53.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37.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6.xml.rels><?xml version="1.0" encoding="UTF-8"?>
<Relationships xmlns="http://schemas.openxmlformats.org/package/2006/relationships"><Relationship Id="rId1" Type="http://schemas.openxmlformats.org/officeDocument/2006/relationships/hyperlink" Target="https://github.com/ETCE-LAB/teaching-material/blob/master/The-Limits-to-Growth/Exercises/E07-Circular-Society.pdf" TargetMode="External"/><Relationship Id="rId2" Type="http://schemas.openxmlformats.org/officeDocument/2006/relationships/slideLayout" Target="../slideLayouts/slideLayout37.xml"/>
</Relationships>
</file>

<file path=ppt/slides/_rels/slide57.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hyperlink" Target="https://www.atlasofplaces.com/essays/on-the-phenomenon-of-bullshit-jobs/" TargetMode="External"/><Relationship Id="rId3"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527400" y="1412640"/>
            <a:ext cx="10345680" cy="113220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3200" spc="-1" strike="noStrike">
                <a:solidFill>
                  <a:srgbClr val="008c4f"/>
                </a:solidFill>
                <a:latin typeface="DejaVu Sans"/>
                <a:ea typeface="DejaVu Sans"/>
              </a:rPr>
              <a:t>The Limits to Growth: Sustainability and the Circular Economy</a:t>
            </a:r>
            <a:endParaRPr b="0" lang="en-US" sz="3200" spc="-1" strike="noStrike">
              <a:latin typeface="Arial"/>
            </a:endParaRPr>
          </a:p>
        </p:txBody>
      </p:sp>
      <p:sp>
        <p:nvSpPr>
          <p:cNvPr id="177" name="CustomShape 2"/>
          <p:cNvSpPr/>
          <p:nvPr/>
        </p:nvSpPr>
        <p:spPr>
          <a:xfrm>
            <a:off x="527400" y="2852640"/>
            <a:ext cx="10345680" cy="2352960"/>
          </a:xfrm>
          <a:prstGeom prst="rect">
            <a:avLst/>
          </a:prstGeom>
          <a:noFill/>
          <a:ln>
            <a:noFill/>
          </a:ln>
        </p:spPr>
        <p:style>
          <a:lnRef idx="0"/>
          <a:fillRef idx="0"/>
          <a:effectRef idx="0"/>
          <a:fontRef idx="minor"/>
        </p:style>
        <p:txBody>
          <a:bodyPr lIns="90000" rIns="90000" tIns="45000" bIns="45000">
            <a:noAutofit/>
          </a:bodyPr>
          <a:p>
            <a:pPr algn="ctr">
              <a:lnSpc>
                <a:spcPct val="100000"/>
              </a:lnSpc>
              <a:spcBef>
                <a:spcPts val="479"/>
              </a:spcBef>
              <a:tabLst>
                <a:tab algn="l" pos="0"/>
              </a:tabLst>
            </a:pPr>
            <a:r>
              <a:rPr b="1" lang="en-US" sz="2400" spc="-1" strike="noStrike">
                <a:solidFill>
                  <a:srgbClr val="000000"/>
                </a:solidFill>
                <a:latin typeface="DejaVu Sans"/>
                <a:ea typeface="DejaVu Sans"/>
              </a:rPr>
              <a:t>Lecture 8: Circular Society</a:t>
            </a:r>
            <a:endParaRPr b="0" lang="en-US" sz="2400" spc="-1" strike="noStrike">
              <a:latin typeface="Arial"/>
            </a:endParaRPr>
          </a:p>
          <a:p>
            <a:pPr algn="ctr">
              <a:lnSpc>
                <a:spcPct val="100000"/>
              </a:lnSpc>
              <a:spcBef>
                <a:spcPts val="479"/>
              </a:spcBef>
              <a:tabLst>
                <a:tab algn="l" pos="0"/>
              </a:tabLst>
            </a:pPr>
            <a:endParaRPr b="0" lang="en-US" sz="2400" spc="-1" strike="noStrike">
              <a:latin typeface="Arial"/>
            </a:endParaRPr>
          </a:p>
          <a:p>
            <a:pPr algn="ctr">
              <a:lnSpc>
                <a:spcPct val="100000"/>
              </a:lnSpc>
              <a:spcBef>
                <a:spcPts val="241"/>
              </a:spcBef>
              <a:tabLst>
                <a:tab algn="l" pos="0"/>
              </a:tabLst>
            </a:pPr>
            <a:endParaRPr b="0" lang="en-US" sz="2400" spc="-1" strike="noStrike">
              <a:latin typeface="Arial"/>
            </a:endParaRPr>
          </a:p>
          <a:p>
            <a:pPr algn="ctr">
              <a:lnSpc>
                <a:spcPct val="100000"/>
              </a:lnSpc>
              <a:spcBef>
                <a:spcPts val="241"/>
              </a:spcBef>
              <a:tabLst>
                <a:tab algn="l" pos="0"/>
              </a:tabLst>
            </a:pPr>
            <a:endParaRPr b="0" lang="en-US" sz="2400" spc="-1" strike="noStrike">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Prof. Dr. Benjamin Leiding</a:t>
            </a:r>
            <a:endParaRPr b="0" lang="en-US" sz="1600" spc="-1" strike="noStrike">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 </a:t>
            </a:r>
            <a:r>
              <a:rPr b="0" lang="en-US" sz="1600" spc="-1" strike="noStrike">
                <a:solidFill>
                  <a:srgbClr val="000000"/>
                </a:solidFill>
                <a:latin typeface="DejaVu Sans"/>
                <a:ea typeface="DejaVu Sans"/>
              </a:rPr>
              <a:t>M.Sc. Anant Sujatanagarjuna</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335520" y="764640"/>
            <a:ext cx="10732680" cy="483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Exercise E06</a:t>
            </a:r>
            <a:endParaRPr b="0" lang="en-US" sz="2400" spc="-1" strike="noStrike">
              <a:latin typeface="Arial"/>
            </a:endParaRPr>
          </a:p>
        </p:txBody>
      </p:sp>
      <p:sp>
        <p:nvSpPr>
          <p:cNvPr id="200" name="CustomShape 2"/>
          <p:cNvSpPr/>
          <p:nvPr/>
        </p:nvSpPr>
        <p:spPr>
          <a:xfrm>
            <a:off x="432720" y="1148040"/>
            <a:ext cx="10338120" cy="4788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Feedback</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335520" y="764640"/>
            <a:ext cx="10732680" cy="483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Exercise E06</a:t>
            </a:r>
            <a:endParaRPr b="0" lang="en-US" sz="2400" spc="-1" strike="noStrike">
              <a:latin typeface="Arial"/>
            </a:endParaRPr>
          </a:p>
        </p:txBody>
      </p:sp>
      <p:sp>
        <p:nvSpPr>
          <p:cNvPr id="202" name="CustomShape 2"/>
          <p:cNvSpPr/>
          <p:nvPr/>
        </p:nvSpPr>
        <p:spPr>
          <a:xfrm>
            <a:off x="335520" y="1268280"/>
            <a:ext cx="10732680" cy="50202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endParaRPr b="0" lang="en-US" sz="1800" spc="-1" strike="noStrike">
              <a:latin typeface="Arial"/>
            </a:endParaRPr>
          </a:p>
          <a:p>
            <a:pPr marL="216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Consumer products:</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Slackline</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Clothes (fancy shoes)</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Books</a:t>
            </a:r>
            <a:endParaRPr b="0" lang="en-US" sz="1800" spc="-1" strike="noStrike">
              <a:latin typeface="Arial"/>
            </a:endParaRPr>
          </a:p>
          <a:p>
            <a:pPr>
              <a:lnSpc>
                <a:spcPct val="100000"/>
              </a:lnSpc>
              <a:spcBef>
                <a:spcPts val="360"/>
              </a:spcBef>
            </a:pPr>
            <a:r>
              <a:rPr b="0" lang="en-GB" sz="1800" spc="-1" strike="noStrike">
                <a:solidFill>
                  <a:srgbClr val="ffffff"/>
                </a:solidFill>
                <a:latin typeface="DejaVu Sans"/>
                <a:ea typeface="DejaVu Sans"/>
              </a:rPr>
              <a:t>Household appliances</a:t>
            </a:r>
            <a:endParaRPr b="0" lang="en-US" sz="1800" spc="-1" strike="noStrike">
              <a:latin typeface="Arial"/>
            </a:endParaRPr>
          </a:p>
          <a:p>
            <a:pPr>
              <a:lnSpc>
                <a:spcPct val="100000"/>
              </a:lnSpc>
              <a:spcBef>
                <a:spcPts val="360"/>
              </a:spcBef>
            </a:pPr>
            <a:r>
              <a:rPr b="0" lang="en-GB" sz="1800" spc="-1" strike="noStrike">
                <a:solidFill>
                  <a:srgbClr val="ffffff"/>
                </a:solidFill>
                <a:latin typeface="DejaVu Sans"/>
                <a:ea typeface="DejaVu Sans"/>
              </a:rPr>
              <a:t>Iron &amp; ironing board</a:t>
            </a:r>
            <a:endParaRPr b="0" lang="en-US" sz="1800" spc="-1" strike="noStrike">
              <a:latin typeface="Arial"/>
            </a:endParaRPr>
          </a:p>
          <a:p>
            <a:pPr>
              <a:lnSpc>
                <a:spcPct val="100000"/>
              </a:lnSpc>
              <a:spcBef>
                <a:spcPts val="360"/>
              </a:spcBef>
            </a:pPr>
            <a:r>
              <a:rPr b="0" lang="en-GB" sz="1800" spc="-1" strike="noStrike">
                <a:solidFill>
                  <a:srgbClr val="ffffff"/>
                </a:solidFill>
                <a:latin typeface="DejaVu Sans"/>
                <a:ea typeface="DejaVu Sans"/>
              </a:rPr>
              <a:t>Washing machine</a:t>
            </a:r>
            <a:endParaRPr b="0" lang="en-US" sz="1800" spc="-1" strike="noStrike">
              <a:latin typeface="Arial"/>
            </a:endParaRPr>
          </a:p>
          <a:p>
            <a:pPr>
              <a:lnSpc>
                <a:spcPct val="100000"/>
              </a:lnSpc>
              <a:spcBef>
                <a:spcPts val="360"/>
              </a:spcBef>
            </a:pPr>
            <a:r>
              <a:rPr b="0" lang="en-GB" sz="1800" spc="-1" strike="noStrike">
                <a:solidFill>
                  <a:srgbClr val="ffffff"/>
                </a:solidFill>
                <a:latin typeface="DejaVu Sans"/>
                <a:ea typeface="DejaVu Sans"/>
              </a:rPr>
              <a:t>Vacuum cleaner</a:t>
            </a:r>
            <a:endParaRPr b="0" lang="en-US" sz="1800" spc="-1" strike="noStrike">
              <a:latin typeface="Arial"/>
            </a:endParaRPr>
          </a:p>
          <a:p>
            <a:pPr>
              <a:lnSpc>
                <a:spcPct val="100000"/>
              </a:lnSpc>
              <a:spcBef>
                <a:spcPts val="360"/>
              </a:spcBef>
            </a:pPr>
            <a:r>
              <a:rPr b="0" lang="en-GB" sz="1800" spc="-1" strike="noStrike">
                <a:solidFill>
                  <a:srgbClr val="ffffff"/>
                </a:solidFill>
                <a:latin typeface="DejaVu Sans"/>
                <a:ea typeface="DejaVu Sans"/>
              </a:rPr>
              <a:t>(Refrigerator) + (Microwave)</a:t>
            </a:r>
            <a:endParaRPr b="0" lang="en-US" sz="1800" spc="-1" strike="noStrike">
              <a:latin typeface="Arial"/>
            </a:endParaRPr>
          </a:p>
          <a:p>
            <a:pPr>
              <a:lnSpc>
                <a:spcPct val="100000"/>
              </a:lnSpc>
              <a:spcBef>
                <a:spcPts val="360"/>
              </a:spcBef>
            </a:pPr>
            <a:r>
              <a:rPr b="0" lang="en-GB" sz="1800" spc="-1" strike="noStrike">
                <a:solidFill>
                  <a:srgbClr val="ffffff"/>
                </a:solidFill>
                <a:latin typeface="DejaVu Sans"/>
                <a:ea typeface="DejaVu Sans"/>
              </a:rPr>
              <a:t>Electric toothbrush → </a:t>
            </a:r>
            <a:r>
              <a:rPr b="1" lang="en-GB" sz="1800" spc="-1" strike="noStrike">
                <a:solidFill>
                  <a:srgbClr val="ffffff"/>
                </a:solidFill>
                <a:latin typeface="DejaVu Sans"/>
                <a:ea typeface="DejaVu Sans"/>
              </a:rPr>
              <a:t>???</a:t>
            </a:r>
            <a:endParaRPr b="0" lang="en-US" sz="1800" spc="-1" strike="noStrike">
              <a:latin typeface="Arial"/>
            </a:endParaRPr>
          </a:p>
          <a:p>
            <a:pPr>
              <a:lnSpc>
                <a:spcPct val="100000"/>
              </a:lnSpc>
              <a:spcBef>
                <a:spcPts val="360"/>
              </a:spcBef>
            </a:pPr>
            <a:r>
              <a:rPr b="0" lang="en-GB" sz="1800" spc="-1" strike="noStrike">
                <a:solidFill>
                  <a:srgbClr val="ffffff"/>
                </a:solidFill>
                <a:latin typeface="DejaVu Sans"/>
                <a:ea typeface="DejaVu Sans"/>
              </a:rPr>
              <a:t>Tools → Tool box, drilling machine, fan/cooler, etc.</a:t>
            </a:r>
            <a:endParaRPr b="0" lang="en-US" sz="1800" spc="-1" strike="noStrike">
              <a:latin typeface="Arial"/>
            </a:endParaRPr>
          </a:p>
          <a:p>
            <a:pPr>
              <a:lnSpc>
                <a:spcPct val="100000"/>
              </a:lnSpc>
              <a:spcBef>
                <a:spcPts val="360"/>
              </a:spcBef>
            </a:pPr>
            <a:r>
              <a:rPr b="0" lang="en-GB" sz="1800" spc="-1" strike="noStrike">
                <a:solidFill>
                  <a:srgbClr val="ffffff"/>
                </a:solidFill>
                <a:latin typeface="DejaVu Sans"/>
                <a:ea typeface="DejaVu Sans"/>
              </a:rPr>
              <a:t>Electronics → Computer, camera, printer</a:t>
            </a:r>
            <a:endParaRPr b="0" lang="en-US" sz="1800" spc="-1" strike="noStrike">
              <a:latin typeface="Arial"/>
            </a:endParaRPr>
          </a:p>
          <a:p>
            <a:pPr>
              <a:lnSpc>
                <a:spcPct val="100000"/>
              </a:lnSpc>
              <a:spcBef>
                <a:spcPts val="360"/>
              </a:spcBef>
            </a:pPr>
            <a:r>
              <a:rPr b="0" lang="en-GB" sz="1800" spc="-1" strike="noStrike">
                <a:solidFill>
                  <a:srgbClr val="ffffff"/>
                </a:solidFill>
                <a:latin typeface="DejaVu Sans"/>
                <a:ea typeface="DejaVu Sans"/>
              </a:rPr>
              <a:t>Bicycle &amp; air pump</a:t>
            </a:r>
            <a:endParaRPr b="0" lang="en-US" sz="1800" spc="-1" strike="noStrike">
              <a:latin typeface="Arial"/>
            </a:endParaRPr>
          </a:p>
          <a:p>
            <a:pPr>
              <a:lnSpc>
                <a:spcPct val="100000"/>
              </a:lnSpc>
              <a:spcBef>
                <a:spcPts val="360"/>
              </a:spcBef>
            </a:pPr>
            <a:r>
              <a:rPr b="0" lang="en-GB" sz="1800" spc="-1" strike="noStrike">
                <a:solidFill>
                  <a:srgbClr val="ffffff"/>
                </a:solidFill>
                <a:latin typeface="DejaVu Sans"/>
                <a:ea typeface="DejaVu Sans"/>
              </a:rPr>
              <a:t>Cars</a:t>
            </a:r>
            <a:endParaRPr b="0" lang="en-US" sz="1800" spc="-1" strike="noStrike">
              <a:latin typeface="Arial"/>
            </a:endParaRPr>
          </a:p>
          <a:p>
            <a:pPr>
              <a:lnSpc>
                <a:spcPct val="100000"/>
              </a:lnSpc>
              <a:spcBef>
                <a:spcPts val="360"/>
              </a:spcBef>
            </a:pPr>
            <a:r>
              <a:rPr b="0" lang="en-GB" sz="1800" spc="-1" strike="noStrike">
                <a:solidFill>
                  <a:srgbClr val="ffffff"/>
                </a:solidFill>
                <a:latin typeface="DejaVu Sans"/>
                <a:ea typeface="DejaVu Sans"/>
              </a:rPr>
              <a:t>Food → Canteen/mensa instead of your own kitchen + scalability + avoid food waste</a:t>
            </a:r>
            <a:endParaRPr b="0" lang="en-US" sz="1800" spc="-1" strike="noStrike">
              <a:latin typeface="Arial"/>
            </a:endParaRPr>
          </a:p>
        </p:txBody>
      </p:sp>
      <p:sp>
        <p:nvSpPr>
          <p:cNvPr id="203" name="CustomShape 3"/>
          <p:cNvSpPr/>
          <p:nvPr/>
        </p:nvSpPr>
        <p:spPr>
          <a:xfrm>
            <a:off x="432720" y="1148040"/>
            <a:ext cx="10338120" cy="4788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Feedback</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335520" y="764640"/>
            <a:ext cx="10732680" cy="483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Exercise E06</a:t>
            </a:r>
            <a:endParaRPr b="0" lang="en-US" sz="2400" spc="-1" strike="noStrike">
              <a:latin typeface="Arial"/>
            </a:endParaRPr>
          </a:p>
        </p:txBody>
      </p:sp>
      <p:sp>
        <p:nvSpPr>
          <p:cNvPr id="205" name="CustomShape 2"/>
          <p:cNvSpPr/>
          <p:nvPr/>
        </p:nvSpPr>
        <p:spPr>
          <a:xfrm>
            <a:off x="335520" y="1268280"/>
            <a:ext cx="10732680" cy="50202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endParaRPr b="0" lang="en-US" sz="1800" spc="-1" strike="noStrike">
              <a:latin typeface="Arial"/>
            </a:endParaRPr>
          </a:p>
          <a:p>
            <a:pPr marL="216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Consumer products:</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Slackline</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Clothes (fancy shoes)</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Books</a:t>
            </a:r>
            <a:endParaRPr b="0" lang="en-US" sz="1800" spc="-1" strike="noStrike">
              <a:latin typeface="Arial"/>
            </a:endParaRPr>
          </a:p>
          <a:p>
            <a:pPr marL="216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Household appliances</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Iron &amp; ironing board</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Washing machine</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Vacuum cleaner</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(Refrigerator) + (Microwave)</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Electric toothbrush → </a:t>
            </a:r>
            <a:r>
              <a:rPr b="1" lang="en-GB" sz="1800" spc="-1" strike="noStrike">
                <a:solidFill>
                  <a:srgbClr val="c9211e"/>
                </a:solidFill>
                <a:latin typeface="DejaVu Sans"/>
                <a:ea typeface="DejaVu Sans"/>
              </a:rPr>
              <a:t>???</a:t>
            </a:r>
            <a:endParaRPr b="0" lang="en-US" sz="1800" spc="-1" strike="noStrike">
              <a:latin typeface="Arial"/>
            </a:endParaRPr>
          </a:p>
          <a:p>
            <a:pPr>
              <a:lnSpc>
                <a:spcPct val="100000"/>
              </a:lnSpc>
              <a:spcBef>
                <a:spcPts val="360"/>
              </a:spcBef>
            </a:pPr>
            <a:r>
              <a:rPr b="0" lang="en-GB" sz="1800" spc="-1" strike="noStrike">
                <a:solidFill>
                  <a:srgbClr val="ffffff"/>
                </a:solidFill>
                <a:latin typeface="DejaVu Sans"/>
                <a:ea typeface="DejaVu Sans"/>
              </a:rPr>
              <a:t>Tools → Tool box, drilling machine, fan/cooler, etc.</a:t>
            </a:r>
            <a:endParaRPr b="0" lang="en-US" sz="1800" spc="-1" strike="noStrike">
              <a:latin typeface="Arial"/>
            </a:endParaRPr>
          </a:p>
          <a:p>
            <a:pPr>
              <a:lnSpc>
                <a:spcPct val="100000"/>
              </a:lnSpc>
              <a:spcBef>
                <a:spcPts val="360"/>
              </a:spcBef>
            </a:pPr>
            <a:r>
              <a:rPr b="0" lang="en-GB" sz="1800" spc="-1" strike="noStrike">
                <a:solidFill>
                  <a:srgbClr val="ffffff"/>
                </a:solidFill>
                <a:latin typeface="DejaVu Sans"/>
                <a:ea typeface="DejaVu Sans"/>
              </a:rPr>
              <a:t>Electronics → Computer, camera, printer</a:t>
            </a:r>
            <a:endParaRPr b="0" lang="en-US" sz="1800" spc="-1" strike="noStrike">
              <a:latin typeface="Arial"/>
            </a:endParaRPr>
          </a:p>
          <a:p>
            <a:pPr>
              <a:lnSpc>
                <a:spcPct val="100000"/>
              </a:lnSpc>
              <a:spcBef>
                <a:spcPts val="360"/>
              </a:spcBef>
            </a:pPr>
            <a:r>
              <a:rPr b="0" lang="en-GB" sz="1800" spc="-1" strike="noStrike">
                <a:solidFill>
                  <a:srgbClr val="ffffff"/>
                </a:solidFill>
                <a:latin typeface="DejaVu Sans"/>
                <a:ea typeface="DejaVu Sans"/>
              </a:rPr>
              <a:t>Bicycle &amp; air pump</a:t>
            </a:r>
            <a:endParaRPr b="0" lang="en-US" sz="1800" spc="-1" strike="noStrike">
              <a:latin typeface="Arial"/>
            </a:endParaRPr>
          </a:p>
          <a:p>
            <a:pPr>
              <a:lnSpc>
                <a:spcPct val="100000"/>
              </a:lnSpc>
              <a:spcBef>
                <a:spcPts val="360"/>
              </a:spcBef>
            </a:pPr>
            <a:r>
              <a:rPr b="0" lang="en-GB" sz="1800" spc="-1" strike="noStrike">
                <a:solidFill>
                  <a:srgbClr val="ffffff"/>
                </a:solidFill>
                <a:latin typeface="DejaVu Sans"/>
                <a:ea typeface="DejaVu Sans"/>
              </a:rPr>
              <a:t>Cars</a:t>
            </a:r>
            <a:endParaRPr b="0" lang="en-US" sz="1800" spc="-1" strike="noStrike">
              <a:latin typeface="Arial"/>
            </a:endParaRPr>
          </a:p>
          <a:p>
            <a:pPr>
              <a:lnSpc>
                <a:spcPct val="100000"/>
              </a:lnSpc>
              <a:spcBef>
                <a:spcPts val="360"/>
              </a:spcBef>
            </a:pPr>
            <a:r>
              <a:rPr b="0" lang="en-GB" sz="1800" spc="-1" strike="noStrike">
                <a:solidFill>
                  <a:srgbClr val="ffffff"/>
                </a:solidFill>
                <a:latin typeface="DejaVu Sans"/>
                <a:ea typeface="DejaVu Sans"/>
              </a:rPr>
              <a:t>Food → Canteen/mensa instead of your own kitchen + scalability + avoid food waste</a:t>
            </a:r>
            <a:endParaRPr b="0" lang="en-US" sz="1800" spc="-1" strike="noStrike">
              <a:latin typeface="Arial"/>
            </a:endParaRPr>
          </a:p>
        </p:txBody>
      </p:sp>
      <p:sp>
        <p:nvSpPr>
          <p:cNvPr id="206" name="CustomShape 3"/>
          <p:cNvSpPr/>
          <p:nvPr/>
        </p:nvSpPr>
        <p:spPr>
          <a:xfrm>
            <a:off x="432720" y="1148040"/>
            <a:ext cx="10338120" cy="4788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Feedback</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335520" y="764640"/>
            <a:ext cx="10732680" cy="483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Exercise E06</a:t>
            </a:r>
            <a:endParaRPr b="0" lang="en-US" sz="2400" spc="-1" strike="noStrike">
              <a:latin typeface="Arial"/>
            </a:endParaRPr>
          </a:p>
        </p:txBody>
      </p:sp>
      <p:sp>
        <p:nvSpPr>
          <p:cNvPr id="208" name="CustomShape 2"/>
          <p:cNvSpPr/>
          <p:nvPr/>
        </p:nvSpPr>
        <p:spPr>
          <a:xfrm>
            <a:off x="335520" y="1268280"/>
            <a:ext cx="10732680" cy="50202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endParaRPr b="0" lang="en-US" sz="1800" spc="-1" strike="noStrike">
              <a:latin typeface="Arial"/>
            </a:endParaRPr>
          </a:p>
          <a:p>
            <a:pPr marL="216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Consumer products:</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Slackline</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Clothes (fancy shoes)</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Books</a:t>
            </a:r>
            <a:endParaRPr b="0" lang="en-US" sz="1800" spc="-1" strike="noStrike">
              <a:latin typeface="Arial"/>
            </a:endParaRPr>
          </a:p>
          <a:p>
            <a:pPr marL="216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Household appliances</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Iron &amp; ironing board</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Washing machine</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Vacuum cleaner</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(Refrigerator) + (Microwave)</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Electric toothbrush → </a:t>
            </a:r>
            <a:r>
              <a:rPr b="1" lang="en-GB" sz="1800" spc="-1" strike="noStrike">
                <a:solidFill>
                  <a:srgbClr val="c9211e"/>
                </a:solidFill>
                <a:latin typeface="DejaVu Sans"/>
                <a:ea typeface="DejaVu Sans"/>
              </a:rPr>
              <a:t>???</a:t>
            </a:r>
            <a:endParaRPr b="0" lang="en-US" sz="1800" spc="-1" strike="noStrike">
              <a:latin typeface="Arial"/>
            </a:endParaRPr>
          </a:p>
          <a:p>
            <a:pPr marL="216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Tools → Tool box, drilling machine, fan/cooler, etc.</a:t>
            </a:r>
            <a:endParaRPr b="0" lang="en-US" sz="1800" spc="-1" strike="noStrike">
              <a:latin typeface="Arial"/>
            </a:endParaRPr>
          </a:p>
          <a:p>
            <a:pPr marL="216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Electronics → Computer, camera, printer</a:t>
            </a:r>
            <a:endParaRPr b="0" lang="en-US" sz="1800" spc="-1" strike="noStrike">
              <a:latin typeface="Arial"/>
            </a:endParaRPr>
          </a:p>
          <a:p>
            <a:pPr>
              <a:lnSpc>
                <a:spcPct val="100000"/>
              </a:lnSpc>
              <a:spcBef>
                <a:spcPts val="360"/>
              </a:spcBef>
            </a:pPr>
            <a:r>
              <a:rPr b="0" lang="en-GB" sz="1800" spc="-1" strike="noStrike">
                <a:solidFill>
                  <a:srgbClr val="ffffff"/>
                </a:solidFill>
                <a:latin typeface="DejaVu Sans"/>
                <a:ea typeface="DejaVu Sans"/>
              </a:rPr>
              <a:t>Bicycle &amp; air pump</a:t>
            </a:r>
            <a:endParaRPr b="0" lang="en-US" sz="1800" spc="-1" strike="noStrike">
              <a:latin typeface="Arial"/>
            </a:endParaRPr>
          </a:p>
          <a:p>
            <a:pPr>
              <a:lnSpc>
                <a:spcPct val="100000"/>
              </a:lnSpc>
              <a:spcBef>
                <a:spcPts val="360"/>
              </a:spcBef>
            </a:pPr>
            <a:r>
              <a:rPr b="0" lang="en-GB" sz="1800" spc="-1" strike="noStrike">
                <a:solidFill>
                  <a:srgbClr val="ffffff"/>
                </a:solidFill>
                <a:latin typeface="DejaVu Sans"/>
                <a:ea typeface="DejaVu Sans"/>
              </a:rPr>
              <a:t>Cars</a:t>
            </a:r>
            <a:endParaRPr b="0" lang="en-US" sz="1800" spc="-1" strike="noStrike">
              <a:latin typeface="Arial"/>
            </a:endParaRPr>
          </a:p>
          <a:p>
            <a:pPr>
              <a:lnSpc>
                <a:spcPct val="100000"/>
              </a:lnSpc>
              <a:spcBef>
                <a:spcPts val="360"/>
              </a:spcBef>
            </a:pPr>
            <a:r>
              <a:rPr b="0" lang="en-GB" sz="1800" spc="-1" strike="noStrike">
                <a:solidFill>
                  <a:srgbClr val="ffffff"/>
                </a:solidFill>
                <a:latin typeface="DejaVu Sans"/>
                <a:ea typeface="DejaVu Sans"/>
              </a:rPr>
              <a:t>Food → Canteen/mensa instead of your own kitchen + scalability + avoid food waste</a:t>
            </a:r>
            <a:endParaRPr b="0" lang="en-US" sz="1800" spc="-1" strike="noStrike">
              <a:latin typeface="Arial"/>
            </a:endParaRPr>
          </a:p>
        </p:txBody>
      </p:sp>
      <p:sp>
        <p:nvSpPr>
          <p:cNvPr id="209" name="CustomShape 3"/>
          <p:cNvSpPr/>
          <p:nvPr/>
        </p:nvSpPr>
        <p:spPr>
          <a:xfrm>
            <a:off x="432720" y="1148040"/>
            <a:ext cx="10338120" cy="4788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Feedback</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335520" y="764640"/>
            <a:ext cx="10732680" cy="483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Exercise E06</a:t>
            </a:r>
            <a:endParaRPr b="0" lang="en-US" sz="2400" spc="-1" strike="noStrike">
              <a:latin typeface="Arial"/>
            </a:endParaRPr>
          </a:p>
        </p:txBody>
      </p:sp>
      <p:sp>
        <p:nvSpPr>
          <p:cNvPr id="211" name="CustomShape 2"/>
          <p:cNvSpPr/>
          <p:nvPr/>
        </p:nvSpPr>
        <p:spPr>
          <a:xfrm>
            <a:off x="335520" y="1268280"/>
            <a:ext cx="10732680" cy="50202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endParaRPr b="0" lang="en-US" sz="1800" spc="-1" strike="noStrike">
              <a:latin typeface="Arial"/>
            </a:endParaRPr>
          </a:p>
          <a:p>
            <a:pPr marL="216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Consumer products:</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Slackline</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Clothes (fancy shoes)</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Books</a:t>
            </a:r>
            <a:endParaRPr b="0" lang="en-US" sz="1800" spc="-1" strike="noStrike">
              <a:latin typeface="Arial"/>
            </a:endParaRPr>
          </a:p>
          <a:p>
            <a:pPr marL="216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Household appliances</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Iron &amp; ironing board</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Washing machine</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Vacuum cleaner</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(Refrigerator) + (Microwave)</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Electric toothbrush → </a:t>
            </a:r>
            <a:r>
              <a:rPr b="1" lang="en-GB" sz="1800" spc="-1" strike="noStrike">
                <a:solidFill>
                  <a:srgbClr val="c9211e"/>
                </a:solidFill>
                <a:latin typeface="DejaVu Sans"/>
                <a:ea typeface="DejaVu Sans"/>
              </a:rPr>
              <a:t>???</a:t>
            </a:r>
            <a:endParaRPr b="0" lang="en-US" sz="1800" spc="-1" strike="noStrike">
              <a:latin typeface="Arial"/>
            </a:endParaRPr>
          </a:p>
          <a:p>
            <a:pPr marL="216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Tools → Tool box, drilling machine, fan/cooler, etc.</a:t>
            </a:r>
            <a:endParaRPr b="0" lang="en-US" sz="1800" spc="-1" strike="noStrike">
              <a:latin typeface="Arial"/>
            </a:endParaRPr>
          </a:p>
          <a:p>
            <a:pPr marL="216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Electronics → Computer, camera, printer</a:t>
            </a:r>
            <a:endParaRPr b="0" lang="en-US" sz="1800" spc="-1" strike="noStrike">
              <a:latin typeface="Arial"/>
            </a:endParaRPr>
          </a:p>
          <a:p>
            <a:pPr marL="216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Bicycle &amp; air pump → most sport equipment</a:t>
            </a:r>
            <a:endParaRPr b="0" lang="en-US" sz="1800" spc="-1" strike="noStrike">
              <a:latin typeface="Arial"/>
            </a:endParaRPr>
          </a:p>
          <a:p>
            <a:pPr marL="216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Cars</a:t>
            </a:r>
            <a:endParaRPr b="0" lang="en-US" sz="1800" spc="-1" strike="noStrike">
              <a:latin typeface="Arial"/>
            </a:endParaRPr>
          </a:p>
          <a:p>
            <a:pPr>
              <a:lnSpc>
                <a:spcPct val="100000"/>
              </a:lnSpc>
              <a:spcBef>
                <a:spcPts val="360"/>
              </a:spcBef>
            </a:pPr>
            <a:r>
              <a:rPr b="0" lang="en-GB" sz="1800" spc="-1" strike="noStrike">
                <a:solidFill>
                  <a:srgbClr val="ffffff"/>
                </a:solidFill>
                <a:latin typeface="DejaVu Sans"/>
                <a:ea typeface="DejaVu Sans"/>
              </a:rPr>
              <a:t>Food → Canteen/mensa instead of your own kitchen + scalability + avoid food waste</a:t>
            </a:r>
            <a:endParaRPr b="0" lang="en-US" sz="1800" spc="-1" strike="noStrike">
              <a:latin typeface="Arial"/>
            </a:endParaRPr>
          </a:p>
        </p:txBody>
      </p:sp>
      <p:sp>
        <p:nvSpPr>
          <p:cNvPr id="212" name="CustomShape 3"/>
          <p:cNvSpPr/>
          <p:nvPr/>
        </p:nvSpPr>
        <p:spPr>
          <a:xfrm>
            <a:off x="432720" y="1148040"/>
            <a:ext cx="10338120" cy="4788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Feedback</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335520" y="764640"/>
            <a:ext cx="10732680" cy="483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Exercise E06</a:t>
            </a:r>
            <a:endParaRPr b="0" lang="en-US" sz="2400" spc="-1" strike="noStrike">
              <a:latin typeface="Arial"/>
            </a:endParaRPr>
          </a:p>
        </p:txBody>
      </p:sp>
      <p:sp>
        <p:nvSpPr>
          <p:cNvPr id="214" name="CustomShape 2"/>
          <p:cNvSpPr/>
          <p:nvPr/>
        </p:nvSpPr>
        <p:spPr>
          <a:xfrm>
            <a:off x="335520" y="1268280"/>
            <a:ext cx="10732680" cy="50202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endParaRPr b="0" lang="en-US" sz="1800" spc="-1" strike="noStrike">
              <a:latin typeface="Arial"/>
            </a:endParaRPr>
          </a:p>
          <a:p>
            <a:pPr marL="216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Consumer products:</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Slackline</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Clothes (fancy shoes)</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Books</a:t>
            </a:r>
            <a:endParaRPr b="0" lang="en-US" sz="1800" spc="-1" strike="noStrike">
              <a:latin typeface="Arial"/>
            </a:endParaRPr>
          </a:p>
          <a:p>
            <a:pPr marL="216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Household appliances</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Iron &amp; ironing board</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Washing machine</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Vacuum cleaner</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(Refrigerator) + (Microwave)</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Electric toothbrush → </a:t>
            </a:r>
            <a:r>
              <a:rPr b="1" lang="en-GB" sz="1800" spc="-1" strike="noStrike">
                <a:solidFill>
                  <a:srgbClr val="c9211e"/>
                </a:solidFill>
                <a:latin typeface="DejaVu Sans"/>
                <a:ea typeface="DejaVu Sans"/>
              </a:rPr>
              <a:t>???</a:t>
            </a:r>
            <a:endParaRPr b="0" lang="en-US" sz="1800" spc="-1" strike="noStrike">
              <a:latin typeface="Arial"/>
            </a:endParaRPr>
          </a:p>
          <a:p>
            <a:pPr marL="216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Tools → Tool box, drilling machine, fan/cooler, etc.</a:t>
            </a:r>
            <a:endParaRPr b="0" lang="en-US" sz="1800" spc="-1" strike="noStrike">
              <a:latin typeface="Arial"/>
            </a:endParaRPr>
          </a:p>
          <a:p>
            <a:pPr marL="216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Electronics → Computer, camera, printer</a:t>
            </a:r>
            <a:endParaRPr b="0" lang="en-US" sz="1800" spc="-1" strike="noStrike">
              <a:latin typeface="Arial"/>
            </a:endParaRPr>
          </a:p>
          <a:p>
            <a:pPr marL="216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Bicycle &amp; air pump → most sport equipment</a:t>
            </a:r>
            <a:endParaRPr b="0" lang="en-US" sz="1800" spc="-1" strike="noStrike">
              <a:latin typeface="Arial"/>
            </a:endParaRPr>
          </a:p>
          <a:p>
            <a:pPr marL="216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Cars</a:t>
            </a:r>
            <a:endParaRPr b="0" lang="en-US" sz="1800" spc="-1" strike="noStrike">
              <a:latin typeface="Arial"/>
            </a:endParaRPr>
          </a:p>
          <a:p>
            <a:pPr marL="216000" indent="-2145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Food → Canteen/mensa instead of your own kitchen + scalability + avoid food waste</a:t>
            </a:r>
            <a:endParaRPr b="0" lang="en-US" sz="1800" spc="-1" strike="noStrike">
              <a:latin typeface="Arial"/>
            </a:endParaRPr>
          </a:p>
        </p:txBody>
      </p:sp>
      <p:sp>
        <p:nvSpPr>
          <p:cNvPr id="215" name="CustomShape 3"/>
          <p:cNvSpPr/>
          <p:nvPr/>
        </p:nvSpPr>
        <p:spPr>
          <a:xfrm>
            <a:off x="432720" y="1148040"/>
            <a:ext cx="10338120" cy="4788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Feedback</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335520" y="4406760"/>
            <a:ext cx="10728000" cy="13370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3000" spc="-1" strike="noStrike" cap="all">
                <a:solidFill>
                  <a:srgbClr val="008c4f"/>
                </a:solidFill>
                <a:latin typeface="Arial Unicode MS"/>
                <a:ea typeface="DejaVu Sans"/>
              </a:rPr>
              <a:t>Circular Economy vs. Circular Society</a:t>
            </a:r>
            <a:endParaRPr b="0" lang="en-US" sz="3000" spc="-1" strike="noStrike">
              <a:latin typeface="Arial"/>
            </a:endParaRPr>
          </a:p>
        </p:txBody>
      </p:sp>
      <p:sp>
        <p:nvSpPr>
          <p:cNvPr id="217" name="CustomShape 2"/>
          <p:cNvSpPr/>
          <p:nvPr/>
        </p:nvSpPr>
        <p:spPr>
          <a:xfrm>
            <a:off x="335520" y="2906640"/>
            <a:ext cx="10728000" cy="147492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335520" y="764640"/>
            <a:ext cx="10732680" cy="483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Circular Society</a:t>
            </a:r>
            <a:endParaRPr b="0" lang="en-US" sz="2400" spc="-1" strike="noStrike">
              <a:latin typeface="Arial"/>
            </a:endParaRPr>
          </a:p>
        </p:txBody>
      </p:sp>
      <p:sp>
        <p:nvSpPr>
          <p:cNvPr id="219" name="CustomShape 2"/>
          <p:cNvSpPr/>
          <p:nvPr/>
        </p:nvSpPr>
        <p:spPr>
          <a:xfrm>
            <a:off x="335520" y="1268280"/>
            <a:ext cx="10732680" cy="50202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endParaRPr b="0" lang="en-US" sz="1800" spc="-1" strike="noStrike">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Goals of the CE:</a:t>
            </a:r>
            <a:endParaRPr b="0" lang="en-US" sz="1800" spc="-1" strike="noStrike">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Maintain natural resources and minimize the discharge of substances that are harmful to health and nature</a:t>
            </a:r>
            <a:endParaRPr b="0" lang="en-US" sz="1800" spc="-1" strike="noStrike">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Ecological modernization of the economy to increase resource efficiency, e.g., by technical innovation and digital solutions</a:t>
            </a:r>
            <a:endParaRPr b="0" lang="en-US" sz="1800" spc="-1" strike="noStrike">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Products/services designed and constructed in such a way, </a:t>
            </a: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that they can be returned to the economic and material flows at any time with little financial and energetic effort</a:t>
            </a:r>
            <a:endParaRPr b="0" lang="en-US" sz="1800" spc="-1" strike="noStrike">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Increase/maximize utilization of resources, e.g., Performance Economy</a:t>
            </a:r>
            <a:endParaRPr b="0" lang="en-US" sz="1800" spc="-1" strike="noStrike">
              <a:latin typeface="Arial"/>
            </a:endParaRPr>
          </a:p>
        </p:txBody>
      </p:sp>
      <p:sp>
        <p:nvSpPr>
          <p:cNvPr id="220" name="CustomShape 3"/>
          <p:cNvSpPr/>
          <p:nvPr/>
        </p:nvSpPr>
        <p:spPr>
          <a:xfrm>
            <a:off x="432720" y="1148040"/>
            <a:ext cx="10338120" cy="4788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Recap</a:t>
            </a:r>
            <a:endParaRPr b="0" lang="en-US" sz="2200" spc="-1" strike="noStrike">
              <a:latin typeface="Arial"/>
            </a:endParaRPr>
          </a:p>
        </p:txBody>
      </p:sp>
      <p:sp>
        <p:nvSpPr>
          <p:cNvPr id="221" name="CustomShape 4"/>
          <p:cNvSpPr/>
          <p:nvPr/>
        </p:nvSpPr>
        <p:spPr>
          <a:xfrm>
            <a:off x="263520" y="6411600"/>
            <a:ext cx="97909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US" sz="900" spc="-1" strike="noStrike">
              <a:latin typeface="Arial"/>
            </a:endParaRPr>
          </a:p>
          <a:p>
            <a:pPr>
              <a:lnSpc>
                <a:spcPct val="100000"/>
              </a:lnSpc>
            </a:pPr>
            <a:r>
              <a:rPr b="0" lang="en-US" sz="900" spc="-1" strike="noStrike">
                <a:solidFill>
                  <a:srgbClr val="a6a6a6"/>
                </a:solidFill>
                <a:latin typeface="Roboto"/>
                <a:ea typeface="Roboto"/>
              </a:rPr>
              <a:t>.</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335520" y="764640"/>
            <a:ext cx="10732680" cy="483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Circular Society</a:t>
            </a:r>
            <a:endParaRPr b="0" lang="en-US" sz="2400" spc="-1" strike="noStrike">
              <a:latin typeface="Arial"/>
            </a:endParaRPr>
          </a:p>
        </p:txBody>
      </p:sp>
      <p:sp>
        <p:nvSpPr>
          <p:cNvPr id="223" name="CustomShape 2"/>
          <p:cNvSpPr/>
          <p:nvPr/>
        </p:nvSpPr>
        <p:spPr>
          <a:xfrm>
            <a:off x="432720" y="1148040"/>
            <a:ext cx="10338120" cy="4788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Recap</a:t>
            </a:r>
            <a:endParaRPr b="0" lang="en-US" sz="2200" spc="-1" strike="noStrike">
              <a:latin typeface="Arial"/>
            </a:endParaRPr>
          </a:p>
        </p:txBody>
      </p:sp>
      <p:sp>
        <p:nvSpPr>
          <p:cNvPr id="224" name="CustomShape 3"/>
          <p:cNvSpPr/>
          <p:nvPr/>
        </p:nvSpPr>
        <p:spPr>
          <a:xfrm>
            <a:off x="263520" y="6411600"/>
            <a:ext cx="979092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a6a6a6"/>
                </a:solidFill>
                <a:latin typeface="Roboto"/>
                <a:ea typeface="Roboto"/>
              </a:rPr>
              <a:t>Image adapted from: M. Jaeger-Erben, F. Hofmann (2019) – Kreislaufwirtschaft - Ein Ausweg aus der sozial-ökologischen Krise?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US" sz="900" spc="-1" strike="noStrike">
              <a:latin typeface="Arial"/>
            </a:endParaRPr>
          </a:p>
        </p:txBody>
      </p:sp>
      <p:sp>
        <p:nvSpPr>
          <p:cNvPr id="225" name="CustomShape 4"/>
          <p:cNvSpPr/>
          <p:nvPr/>
        </p:nvSpPr>
        <p:spPr>
          <a:xfrm>
            <a:off x="3291480" y="5886360"/>
            <a:ext cx="250920" cy="353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DejaVu Sans"/>
                <a:ea typeface="DejaVu Sans"/>
              </a:rPr>
              <a:t> </a:t>
            </a:r>
            <a:endParaRPr b="0" lang="en-US" sz="1800" spc="-1" strike="noStrike">
              <a:latin typeface="Arial"/>
            </a:endParaRPr>
          </a:p>
        </p:txBody>
      </p:sp>
      <p:pic>
        <p:nvPicPr>
          <p:cNvPr id="226" name="" descr=""/>
          <p:cNvPicPr/>
          <p:nvPr/>
        </p:nvPicPr>
        <p:blipFill>
          <a:blip r:embed="rId2"/>
          <a:stretch/>
        </p:blipFill>
        <p:spPr>
          <a:xfrm>
            <a:off x="1371600" y="1965960"/>
            <a:ext cx="8988480" cy="351756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335520" y="764640"/>
            <a:ext cx="10732680" cy="483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Circular Society</a:t>
            </a:r>
            <a:endParaRPr b="0" lang="en-US" sz="2400" spc="-1" strike="noStrike">
              <a:latin typeface="Arial"/>
            </a:endParaRPr>
          </a:p>
        </p:txBody>
      </p:sp>
      <p:sp>
        <p:nvSpPr>
          <p:cNvPr id="228" name="CustomShape 2"/>
          <p:cNvSpPr/>
          <p:nvPr/>
        </p:nvSpPr>
        <p:spPr>
          <a:xfrm>
            <a:off x="432720" y="1148040"/>
            <a:ext cx="10338120" cy="4788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Recap</a:t>
            </a:r>
            <a:endParaRPr b="0" lang="en-US" sz="2200" spc="-1" strike="noStrike">
              <a:latin typeface="Arial"/>
            </a:endParaRPr>
          </a:p>
        </p:txBody>
      </p:sp>
      <p:sp>
        <p:nvSpPr>
          <p:cNvPr id="229" name="CustomShape 3"/>
          <p:cNvSpPr/>
          <p:nvPr/>
        </p:nvSpPr>
        <p:spPr>
          <a:xfrm>
            <a:off x="263520" y="6411600"/>
            <a:ext cx="979092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a6a6a6"/>
                </a:solidFill>
                <a:latin typeface="Roboto"/>
                <a:ea typeface="Roboto"/>
              </a:rPr>
              <a:t>Image adapted from: M. Jaeger-Erben, F. Hofmann (2019) – Kreislaufwirtschaft - Ein Ausweg aus der sozial-ökologischen Krise?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 </a:t>
            </a:r>
            <a:endParaRPr b="0" lang="en-US" sz="900" spc="-1" strike="noStrike">
              <a:latin typeface="Arial"/>
            </a:endParaRPr>
          </a:p>
        </p:txBody>
      </p:sp>
      <p:pic>
        <p:nvPicPr>
          <p:cNvPr id="230" name="" descr=""/>
          <p:cNvPicPr/>
          <p:nvPr/>
        </p:nvPicPr>
        <p:blipFill>
          <a:blip r:embed="rId2"/>
          <a:stretch/>
        </p:blipFill>
        <p:spPr>
          <a:xfrm>
            <a:off x="2514600" y="1371600"/>
            <a:ext cx="6747480" cy="498276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335520" y="764640"/>
            <a:ext cx="10729800" cy="4806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License</a:t>
            </a:r>
            <a:endParaRPr b="0" lang="en-US" sz="2400" spc="-1" strike="noStrike">
              <a:latin typeface="Arial"/>
            </a:endParaRPr>
          </a:p>
        </p:txBody>
      </p:sp>
      <p:sp>
        <p:nvSpPr>
          <p:cNvPr id="179" name="CustomShape 2"/>
          <p:cNvSpPr/>
          <p:nvPr/>
        </p:nvSpPr>
        <p:spPr>
          <a:xfrm>
            <a:off x="335520" y="1268280"/>
            <a:ext cx="10729800" cy="5017320"/>
          </a:xfrm>
          <a:prstGeom prst="rect">
            <a:avLst/>
          </a:prstGeom>
          <a:noFill/>
          <a:ln>
            <a:noFill/>
          </a:ln>
        </p:spPr>
        <p:style>
          <a:lnRef idx="0"/>
          <a:fillRef idx="0"/>
          <a:effectRef idx="0"/>
          <a:fontRef idx="minor"/>
        </p:style>
        <p:txBody>
          <a:bodyPr lIns="90000" rIns="90000" tIns="45000" bIns="45000" anchor="ctr">
            <a:noAutofit/>
          </a:bodyPr>
          <a:p>
            <a:pPr>
              <a:lnSpc>
                <a:spcPct val="100000"/>
              </a:lnSpc>
            </a:pPr>
            <a:endParaRPr b="0" lang="en-US" sz="1800" spc="-1" strike="noStrike">
              <a:latin typeface="Arial"/>
            </a:endParaRPr>
          </a:p>
          <a:p>
            <a:pPr marL="195120" indent="-17676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This work is licensed under a </a:t>
            </a:r>
            <a:r>
              <a:rPr b="1" lang="en-US" sz="1800" spc="-1" strike="noStrike">
                <a:solidFill>
                  <a:srgbClr val="000000"/>
                </a:solidFill>
                <a:latin typeface="DejaVu Sans"/>
                <a:ea typeface="DejaVu Sans"/>
              </a:rPr>
              <a:t>Creative Commons Attribution-ShareAlike 4.0 International License</a:t>
            </a:r>
            <a:r>
              <a:rPr b="0" lang="en-US" sz="1800" spc="-1" strike="noStrike">
                <a:solidFill>
                  <a:srgbClr val="000000"/>
                </a:solidFill>
                <a:latin typeface="DejaVu Sans"/>
                <a:ea typeface="DejaVu Sans"/>
              </a:rPr>
              <a:t>. To view a copy of this license, please refer to </a:t>
            </a:r>
            <a:r>
              <a:rPr b="0" lang="en-US" sz="1800" spc="-1" strike="noStrike" u="sng">
                <a:solidFill>
                  <a:srgbClr val="0000ff"/>
                </a:solidFill>
                <a:uFillTx/>
                <a:latin typeface="DejaVu Sans"/>
                <a:ea typeface="DejaVu Sans"/>
                <a:hlinkClick r:id="rId1"/>
              </a:rPr>
              <a:t>https://creativecommons.org/licenses/by-sa/4.0/</a:t>
            </a:r>
            <a:r>
              <a:rPr b="0" lang="en-US" sz="1800" spc="-1" strike="noStrike">
                <a:solidFill>
                  <a:srgbClr val="000000"/>
                </a:solidFill>
                <a:latin typeface="DejaVu Sans"/>
                <a:ea typeface="DejaVu Sans"/>
              </a:rPr>
              <a:t> .</a:t>
            </a:r>
            <a:endParaRPr b="0" lang="en-US" sz="1800" spc="-1" strike="noStrike">
              <a:latin typeface="Arial"/>
            </a:endParaRPr>
          </a:p>
          <a:p>
            <a:pPr>
              <a:lnSpc>
                <a:spcPct val="100000"/>
              </a:lnSpc>
              <a:spcBef>
                <a:spcPts val="360"/>
              </a:spcBef>
            </a:pPr>
            <a:endParaRPr b="0" lang="en-US" sz="1800" spc="-1" strike="noStrike">
              <a:latin typeface="Arial"/>
            </a:endParaRPr>
          </a:p>
          <a:p>
            <a:pPr marL="195120" indent="-17676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Updated versions of these slides will be available in our </a:t>
            </a:r>
            <a:r>
              <a:rPr b="0" lang="en-US" sz="1800" spc="-1" strike="noStrike" u="sng">
                <a:solidFill>
                  <a:srgbClr val="0000ff"/>
                </a:solidFill>
                <a:uFillTx/>
                <a:latin typeface="DejaVu Sans"/>
                <a:ea typeface="DejaVu Sans"/>
                <a:hlinkClick r:id="rId2"/>
              </a:rPr>
              <a:t>Github repository</a:t>
            </a:r>
            <a:r>
              <a:rPr b="0" lang="en-US" sz="1800" spc="-1" strike="noStrike">
                <a:solidFill>
                  <a:srgbClr val="000000"/>
                </a:solidFill>
                <a:latin typeface="DejaVu Sans"/>
                <a:ea typeface="DejaVu Sans"/>
              </a:rPr>
              <a:t>.</a:t>
            </a:r>
            <a:endParaRPr b="0" lang="en-US" sz="1800" spc="-1" strike="noStrike">
              <a:latin typeface="Arial"/>
            </a:endParaRPr>
          </a:p>
          <a:p>
            <a:pPr>
              <a:lnSpc>
                <a:spcPct val="100000"/>
              </a:lnSpc>
              <a:spcBef>
                <a:spcPts val="360"/>
              </a:spcBef>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335520" y="764640"/>
            <a:ext cx="10732680" cy="483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Circular Society</a:t>
            </a:r>
            <a:endParaRPr b="0" lang="en-US" sz="2400" spc="-1" strike="noStrike">
              <a:latin typeface="Arial"/>
            </a:endParaRPr>
          </a:p>
        </p:txBody>
      </p:sp>
      <p:sp>
        <p:nvSpPr>
          <p:cNvPr id="232" name="CustomShape 2"/>
          <p:cNvSpPr/>
          <p:nvPr/>
        </p:nvSpPr>
        <p:spPr>
          <a:xfrm>
            <a:off x="335520" y="1268280"/>
            <a:ext cx="10732680" cy="50202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endParaRPr b="0" lang="en-US" sz="1800" spc="-1" strike="noStrike">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Replace the LE with circularly oriented forms of consumption and production</a:t>
            </a:r>
            <a:endParaRPr b="0" lang="en-US" sz="1800" spc="-1" strike="noStrike">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CE focus mostly on earned value management (“Wertschöpfungsmanagement”), product-service systems, product/business model innovations within existing power asymmetries </a:t>
            </a:r>
            <a:endParaRPr b="0" lang="en-US" sz="1800" spc="-1" strike="noStrike">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Decouple economic growth and consumption of natural resources</a:t>
            </a:r>
            <a:endParaRPr b="0" lang="en-US" sz="1800" spc="-1" strike="noStrike">
              <a:latin typeface="Arial"/>
            </a:endParaRPr>
          </a:p>
          <a:p>
            <a:pPr>
              <a:lnSpc>
                <a:spcPct val="100000"/>
              </a:lnSpc>
              <a:spcBef>
                <a:spcPts val="360"/>
              </a:spcBef>
            </a:pPr>
            <a:endParaRPr b="0" lang="en-US" sz="1800" spc="-1" strike="noStrike">
              <a:latin typeface="Arial"/>
            </a:endParaRPr>
          </a:p>
          <a:p>
            <a:pPr algn="ctr">
              <a:lnSpc>
                <a:spcPct val="100000"/>
              </a:lnSpc>
              <a:spcBef>
                <a:spcPts val="360"/>
              </a:spcBef>
            </a:pPr>
            <a:r>
              <a:rPr b="0" lang="en-US" sz="1800" spc="-1" strike="noStrike">
                <a:solidFill>
                  <a:srgbClr val="ffffff"/>
                </a:solidFill>
                <a:latin typeface="DejaVu Sans"/>
                <a:ea typeface="DejaVu Sans"/>
              </a:rPr>
              <a:t>→ </a:t>
            </a:r>
            <a:r>
              <a:rPr b="0" lang="en-US" sz="1800" spc="-1" strike="noStrike">
                <a:solidFill>
                  <a:srgbClr val="ffffff"/>
                </a:solidFill>
                <a:latin typeface="DejaVu Sans"/>
                <a:ea typeface="DejaVu Sans"/>
              </a:rPr>
              <a:t>But why do we need neverending economic growth and why is it good to consume as many goods and services as possible?</a:t>
            </a:r>
            <a:endParaRPr b="0" lang="en-US" sz="1800" spc="-1" strike="noStrike">
              <a:latin typeface="Arial"/>
            </a:endParaRPr>
          </a:p>
          <a:p>
            <a:pPr>
              <a:lnSpc>
                <a:spcPct val="100000"/>
              </a:lnSpc>
              <a:spcBef>
                <a:spcPts val="360"/>
              </a:spcBef>
            </a:pPr>
            <a:endParaRPr b="0" lang="en-US" sz="1800" spc="-1" strike="noStrike">
              <a:latin typeface="Arial"/>
            </a:endParaRPr>
          </a:p>
          <a:p>
            <a:pPr>
              <a:lnSpc>
                <a:spcPct val="100000"/>
              </a:lnSpc>
              <a:spcBef>
                <a:spcPts val="360"/>
              </a:spcBef>
            </a:pPr>
            <a:r>
              <a:rPr b="0" lang="en-US" sz="1800" spc="-1" strike="noStrike">
                <a:solidFill>
                  <a:srgbClr val="ffffff"/>
                </a:solidFill>
                <a:latin typeface="DejaVu Sans"/>
                <a:ea typeface="DejaVu Sans"/>
              </a:rPr>
              <a:t>Alternatives:</a:t>
            </a:r>
            <a:endParaRPr b="0" lang="en-US" sz="1800" spc="-1" strike="noStrike">
              <a:latin typeface="Arial"/>
            </a:endParaRPr>
          </a:p>
          <a:p>
            <a:pPr>
              <a:lnSpc>
                <a:spcPct val="100000"/>
              </a:lnSpc>
              <a:spcBef>
                <a:spcPts val="360"/>
              </a:spcBef>
            </a:pPr>
            <a:r>
              <a:rPr b="0" lang="en-US" sz="1800" spc="-1" strike="noStrike">
                <a:solidFill>
                  <a:srgbClr val="ffffff"/>
                </a:solidFill>
                <a:latin typeface="DejaVu Sans"/>
                <a:ea typeface="DejaVu Sans"/>
              </a:rPr>
              <a:t>Sufficiency strategies and lifestyle changes</a:t>
            </a:r>
            <a:endParaRPr b="0" lang="en-US" sz="1800" spc="-1" strike="noStrike">
              <a:latin typeface="Arial"/>
            </a:endParaRPr>
          </a:p>
          <a:p>
            <a:pPr>
              <a:lnSpc>
                <a:spcPct val="100000"/>
              </a:lnSpc>
              <a:spcBef>
                <a:spcPts val="360"/>
              </a:spcBef>
            </a:pPr>
            <a:r>
              <a:rPr b="0" lang="en-US" sz="1800" spc="-1" strike="noStrike">
                <a:solidFill>
                  <a:srgbClr val="ffffff"/>
                </a:solidFill>
                <a:latin typeface="DejaVu Sans"/>
                <a:ea typeface="DejaVu Sans"/>
              </a:rPr>
              <a:t>Question the prevailing entrepreneurial orientation towards the shareholder concept </a:t>
            </a:r>
            <a:endParaRPr b="0" lang="en-US" sz="1800" spc="-1" strike="noStrike">
              <a:latin typeface="Arial"/>
            </a:endParaRPr>
          </a:p>
          <a:p>
            <a:pPr>
              <a:lnSpc>
                <a:spcPct val="100000"/>
              </a:lnSpc>
              <a:spcBef>
                <a:spcPts val="360"/>
              </a:spcBef>
            </a:pPr>
            <a:r>
              <a:rPr b="0" lang="en-US" sz="1800" spc="-1" strike="noStrike">
                <a:solidFill>
                  <a:srgbClr val="ffffff"/>
                </a:solidFill>
                <a:latin typeface="DejaVu Sans"/>
                <a:ea typeface="DejaVu Sans"/>
              </a:rPr>
              <a:t>Deconstruction of existing power and hegemonic relations</a:t>
            </a:r>
            <a:endParaRPr b="0" lang="en-US" sz="1800" spc="-1" strike="noStrike">
              <a:latin typeface="Arial"/>
            </a:endParaRPr>
          </a:p>
        </p:txBody>
      </p:sp>
      <p:sp>
        <p:nvSpPr>
          <p:cNvPr id="233" name="CustomShape 3"/>
          <p:cNvSpPr/>
          <p:nvPr/>
        </p:nvSpPr>
        <p:spPr>
          <a:xfrm>
            <a:off x="432720" y="1148040"/>
            <a:ext cx="10338120" cy="4788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Criticism</a:t>
            </a:r>
            <a:endParaRPr b="0" lang="en-US" sz="2200" spc="-1" strike="noStrike">
              <a:latin typeface="Arial"/>
            </a:endParaRPr>
          </a:p>
        </p:txBody>
      </p:sp>
      <p:sp>
        <p:nvSpPr>
          <p:cNvPr id="234" name="CustomShape 4"/>
          <p:cNvSpPr/>
          <p:nvPr/>
        </p:nvSpPr>
        <p:spPr>
          <a:xfrm>
            <a:off x="263520" y="6411600"/>
            <a:ext cx="97909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US" sz="900" spc="-1" strike="noStrike">
              <a:latin typeface="Arial"/>
            </a:endParaRPr>
          </a:p>
          <a:p>
            <a:pPr>
              <a:lnSpc>
                <a:spcPct val="100000"/>
              </a:lnSpc>
            </a:pPr>
            <a:r>
              <a:rPr b="0" lang="en-US" sz="900" spc="-1" strike="noStrike">
                <a:solidFill>
                  <a:srgbClr val="a6a6a6"/>
                </a:solidFill>
                <a:latin typeface="Roboto"/>
                <a:ea typeface="Roboto"/>
              </a:rPr>
              <a:t>.</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335520" y="764640"/>
            <a:ext cx="10732680" cy="483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Circular Society</a:t>
            </a:r>
            <a:endParaRPr b="0" lang="en-US" sz="2400" spc="-1" strike="noStrike">
              <a:latin typeface="Arial"/>
            </a:endParaRPr>
          </a:p>
        </p:txBody>
      </p:sp>
      <p:sp>
        <p:nvSpPr>
          <p:cNvPr id="236" name="CustomShape 2"/>
          <p:cNvSpPr/>
          <p:nvPr/>
        </p:nvSpPr>
        <p:spPr>
          <a:xfrm>
            <a:off x="335520" y="1268280"/>
            <a:ext cx="10732680" cy="50202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endParaRPr b="0" lang="en-US" sz="1800" spc="-1" strike="noStrike">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Replace the LE with circularly oriented forms of consumption and production</a:t>
            </a:r>
            <a:endParaRPr b="0" lang="en-US" sz="1800" spc="-1" strike="noStrike">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CE focus mostly on earned value management (“Wertschöpfungsmanagement”), product-service systems, product/business model innovations within existing power asymmetries </a:t>
            </a:r>
            <a:endParaRPr b="0" lang="en-US" sz="1800" spc="-1" strike="noStrike">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Decouple economic growth and consumption of natural resources</a:t>
            </a:r>
            <a:endParaRPr b="0" lang="en-US" sz="1800" spc="-1" strike="noStrike">
              <a:latin typeface="Arial"/>
            </a:endParaRPr>
          </a:p>
          <a:p>
            <a:pPr>
              <a:lnSpc>
                <a:spcPct val="100000"/>
              </a:lnSpc>
              <a:spcBef>
                <a:spcPts val="360"/>
              </a:spcBef>
            </a:pPr>
            <a:endParaRPr b="0" lang="en-US" sz="1800" spc="-1" strike="noStrike">
              <a:latin typeface="Arial"/>
            </a:endParaRPr>
          </a:p>
          <a:p>
            <a:pPr algn="ctr">
              <a:lnSpc>
                <a:spcPct val="100000"/>
              </a:lnSpc>
              <a:spcBef>
                <a:spcPts val="360"/>
              </a:spcBef>
            </a:pPr>
            <a:r>
              <a:rPr b="1" lang="en-US" sz="1800" spc="-1" strike="noStrike">
                <a:solidFill>
                  <a:srgbClr val="000000"/>
                </a:solidFill>
                <a:latin typeface="DejaVu Sans"/>
                <a:ea typeface="DejaVu Sans"/>
              </a:rPr>
              <a:t>→ </a:t>
            </a:r>
            <a:r>
              <a:rPr b="1" lang="en-US" sz="1800" spc="-1" strike="noStrike">
                <a:solidFill>
                  <a:srgbClr val="000000"/>
                </a:solidFill>
                <a:latin typeface="DejaVu Sans"/>
                <a:ea typeface="DejaVu Sans"/>
              </a:rPr>
              <a:t>But why do we need never ending economic growth and why is it good to consume as many goods and services as possible?</a:t>
            </a:r>
            <a:endParaRPr b="0" lang="en-US" sz="1800" spc="-1" strike="noStrike">
              <a:latin typeface="Arial"/>
            </a:endParaRPr>
          </a:p>
          <a:p>
            <a:pPr>
              <a:lnSpc>
                <a:spcPct val="100000"/>
              </a:lnSpc>
              <a:spcBef>
                <a:spcPts val="360"/>
              </a:spcBef>
            </a:pPr>
            <a:endParaRPr b="0" lang="en-US" sz="1800" spc="-1" strike="noStrike">
              <a:latin typeface="Arial"/>
            </a:endParaRPr>
          </a:p>
          <a:p>
            <a:pPr>
              <a:lnSpc>
                <a:spcPct val="100000"/>
              </a:lnSpc>
              <a:spcBef>
                <a:spcPts val="360"/>
              </a:spcBef>
            </a:pPr>
            <a:r>
              <a:rPr b="0" lang="en-US" sz="1800" spc="-1" strike="noStrike">
                <a:solidFill>
                  <a:srgbClr val="ffffff"/>
                </a:solidFill>
                <a:latin typeface="DejaVu Sans"/>
                <a:ea typeface="DejaVu Sans"/>
              </a:rPr>
              <a:t>Alternatives:</a:t>
            </a:r>
            <a:endParaRPr b="0" lang="en-US" sz="1800" spc="-1" strike="noStrike">
              <a:latin typeface="Arial"/>
            </a:endParaRPr>
          </a:p>
          <a:p>
            <a:pPr>
              <a:lnSpc>
                <a:spcPct val="100000"/>
              </a:lnSpc>
              <a:spcBef>
                <a:spcPts val="360"/>
              </a:spcBef>
            </a:pPr>
            <a:r>
              <a:rPr b="0" lang="en-US" sz="1800" spc="-1" strike="noStrike">
                <a:solidFill>
                  <a:srgbClr val="ffffff"/>
                </a:solidFill>
                <a:latin typeface="DejaVu Sans"/>
                <a:ea typeface="DejaVu Sans"/>
              </a:rPr>
              <a:t>Sufficiency strategies and lifestyle changes</a:t>
            </a:r>
            <a:endParaRPr b="0" lang="en-US" sz="1800" spc="-1" strike="noStrike">
              <a:latin typeface="Arial"/>
            </a:endParaRPr>
          </a:p>
          <a:p>
            <a:pPr>
              <a:lnSpc>
                <a:spcPct val="100000"/>
              </a:lnSpc>
              <a:spcBef>
                <a:spcPts val="360"/>
              </a:spcBef>
            </a:pPr>
            <a:r>
              <a:rPr b="0" lang="en-US" sz="1800" spc="-1" strike="noStrike">
                <a:solidFill>
                  <a:srgbClr val="ffffff"/>
                </a:solidFill>
                <a:latin typeface="DejaVu Sans"/>
                <a:ea typeface="DejaVu Sans"/>
              </a:rPr>
              <a:t>Question the prevailing entrepreneurial orientation towards the shareholder concept </a:t>
            </a:r>
            <a:endParaRPr b="0" lang="en-US" sz="1800" spc="-1" strike="noStrike">
              <a:latin typeface="Arial"/>
            </a:endParaRPr>
          </a:p>
          <a:p>
            <a:pPr>
              <a:lnSpc>
                <a:spcPct val="100000"/>
              </a:lnSpc>
              <a:spcBef>
                <a:spcPts val="360"/>
              </a:spcBef>
            </a:pPr>
            <a:r>
              <a:rPr b="0" lang="en-US" sz="1800" spc="-1" strike="noStrike">
                <a:solidFill>
                  <a:srgbClr val="ffffff"/>
                </a:solidFill>
                <a:latin typeface="DejaVu Sans"/>
                <a:ea typeface="DejaVu Sans"/>
              </a:rPr>
              <a:t>Deconstruction of existing power and hegemonic relations</a:t>
            </a:r>
            <a:endParaRPr b="0" lang="en-US" sz="1800" spc="-1" strike="noStrike">
              <a:latin typeface="Arial"/>
            </a:endParaRPr>
          </a:p>
        </p:txBody>
      </p:sp>
      <p:sp>
        <p:nvSpPr>
          <p:cNvPr id="237" name="CustomShape 3"/>
          <p:cNvSpPr/>
          <p:nvPr/>
        </p:nvSpPr>
        <p:spPr>
          <a:xfrm>
            <a:off x="432720" y="1148040"/>
            <a:ext cx="10338120" cy="4788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Criticism</a:t>
            </a:r>
            <a:endParaRPr b="0" lang="en-US" sz="2200" spc="-1" strike="noStrike">
              <a:latin typeface="Arial"/>
            </a:endParaRPr>
          </a:p>
        </p:txBody>
      </p:sp>
      <p:sp>
        <p:nvSpPr>
          <p:cNvPr id="238" name="CustomShape 4"/>
          <p:cNvSpPr/>
          <p:nvPr/>
        </p:nvSpPr>
        <p:spPr>
          <a:xfrm>
            <a:off x="263520" y="6411600"/>
            <a:ext cx="97909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US" sz="900" spc="-1" strike="noStrike">
              <a:latin typeface="Arial"/>
            </a:endParaRPr>
          </a:p>
          <a:p>
            <a:pPr>
              <a:lnSpc>
                <a:spcPct val="100000"/>
              </a:lnSpc>
            </a:pPr>
            <a:r>
              <a:rPr b="0" lang="en-US" sz="900" spc="-1" strike="noStrike">
                <a:solidFill>
                  <a:srgbClr val="a6a6a6"/>
                </a:solidFill>
                <a:latin typeface="Roboto"/>
                <a:ea typeface="Roboto"/>
              </a:rPr>
              <a:t>.</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335520" y="764640"/>
            <a:ext cx="10732680" cy="483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Circular Society</a:t>
            </a:r>
            <a:endParaRPr b="0" lang="en-US" sz="2400" spc="-1" strike="noStrike">
              <a:latin typeface="Arial"/>
            </a:endParaRPr>
          </a:p>
        </p:txBody>
      </p:sp>
      <p:sp>
        <p:nvSpPr>
          <p:cNvPr id="240" name="CustomShape 2"/>
          <p:cNvSpPr/>
          <p:nvPr/>
        </p:nvSpPr>
        <p:spPr>
          <a:xfrm>
            <a:off x="432720" y="1148040"/>
            <a:ext cx="10338120" cy="4788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Criticism</a:t>
            </a:r>
            <a:endParaRPr b="0" lang="en-US" sz="2200" spc="-1" strike="noStrike">
              <a:latin typeface="Arial"/>
            </a:endParaRPr>
          </a:p>
        </p:txBody>
      </p:sp>
      <p:sp>
        <p:nvSpPr>
          <p:cNvPr id="241" name="CustomShape 3"/>
          <p:cNvSpPr/>
          <p:nvPr/>
        </p:nvSpPr>
        <p:spPr>
          <a:xfrm>
            <a:off x="263520" y="6411600"/>
            <a:ext cx="979092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a6a6a6"/>
                </a:solidFill>
                <a:latin typeface="Roboto"/>
                <a:ea typeface="Roboto"/>
              </a:rPr>
              <a:t>Image adapted from: M. Jaeger-Erben, F. Hofmann (2019) – Kreislaufwirtschaft - Ein Ausweg aus der sozial-ökologischen Krise?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US" sz="900" spc="-1" strike="noStrike">
              <a:latin typeface="Arial"/>
            </a:endParaRPr>
          </a:p>
        </p:txBody>
      </p:sp>
      <p:pic>
        <p:nvPicPr>
          <p:cNvPr id="242" name="" descr=""/>
          <p:cNvPicPr/>
          <p:nvPr/>
        </p:nvPicPr>
        <p:blipFill>
          <a:blip r:embed="rId2"/>
          <a:stretch/>
        </p:blipFill>
        <p:spPr>
          <a:xfrm>
            <a:off x="605520" y="1521360"/>
            <a:ext cx="8571960" cy="498996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335520" y="764640"/>
            <a:ext cx="10732680" cy="483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Circular Society</a:t>
            </a:r>
            <a:endParaRPr b="0" lang="en-US" sz="2400" spc="-1" strike="noStrike">
              <a:latin typeface="Arial"/>
            </a:endParaRPr>
          </a:p>
        </p:txBody>
      </p:sp>
      <p:sp>
        <p:nvSpPr>
          <p:cNvPr id="244" name="CustomShape 2"/>
          <p:cNvSpPr/>
          <p:nvPr/>
        </p:nvSpPr>
        <p:spPr>
          <a:xfrm>
            <a:off x="335520" y="1268280"/>
            <a:ext cx="10732680" cy="50202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endParaRPr b="0" lang="en-US" sz="1800" spc="-1" strike="noStrike">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Replace the LE with circularly oriented forms of consumption and production</a:t>
            </a:r>
            <a:endParaRPr b="0" lang="en-US" sz="1800" spc="-1" strike="noStrike">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CE focus mostly on earned value management (“Wertschöpfungsmanagement”), product-service systems, product/business model innovations within existing power asymmetries </a:t>
            </a:r>
            <a:endParaRPr b="0" lang="en-US" sz="1800" spc="-1" strike="noStrike">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Decouple economic growth and consumption of natural resources</a:t>
            </a:r>
            <a:endParaRPr b="0" lang="en-US" sz="1800" spc="-1" strike="noStrike">
              <a:latin typeface="Arial"/>
            </a:endParaRPr>
          </a:p>
          <a:p>
            <a:pPr>
              <a:lnSpc>
                <a:spcPct val="100000"/>
              </a:lnSpc>
              <a:spcBef>
                <a:spcPts val="360"/>
              </a:spcBef>
            </a:pPr>
            <a:endParaRPr b="0" lang="en-US" sz="1800" spc="-1" strike="noStrike">
              <a:latin typeface="Arial"/>
            </a:endParaRPr>
          </a:p>
          <a:p>
            <a:pPr algn="ctr">
              <a:lnSpc>
                <a:spcPct val="100000"/>
              </a:lnSpc>
              <a:spcBef>
                <a:spcPts val="360"/>
              </a:spcBef>
            </a:pPr>
            <a:r>
              <a:rPr b="1" lang="en-US" sz="1800" spc="-1" strike="noStrike">
                <a:solidFill>
                  <a:srgbClr val="000000"/>
                </a:solidFill>
                <a:latin typeface="DejaVu Sans"/>
                <a:ea typeface="DejaVu Sans"/>
              </a:rPr>
              <a:t>→ </a:t>
            </a:r>
            <a:r>
              <a:rPr b="1" lang="en-US" sz="1800" spc="-1" strike="noStrike">
                <a:solidFill>
                  <a:srgbClr val="000000"/>
                </a:solidFill>
                <a:latin typeface="DejaVu Sans"/>
                <a:ea typeface="DejaVu Sans"/>
              </a:rPr>
              <a:t>But why do we need never ending economic growth and why is it good to consume as many goods and services as possible?</a:t>
            </a:r>
            <a:endParaRPr b="0" lang="en-US" sz="1800" spc="-1" strike="noStrike">
              <a:latin typeface="Arial"/>
            </a:endParaRPr>
          </a:p>
          <a:p>
            <a:pPr>
              <a:lnSpc>
                <a:spcPct val="100000"/>
              </a:lnSpc>
              <a:spcBef>
                <a:spcPts val="360"/>
              </a:spcBef>
            </a:pPr>
            <a:endParaRPr b="0" lang="en-US" sz="1800" spc="-1" strike="noStrike">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Alternatives:</a:t>
            </a:r>
            <a:endParaRPr b="0" lang="en-US" sz="1800" spc="-1" strike="noStrike">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Sufficiency strategies and lifestyle changes</a:t>
            </a:r>
            <a:endParaRPr b="0" lang="en-US" sz="1800" spc="-1" strike="noStrike">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Question the prevailing entrepreneurial orientation towards the shareholder concept </a:t>
            </a:r>
            <a:endParaRPr b="0" lang="en-US" sz="1800" spc="-1" strike="noStrike">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Deconstruction of existing power and hegemonic relations</a:t>
            </a:r>
            <a:endParaRPr b="0" lang="en-US" sz="1800" spc="-1" strike="noStrike">
              <a:latin typeface="Arial"/>
            </a:endParaRPr>
          </a:p>
        </p:txBody>
      </p:sp>
      <p:sp>
        <p:nvSpPr>
          <p:cNvPr id="245" name="CustomShape 3"/>
          <p:cNvSpPr/>
          <p:nvPr/>
        </p:nvSpPr>
        <p:spPr>
          <a:xfrm>
            <a:off x="432720" y="1148040"/>
            <a:ext cx="10338120" cy="4788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Criticism</a:t>
            </a:r>
            <a:endParaRPr b="0" lang="en-US" sz="2200" spc="-1" strike="noStrike">
              <a:latin typeface="Arial"/>
            </a:endParaRPr>
          </a:p>
        </p:txBody>
      </p:sp>
      <p:sp>
        <p:nvSpPr>
          <p:cNvPr id="246" name="CustomShape 4"/>
          <p:cNvSpPr/>
          <p:nvPr/>
        </p:nvSpPr>
        <p:spPr>
          <a:xfrm>
            <a:off x="263520" y="6411600"/>
            <a:ext cx="97909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US" sz="900" spc="-1" strike="noStrike">
              <a:latin typeface="Arial"/>
            </a:endParaRPr>
          </a:p>
          <a:p>
            <a:pPr>
              <a:lnSpc>
                <a:spcPct val="100000"/>
              </a:lnSpc>
            </a:pPr>
            <a:r>
              <a:rPr b="0" lang="en-US" sz="900" spc="-1" strike="noStrike">
                <a:solidFill>
                  <a:srgbClr val="a6a6a6"/>
                </a:solidFill>
                <a:latin typeface="Roboto"/>
                <a:ea typeface="Roboto"/>
              </a:rPr>
              <a:t>.</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335520" y="764640"/>
            <a:ext cx="10732680" cy="483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Circular Society</a:t>
            </a:r>
            <a:endParaRPr b="0" lang="en-US" sz="2400" spc="-1" strike="noStrike">
              <a:latin typeface="Arial"/>
            </a:endParaRPr>
          </a:p>
        </p:txBody>
      </p:sp>
      <p:sp>
        <p:nvSpPr>
          <p:cNvPr id="248" name="CustomShape 2"/>
          <p:cNvSpPr/>
          <p:nvPr/>
        </p:nvSpPr>
        <p:spPr>
          <a:xfrm>
            <a:off x="335520" y="1268280"/>
            <a:ext cx="10732680" cy="50202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endParaRPr b="0" lang="en-US" sz="1800" spc="-1" strike="noStrike">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Circular Society → CS</a:t>
            </a:r>
            <a:endParaRPr b="0" lang="en-US" sz="1800" spc="-1" strike="noStrike">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Goals of the CS: </a:t>
            </a:r>
            <a:endParaRPr b="0" lang="en-US" sz="1800" spc="-1" strike="noStrike">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Not just “CE + social”</a:t>
            </a:r>
            <a:endParaRPr b="0" lang="en-US" sz="1800" spc="-1" strike="noStrike">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Socio-political transformation and reorganization</a:t>
            </a:r>
            <a:endParaRPr b="0" lang="en-US" sz="1800" spc="-1" strike="noStrike">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Replace intransparent and inequity-based value chains of the LE with democratic, transparent and cooperatively organized value chains </a:t>
            </a:r>
            <a:endParaRPr b="0" lang="en-US" sz="1800" spc="-1" strike="noStrike">
              <a:latin typeface="Arial"/>
            </a:endParaRPr>
          </a:p>
          <a:p>
            <a:pPr>
              <a:lnSpc>
                <a:spcPct val="100000"/>
              </a:lnSpc>
              <a:spcBef>
                <a:spcPts val="360"/>
              </a:spcBef>
            </a:pPr>
            <a:r>
              <a:rPr b="0" lang="en-US" sz="1800" spc="-1" strike="noStrike">
                <a:solidFill>
                  <a:srgbClr val="ffffff"/>
                </a:solidFill>
                <a:latin typeface="DejaVu Sans"/>
                <a:ea typeface="DejaVu Sans"/>
              </a:rPr>
              <a:t>Also → preserve the environment/ressources for present and future generations and enable social participation and quality of life</a:t>
            </a:r>
            <a:endParaRPr b="0" lang="en-US" sz="1800" spc="-1" strike="noStrike">
              <a:latin typeface="Arial"/>
            </a:endParaRPr>
          </a:p>
          <a:p>
            <a:pPr>
              <a:lnSpc>
                <a:spcPct val="100000"/>
              </a:lnSpc>
              <a:spcBef>
                <a:spcPts val="360"/>
              </a:spcBef>
            </a:pPr>
            <a:r>
              <a:rPr b="0" lang="en-US" sz="1800" spc="-1" strike="noStrike">
                <a:solidFill>
                  <a:srgbClr val="ffffff"/>
                </a:solidFill>
                <a:latin typeface="DejaVu Sans"/>
                <a:ea typeface="DejaVu Sans"/>
              </a:rPr>
              <a:t>All-encompassing  change necessary if the CE is to be the subject of a socio-ecological transformation </a:t>
            </a:r>
            <a:endParaRPr b="0" lang="en-US" sz="1800" spc="-1" strike="noStrike">
              <a:latin typeface="Arial"/>
            </a:endParaRPr>
          </a:p>
          <a:p>
            <a:pPr>
              <a:lnSpc>
                <a:spcPct val="100000"/>
              </a:lnSpc>
              <a:spcBef>
                <a:spcPts val="360"/>
              </a:spcBef>
            </a:pPr>
            <a:r>
              <a:rPr b="0" lang="en-US" sz="1800" spc="-1" strike="noStrike">
                <a:solidFill>
                  <a:srgbClr val="ffffff"/>
                </a:solidFill>
                <a:latin typeface="DejaVu Sans"/>
                <a:ea typeface="DejaVu Sans"/>
              </a:rPr>
              <a:t>Democratisation of value creation processes and strategies for the activation and emancipation of different stakeholder groups</a:t>
            </a:r>
            <a:endParaRPr b="0" lang="en-US" sz="1800" spc="-1" strike="noStrike">
              <a:latin typeface="Arial"/>
            </a:endParaRPr>
          </a:p>
        </p:txBody>
      </p:sp>
      <p:sp>
        <p:nvSpPr>
          <p:cNvPr id="249" name="CustomShape 3"/>
          <p:cNvSpPr/>
          <p:nvPr/>
        </p:nvSpPr>
        <p:spPr>
          <a:xfrm>
            <a:off x="432720" y="1148040"/>
            <a:ext cx="10338120" cy="4788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Overview</a:t>
            </a:r>
            <a:endParaRPr b="0" lang="en-US" sz="2200" spc="-1" strike="noStrike">
              <a:latin typeface="Arial"/>
            </a:endParaRPr>
          </a:p>
        </p:txBody>
      </p:sp>
      <p:sp>
        <p:nvSpPr>
          <p:cNvPr id="250" name="CustomShape 4"/>
          <p:cNvSpPr/>
          <p:nvPr/>
        </p:nvSpPr>
        <p:spPr>
          <a:xfrm>
            <a:off x="263520" y="6411600"/>
            <a:ext cx="97909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US" sz="900" spc="-1" strike="noStrike">
              <a:latin typeface="Arial"/>
            </a:endParaRPr>
          </a:p>
          <a:p>
            <a:pPr>
              <a:lnSpc>
                <a:spcPct val="100000"/>
              </a:lnSpc>
            </a:pPr>
            <a:r>
              <a:rPr b="0" lang="en-US" sz="900" spc="-1" strike="noStrike">
                <a:solidFill>
                  <a:srgbClr val="a6a6a6"/>
                </a:solidFill>
                <a:latin typeface="Roboto"/>
                <a:ea typeface="Roboto"/>
              </a:rPr>
              <a:t>.</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335520" y="764640"/>
            <a:ext cx="10732680" cy="483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Circular Society</a:t>
            </a:r>
            <a:endParaRPr b="0" lang="en-US" sz="2400" spc="-1" strike="noStrike">
              <a:latin typeface="Arial"/>
            </a:endParaRPr>
          </a:p>
        </p:txBody>
      </p:sp>
      <p:sp>
        <p:nvSpPr>
          <p:cNvPr id="252" name="CustomShape 2"/>
          <p:cNvSpPr/>
          <p:nvPr/>
        </p:nvSpPr>
        <p:spPr>
          <a:xfrm>
            <a:off x="335520" y="1268280"/>
            <a:ext cx="10732680" cy="50202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endParaRPr b="0" lang="en-US" sz="1800" spc="-1" strike="noStrike">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Circular Society → CS</a:t>
            </a:r>
            <a:endParaRPr b="0" lang="en-US" sz="1800" spc="-1" strike="noStrike">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Goals of the CS: </a:t>
            </a:r>
            <a:endParaRPr b="0" lang="en-US" sz="1800" spc="-1" strike="noStrike">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Not just “CE + social”</a:t>
            </a:r>
            <a:endParaRPr b="0" lang="en-US" sz="1800" spc="-1" strike="noStrike">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Socio-political transformation and reorganization</a:t>
            </a:r>
            <a:endParaRPr b="0" lang="en-US" sz="1800" spc="-1" strike="noStrike">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Replace intransparent and inequity-based value chains of the LE with democratic, transparent and cooperatively organized value chains </a:t>
            </a:r>
            <a:endParaRPr b="0" lang="en-US" sz="1800" spc="-1" strike="noStrike">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Also → preserve the environment/resources for present and future generations and enable social participation and quality of life</a:t>
            </a:r>
            <a:endParaRPr b="0" lang="en-US" sz="1800" spc="-1" strike="noStrike">
              <a:latin typeface="Arial"/>
            </a:endParaRPr>
          </a:p>
          <a:p>
            <a:pPr>
              <a:lnSpc>
                <a:spcPct val="100000"/>
              </a:lnSpc>
              <a:spcBef>
                <a:spcPts val="360"/>
              </a:spcBef>
            </a:pPr>
            <a:r>
              <a:rPr b="0" lang="en-US" sz="1800" spc="-1" strike="noStrike">
                <a:solidFill>
                  <a:srgbClr val="ffffff"/>
                </a:solidFill>
                <a:latin typeface="DejaVu Sans"/>
                <a:ea typeface="DejaVu Sans"/>
              </a:rPr>
              <a:t>All-encompassing  change necessary if the CE is to be the subject of a socio-ecological transformation </a:t>
            </a:r>
            <a:endParaRPr b="0" lang="en-US" sz="1800" spc="-1" strike="noStrike">
              <a:latin typeface="Arial"/>
            </a:endParaRPr>
          </a:p>
          <a:p>
            <a:pPr>
              <a:lnSpc>
                <a:spcPct val="100000"/>
              </a:lnSpc>
              <a:spcBef>
                <a:spcPts val="360"/>
              </a:spcBef>
            </a:pPr>
            <a:r>
              <a:rPr b="0" lang="en-US" sz="1800" spc="-1" strike="noStrike">
                <a:solidFill>
                  <a:srgbClr val="ffffff"/>
                </a:solidFill>
                <a:latin typeface="DejaVu Sans"/>
                <a:ea typeface="DejaVu Sans"/>
              </a:rPr>
              <a:t>Democratisation of value creation processes and strategies for the activation and emancipation of different stakeholder groups</a:t>
            </a:r>
            <a:endParaRPr b="0" lang="en-US" sz="1800" spc="-1" strike="noStrike">
              <a:latin typeface="Arial"/>
            </a:endParaRPr>
          </a:p>
        </p:txBody>
      </p:sp>
      <p:sp>
        <p:nvSpPr>
          <p:cNvPr id="253" name="CustomShape 3"/>
          <p:cNvSpPr/>
          <p:nvPr/>
        </p:nvSpPr>
        <p:spPr>
          <a:xfrm>
            <a:off x="432720" y="1148040"/>
            <a:ext cx="10338120" cy="4788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Overview</a:t>
            </a:r>
            <a:endParaRPr b="0" lang="en-US" sz="2200" spc="-1" strike="noStrike">
              <a:latin typeface="Arial"/>
            </a:endParaRPr>
          </a:p>
        </p:txBody>
      </p:sp>
      <p:sp>
        <p:nvSpPr>
          <p:cNvPr id="254" name="CustomShape 4"/>
          <p:cNvSpPr/>
          <p:nvPr/>
        </p:nvSpPr>
        <p:spPr>
          <a:xfrm>
            <a:off x="263520" y="6411600"/>
            <a:ext cx="97909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US" sz="900" spc="-1" strike="noStrike">
              <a:latin typeface="Arial"/>
            </a:endParaRPr>
          </a:p>
          <a:p>
            <a:pPr>
              <a:lnSpc>
                <a:spcPct val="100000"/>
              </a:lnSpc>
            </a:pPr>
            <a:r>
              <a:rPr b="0" lang="en-US" sz="900" spc="-1" strike="noStrike">
                <a:solidFill>
                  <a:srgbClr val="a6a6a6"/>
                </a:solidFill>
                <a:latin typeface="Roboto"/>
                <a:ea typeface="Roboto"/>
              </a:rPr>
              <a:t>.</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335520" y="764640"/>
            <a:ext cx="10732680" cy="483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Circular Society</a:t>
            </a:r>
            <a:endParaRPr b="0" lang="en-US" sz="2400" spc="-1" strike="noStrike">
              <a:latin typeface="Arial"/>
            </a:endParaRPr>
          </a:p>
        </p:txBody>
      </p:sp>
      <p:sp>
        <p:nvSpPr>
          <p:cNvPr id="256" name="CustomShape 2"/>
          <p:cNvSpPr/>
          <p:nvPr/>
        </p:nvSpPr>
        <p:spPr>
          <a:xfrm>
            <a:off x="335520" y="1268280"/>
            <a:ext cx="10732680" cy="50202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endParaRPr b="0" lang="en-US" sz="1800" spc="-1" strike="noStrike">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Circular Society → CS</a:t>
            </a:r>
            <a:endParaRPr b="0" lang="en-US" sz="1800" spc="-1" strike="noStrike">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Goals of the CS: </a:t>
            </a:r>
            <a:endParaRPr b="0" lang="en-US" sz="1800" spc="-1" strike="noStrike">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Not just “CE + social”</a:t>
            </a:r>
            <a:endParaRPr b="0" lang="en-US" sz="1800" spc="-1" strike="noStrike">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Socio-political transformation and reorganization</a:t>
            </a:r>
            <a:endParaRPr b="0" lang="en-US" sz="1800" spc="-1" strike="noStrike">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Replace intransparent and inequity-based value chains of the LE with democratic, transparent and cooperatively organized value chains </a:t>
            </a:r>
            <a:endParaRPr b="0" lang="en-US" sz="1800" spc="-1" strike="noStrike">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Also → preserve the environment/resources for present and future generations and enable social participation and quality of life</a:t>
            </a:r>
            <a:endParaRPr b="0" lang="en-US" sz="1800" spc="-1" strike="noStrike">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All-encompassing  change necessary if the CE is to be the subject of a socio-ecological transformation </a:t>
            </a:r>
            <a:endParaRPr b="0" lang="en-US" sz="1800" spc="-1" strike="noStrike">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Democratization of value creation processes and strategies for the activation and emancipation of different stakeholder groups</a:t>
            </a:r>
            <a:endParaRPr b="0" lang="en-US" sz="1800" spc="-1" strike="noStrike">
              <a:latin typeface="Arial"/>
            </a:endParaRPr>
          </a:p>
        </p:txBody>
      </p:sp>
      <p:sp>
        <p:nvSpPr>
          <p:cNvPr id="257" name="CustomShape 3"/>
          <p:cNvSpPr/>
          <p:nvPr/>
        </p:nvSpPr>
        <p:spPr>
          <a:xfrm>
            <a:off x="432720" y="1148040"/>
            <a:ext cx="10338120" cy="4788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Overview</a:t>
            </a:r>
            <a:endParaRPr b="0" lang="en-US" sz="2200" spc="-1" strike="noStrike">
              <a:latin typeface="Arial"/>
            </a:endParaRPr>
          </a:p>
        </p:txBody>
      </p:sp>
      <p:sp>
        <p:nvSpPr>
          <p:cNvPr id="258" name="CustomShape 4"/>
          <p:cNvSpPr/>
          <p:nvPr/>
        </p:nvSpPr>
        <p:spPr>
          <a:xfrm>
            <a:off x="263520" y="6411600"/>
            <a:ext cx="979092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US" sz="900" spc="-1" strike="noStrike">
              <a:latin typeface="Arial"/>
            </a:endParaRPr>
          </a:p>
          <a:p>
            <a:pPr>
              <a:lnSpc>
                <a:spcPct val="100000"/>
              </a:lnSpc>
            </a:pPr>
            <a:r>
              <a:rPr b="0" lang="en-US" sz="900" spc="-1" strike="noStrike">
                <a:solidFill>
                  <a:srgbClr val="a6a6a6"/>
                </a:solidFill>
                <a:latin typeface="Roboto"/>
                <a:ea typeface="Roboto"/>
              </a:rPr>
              <a:t>.</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335520" y="764640"/>
            <a:ext cx="10734480" cy="485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Circular Society</a:t>
            </a:r>
            <a:endParaRPr b="0" lang="en-US" sz="2400" spc="-1" strike="noStrike">
              <a:latin typeface="Arial"/>
            </a:endParaRPr>
          </a:p>
        </p:txBody>
      </p:sp>
      <p:sp>
        <p:nvSpPr>
          <p:cNvPr id="260" name="CustomShape 2"/>
          <p:cNvSpPr/>
          <p:nvPr/>
        </p:nvSpPr>
        <p:spPr>
          <a:xfrm>
            <a:off x="335520" y="1268280"/>
            <a:ext cx="10734480" cy="50220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endParaRPr b="0" lang="en-US" sz="1800" spc="-1" strike="noStrike">
              <a:latin typeface="Arial"/>
            </a:endParaRPr>
          </a:p>
          <a:p>
            <a:pPr algn="ctr">
              <a:lnSpc>
                <a:spcPct val="100000"/>
              </a:lnSpc>
              <a:spcBef>
                <a:spcPts val="360"/>
              </a:spcBef>
            </a:pPr>
            <a:r>
              <a:rPr b="0" i="1"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A circular society defines discourses with a vision of circularity where not only resources are circulated in sustainable loops, but also wealth, knowledge, technology and power is</a:t>
            </a:r>
            <a:endParaRPr b="0" lang="en-US" sz="1800" spc="-1" strike="noStrike">
              <a:latin typeface="Arial"/>
            </a:endParaRPr>
          </a:p>
          <a:p>
            <a:pPr algn="ctr">
              <a:lnSpc>
                <a:spcPct val="100000"/>
              </a:lnSpc>
              <a:spcBef>
                <a:spcPts val="360"/>
              </a:spcBef>
            </a:pPr>
            <a:r>
              <a:rPr b="0" i="1" lang="en-US" sz="1800" spc="-1" strike="noStrike">
                <a:solidFill>
                  <a:srgbClr val="000000"/>
                </a:solidFill>
                <a:latin typeface="DejaVu Sans"/>
                <a:ea typeface="DejaVu Sans"/>
              </a:rPr>
              <a:t>circulated and redistributed throughout society”</a:t>
            </a:r>
            <a:endParaRPr b="0" lang="en-US" sz="1800" spc="-1" strike="noStrike">
              <a:latin typeface="Arial"/>
            </a:endParaRPr>
          </a:p>
          <a:p>
            <a:pPr algn="ctr">
              <a:lnSpc>
                <a:spcPct val="100000"/>
              </a:lnSpc>
              <a:spcBef>
                <a:spcPts val="360"/>
              </a:spcBef>
            </a:pPr>
            <a:endParaRPr b="0" lang="en-US" sz="1800" spc="-1" strike="noStrike">
              <a:latin typeface="Arial"/>
            </a:endParaRPr>
          </a:p>
          <a:p>
            <a:pPr algn="ctr">
              <a:lnSpc>
                <a:spcPct val="100000"/>
              </a:lnSpc>
              <a:spcBef>
                <a:spcPts val="360"/>
              </a:spcBef>
            </a:pPr>
            <a:endParaRPr b="0" lang="en-US" sz="1800" spc="-1" strike="noStrike">
              <a:latin typeface="Arial"/>
            </a:endParaRPr>
          </a:p>
          <a:p>
            <a:pPr algn="ctr">
              <a:lnSpc>
                <a:spcPct val="100000"/>
              </a:lnSpc>
              <a:spcBef>
                <a:spcPts val="360"/>
              </a:spcBef>
            </a:pPr>
            <a:endParaRPr b="0" lang="en-US" sz="1800" spc="-1" strike="noStrike">
              <a:latin typeface="Arial"/>
            </a:endParaRPr>
          </a:p>
          <a:p>
            <a:pPr algn="ctr">
              <a:lnSpc>
                <a:spcPct val="100000"/>
              </a:lnSpc>
              <a:spcBef>
                <a:spcPts val="360"/>
              </a:spcBef>
            </a:pPr>
            <a:endParaRPr b="0" lang="en-US" sz="1800" spc="-1" strike="noStrike">
              <a:latin typeface="Arial"/>
            </a:endParaRPr>
          </a:p>
          <a:p>
            <a:pPr algn="ctr">
              <a:lnSpc>
                <a:spcPct val="100000"/>
              </a:lnSpc>
              <a:spcBef>
                <a:spcPts val="360"/>
              </a:spcBef>
            </a:pPr>
            <a:endParaRPr b="0" lang="en-US" sz="1800" spc="-1" strike="noStrike">
              <a:latin typeface="Arial"/>
            </a:endParaRPr>
          </a:p>
          <a:p>
            <a:pPr algn="ctr">
              <a:lnSpc>
                <a:spcPct val="100000"/>
              </a:lnSpc>
              <a:spcBef>
                <a:spcPts val="360"/>
              </a:spcBef>
            </a:pPr>
            <a:endParaRPr b="0" lang="en-US" sz="1800" spc="-1" strike="noStrike">
              <a:latin typeface="Arial"/>
            </a:endParaRPr>
          </a:p>
          <a:p>
            <a:pPr algn="ctr">
              <a:lnSpc>
                <a:spcPct val="100000"/>
              </a:lnSpc>
              <a:spcBef>
                <a:spcPts val="360"/>
              </a:spcBef>
            </a:pPr>
            <a:endParaRPr b="0" lang="en-US" sz="1800" spc="-1" strike="noStrike">
              <a:latin typeface="Arial"/>
            </a:endParaRPr>
          </a:p>
          <a:p>
            <a:pPr algn="ctr">
              <a:lnSpc>
                <a:spcPct val="100000"/>
              </a:lnSpc>
              <a:spcBef>
                <a:spcPts val="360"/>
              </a:spcBef>
            </a:pPr>
            <a:endParaRPr b="0" lang="en-US" sz="1800" spc="-1" strike="noStrike">
              <a:latin typeface="Arial"/>
            </a:endParaRPr>
          </a:p>
        </p:txBody>
      </p:sp>
      <p:sp>
        <p:nvSpPr>
          <p:cNvPr id="261" name="CustomShape 3"/>
          <p:cNvSpPr/>
          <p:nvPr/>
        </p:nvSpPr>
        <p:spPr>
          <a:xfrm>
            <a:off x="432720" y="1148040"/>
            <a:ext cx="10343520" cy="4842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Definition</a:t>
            </a:r>
            <a:endParaRPr b="0" lang="en-US" sz="2200" spc="-1" strike="noStrike">
              <a:latin typeface="Arial"/>
            </a:endParaRPr>
          </a:p>
        </p:txBody>
      </p:sp>
      <p:sp>
        <p:nvSpPr>
          <p:cNvPr id="262" name="CustomShape 4"/>
          <p:cNvSpPr/>
          <p:nvPr/>
        </p:nvSpPr>
        <p:spPr>
          <a:xfrm>
            <a:off x="368640" y="2019600"/>
            <a:ext cx="10783440" cy="13600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sp>
      <p:sp>
        <p:nvSpPr>
          <p:cNvPr id="263" name="CustomShape 5"/>
          <p:cNvSpPr/>
          <p:nvPr/>
        </p:nvSpPr>
        <p:spPr>
          <a:xfrm>
            <a:off x="263520" y="6492240"/>
            <a:ext cx="1078920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a6a6a6"/>
                </a:solidFill>
                <a:latin typeface="DejaVu Sans"/>
                <a:ea typeface="Roboto"/>
              </a:rPr>
              <a:t>M. C. Friant, R. Salomone, W. J. V. Vermeulen (2020) – A Typology of Circular Economy Discourses: Navigating the Diverse Visions of a Contested Paradigm  – </a:t>
            </a:r>
            <a:r>
              <a:rPr b="0" lang="en-US" sz="900" spc="-1" strike="noStrike" u="sng">
                <a:solidFill>
                  <a:srgbClr val="0000ff"/>
                </a:solidFill>
                <a:uFillTx/>
                <a:latin typeface="DejaVu Sans"/>
                <a:ea typeface="Roboto"/>
                <a:hlinkClick r:id="rId1"/>
              </a:rPr>
              <a:t>Link</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335520" y="764640"/>
            <a:ext cx="10734480" cy="485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Circular Society</a:t>
            </a:r>
            <a:endParaRPr b="0" lang="en-US" sz="2400" spc="-1" strike="noStrike">
              <a:latin typeface="Arial"/>
            </a:endParaRPr>
          </a:p>
        </p:txBody>
      </p:sp>
      <p:sp>
        <p:nvSpPr>
          <p:cNvPr id="265" name="CustomShape 2"/>
          <p:cNvSpPr/>
          <p:nvPr/>
        </p:nvSpPr>
        <p:spPr>
          <a:xfrm>
            <a:off x="335520" y="1268280"/>
            <a:ext cx="10734480" cy="50220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endParaRPr b="0" lang="en-US" sz="1800" spc="-1" strike="noStrike">
              <a:latin typeface="Arial"/>
            </a:endParaRPr>
          </a:p>
          <a:p>
            <a:pPr algn="ctr">
              <a:lnSpc>
                <a:spcPct val="100000"/>
              </a:lnSpc>
              <a:spcBef>
                <a:spcPts val="360"/>
              </a:spcBef>
            </a:pPr>
            <a:r>
              <a:rPr b="0" i="1" lang="en-US" sz="1800" spc="-1" strike="noStrike">
                <a:solidFill>
                  <a:srgbClr val="000000"/>
                </a:solidFill>
                <a:latin typeface="DejaVu Sans"/>
                <a:ea typeface="DejaVu Sans"/>
              </a:rPr>
              <a:t>„ </a:t>
            </a:r>
            <a:r>
              <a:rPr b="0" i="1" lang="en-US" sz="1800" spc="-1" strike="noStrike">
                <a:solidFill>
                  <a:srgbClr val="000000"/>
                </a:solidFill>
                <a:latin typeface="DejaVu Sans"/>
                <a:ea typeface="DejaVu Sans"/>
              </a:rPr>
              <a:t>A circular society defines discourses with a vision of circularity where not only resources are circulated in sustainable loops, but also wealth, knowledge, technology and power is</a:t>
            </a:r>
            <a:endParaRPr b="0" lang="en-US" sz="1800" spc="-1" strike="noStrike">
              <a:latin typeface="Arial"/>
            </a:endParaRPr>
          </a:p>
          <a:p>
            <a:pPr algn="ctr">
              <a:lnSpc>
                <a:spcPct val="100000"/>
              </a:lnSpc>
              <a:spcBef>
                <a:spcPts val="360"/>
              </a:spcBef>
            </a:pPr>
            <a:r>
              <a:rPr b="0" i="1" lang="en-US" sz="1800" spc="-1" strike="noStrike">
                <a:solidFill>
                  <a:srgbClr val="000000"/>
                </a:solidFill>
                <a:latin typeface="DejaVu Sans"/>
                <a:ea typeface="DejaVu Sans"/>
              </a:rPr>
              <a:t>circulated and redistributed throughout society”</a:t>
            </a:r>
            <a:endParaRPr b="0" lang="en-US" sz="1800" spc="-1" strike="noStrike">
              <a:latin typeface="Arial"/>
            </a:endParaRPr>
          </a:p>
          <a:p>
            <a:pPr algn="ctr">
              <a:lnSpc>
                <a:spcPct val="100000"/>
              </a:lnSpc>
              <a:spcBef>
                <a:spcPts val="360"/>
              </a:spcBef>
            </a:pPr>
            <a:endParaRPr b="0" lang="en-US" sz="1800" spc="-1" strike="noStrike">
              <a:latin typeface="Arial"/>
            </a:endParaRPr>
          </a:p>
          <a:p>
            <a:pPr algn="ctr">
              <a:lnSpc>
                <a:spcPct val="100000"/>
              </a:lnSpc>
              <a:spcBef>
                <a:spcPts val="360"/>
              </a:spcBef>
            </a:pPr>
            <a:endParaRPr b="0" lang="en-US" sz="1800" spc="-1" strike="noStrike">
              <a:latin typeface="Arial"/>
            </a:endParaRPr>
          </a:p>
          <a:p>
            <a:pPr algn="ctr">
              <a:lnSpc>
                <a:spcPct val="100000"/>
              </a:lnSpc>
              <a:spcBef>
                <a:spcPts val="360"/>
              </a:spcBef>
            </a:pPr>
            <a:endParaRPr b="0" lang="en-US" sz="1800" spc="-1" strike="noStrike">
              <a:latin typeface="Arial"/>
            </a:endParaRPr>
          </a:p>
          <a:p>
            <a:pPr algn="ctr">
              <a:lnSpc>
                <a:spcPct val="100000"/>
              </a:lnSpc>
              <a:spcBef>
                <a:spcPts val="360"/>
              </a:spcBef>
            </a:pPr>
            <a:endParaRPr b="0" lang="en-US" sz="1800" spc="-1" strike="noStrike">
              <a:latin typeface="Arial"/>
            </a:endParaRPr>
          </a:p>
          <a:p>
            <a:pPr algn="ctr">
              <a:lnSpc>
                <a:spcPct val="100000"/>
              </a:lnSpc>
              <a:spcBef>
                <a:spcPts val="360"/>
              </a:spcBef>
            </a:pPr>
            <a:endParaRPr b="0" lang="en-US" sz="1800" spc="-1" strike="noStrike">
              <a:latin typeface="Arial"/>
            </a:endParaRPr>
          </a:p>
          <a:p>
            <a:pPr algn="ctr">
              <a:lnSpc>
                <a:spcPct val="100000"/>
              </a:lnSpc>
              <a:spcBef>
                <a:spcPts val="360"/>
              </a:spcBef>
            </a:pPr>
            <a:endParaRPr b="0" lang="en-US" sz="1800" spc="-1" strike="noStrike">
              <a:latin typeface="Arial"/>
            </a:endParaRPr>
          </a:p>
          <a:p>
            <a:pPr algn="ctr">
              <a:lnSpc>
                <a:spcPct val="100000"/>
              </a:lnSpc>
              <a:spcBef>
                <a:spcPts val="360"/>
              </a:spcBef>
            </a:pPr>
            <a:endParaRPr b="0" lang="en-US" sz="1800" spc="-1" strike="noStrike">
              <a:latin typeface="Arial"/>
            </a:endParaRPr>
          </a:p>
          <a:p>
            <a:pPr algn="ctr">
              <a:lnSpc>
                <a:spcPct val="100000"/>
              </a:lnSpc>
              <a:spcBef>
                <a:spcPts val="360"/>
              </a:spcBef>
            </a:pPr>
            <a:endParaRPr b="0" lang="en-US" sz="1800" spc="-1" strike="noStrike">
              <a:latin typeface="Arial"/>
            </a:endParaRPr>
          </a:p>
        </p:txBody>
      </p:sp>
      <p:sp>
        <p:nvSpPr>
          <p:cNvPr id="266" name="CustomShape 3"/>
          <p:cNvSpPr/>
          <p:nvPr/>
        </p:nvSpPr>
        <p:spPr>
          <a:xfrm>
            <a:off x="432720" y="1148040"/>
            <a:ext cx="10343520" cy="4842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Definition</a:t>
            </a:r>
            <a:endParaRPr b="0" lang="en-US" sz="2200" spc="-1" strike="noStrike">
              <a:latin typeface="Arial"/>
            </a:endParaRPr>
          </a:p>
        </p:txBody>
      </p:sp>
      <p:sp>
        <p:nvSpPr>
          <p:cNvPr id="267" name="CustomShape 4"/>
          <p:cNvSpPr/>
          <p:nvPr/>
        </p:nvSpPr>
        <p:spPr>
          <a:xfrm>
            <a:off x="368640" y="2019600"/>
            <a:ext cx="10783440" cy="13600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sp>
      <p:sp>
        <p:nvSpPr>
          <p:cNvPr id="268" name="CustomShape 5"/>
          <p:cNvSpPr/>
          <p:nvPr/>
        </p:nvSpPr>
        <p:spPr>
          <a:xfrm>
            <a:off x="263520" y="6420240"/>
            <a:ext cx="107892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a6a6a6"/>
                </a:solidFill>
                <a:latin typeface="DejaVu Sans"/>
                <a:ea typeface="Roboto"/>
              </a:rPr>
              <a:t>Image licensed under </a:t>
            </a:r>
            <a:r>
              <a:rPr b="0" lang="en-US" sz="900" spc="-1" strike="noStrike" u="sng">
                <a:solidFill>
                  <a:srgbClr val="0000ff"/>
                </a:solidFill>
                <a:uFillTx/>
                <a:latin typeface="DejaVu Sans"/>
                <a:ea typeface="Roboto"/>
                <a:hlinkClick r:id="rId1"/>
              </a:rPr>
              <a:t>CC BY-SA 4.0</a:t>
            </a:r>
            <a:r>
              <a:rPr b="0" lang="en-US" sz="900" spc="-1" strike="noStrike">
                <a:solidFill>
                  <a:srgbClr val="a6a6a6"/>
                </a:solidFill>
                <a:latin typeface="DejaVu Sans"/>
                <a:ea typeface="Roboto"/>
              </a:rPr>
              <a:t>, sourced from M. C. Friant, R. Salomone, W. J. V. Vermeulen (2020) – A Typology of Circular Economy Discourses: Navigating the Diverse Visions of a Contested Paradigm  – </a:t>
            </a:r>
            <a:r>
              <a:rPr b="0" lang="en-US" sz="900" spc="-1" strike="noStrike" u="sng">
                <a:solidFill>
                  <a:srgbClr val="0000ff"/>
                </a:solidFill>
                <a:uFillTx/>
                <a:latin typeface="DejaVu Sans"/>
                <a:ea typeface="Roboto"/>
                <a:hlinkClick r:id="rId2"/>
              </a:rPr>
              <a:t>Link</a:t>
            </a:r>
            <a:endParaRPr b="0" lang="en-US" sz="900" spc="-1" strike="noStrike">
              <a:latin typeface="Arial"/>
            </a:endParaRPr>
          </a:p>
        </p:txBody>
      </p:sp>
      <p:pic>
        <p:nvPicPr>
          <p:cNvPr id="269" name="" descr=""/>
          <p:cNvPicPr/>
          <p:nvPr/>
        </p:nvPicPr>
        <p:blipFill>
          <a:blip r:embed="rId3"/>
          <a:stretch/>
        </p:blipFill>
        <p:spPr>
          <a:xfrm>
            <a:off x="2570040" y="3462840"/>
            <a:ext cx="5891760" cy="295128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335520" y="764640"/>
            <a:ext cx="10734480" cy="485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Circular Society</a:t>
            </a:r>
            <a:endParaRPr b="0" lang="en-US" sz="2400" spc="-1" strike="noStrike">
              <a:latin typeface="Arial"/>
            </a:endParaRPr>
          </a:p>
        </p:txBody>
      </p:sp>
      <p:sp>
        <p:nvSpPr>
          <p:cNvPr id="271" name="CustomShape 2"/>
          <p:cNvSpPr/>
          <p:nvPr/>
        </p:nvSpPr>
        <p:spPr>
          <a:xfrm>
            <a:off x="335520" y="1268280"/>
            <a:ext cx="10734480" cy="50220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endParaRPr b="0" lang="en-US" sz="1800" spc="-1" strike="noStrike">
              <a:latin typeface="Arial"/>
            </a:endParaRPr>
          </a:p>
          <a:p>
            <a:pPr algn="ctr">
              <a:lnSpc>
                <a:spcPct val="100000"/>
              </a:lnSpc>
              <a:spcBef>
                <a:spcPts val="360"/>
              </a:spcBef>
            </a:pPr>
            <a:r>
              <a:rPr b="0" i="1" lang="en-US" sz="1800" spc="-1" strike="noStrike">
                <a:solidFill>
                  <a:srgbClr val="000000"/>
                </a:solidFill>
                <a:latin typeface="DejaVu Sans"/>
                <a:ea typeface="DejaVu Sans"/>
              </a:rPr>
              <a:t>CE = market-based solutions and economic considerations</a:t>
            </a:r>
            <a:endParaRPr b="0" lang="en-US" sz="1800" spc="-1" strike="noStrike">
              <a:latin typeface="Arial"/>
            </a:endParaRPr>
          </a:p>
          <a:p>
            <a:pPr algn="ctr">
              <a:lnSpc>
                <a:spcPct val="100000"/>
              </a:lnSpc>
              <a:spcBef>
                <a:spcPts val="360"/>
              </a:spcBef>
            </a:pPr>
            <a:r>
              <a:rPr b="0" i="1" lang="en-US" sz="1800" spc="-1" strike="noStrike">
                <a:solidFill>
                  <a:srgbClr val="000000"/>
                </a:solidFill>
                <a:latin typeface="DejaVu Sans"/>
                <a:ea typeface="DejaVu Sans"/>
              </a:rPr>
              <a:t> </a:t>
            </a:r>
            <a:endParaRPr b="0" lang="en-US" sz="1800" spc="-1" strike="noStrike">
              <a:latin typeface="Arial"/>
            </a:endParaRPr>
          </a:p>
          <a:p>
            <a:pPr algn="ctr">
              <a:lnSpc>
                <a:spcPct val="100000"/>
              </a:lnSpc>
              <a:spcBef>
                <a:spcPts val="360"/>
              </a:spcBef>
            </a:pPr>
            <a:r>
              <a:rPr b="0" i="1" lang="en-US" sz="1800" spc="-1" strike="noStrike">
                <a:solidFill>
                  <a:srgbClr val="000000"/>
                </a:solidFill>
                <a:latin typeface="DejaVu Sans"/>
                <a:ea typeface="DejaVu Sans"/>
              </a:rPr>
              <a:t>CS = Circularity as a holistic social transformation</a:t>
            </a:r>
            <a:endParaRPr b="0" lang="en-US" sz="1800" spc="-1" strike="noStrike">
              <a:latin typeface="Arial"/>
            </a:endParaRPr>
          </a:p>
        </p:txBody>
      </p:sp>
      <p:sp>
        <p:nvSpPr>
          <p:cNvPr id="272" name="CustomShape 3"/>
          <p:cNvSpPr/>
          <p:nvPr/>
        </p:nvSpPr>
        <p:spPr>
          <a:xfrm>
            <a:off x="432720" y="1148040"/>
            <a:ext cx="10343520" cy="4842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vs. CS</a:t>
            </a:r>
            <a:endParaRPr b="0" lang="en-US" sz="2200" spc="-1" strike="noStrike">
              <a:latin typeface="Arial"/>
            </a:endParaRPr>
          </a:p>
        </p:txBody>
      </p:sp>
      <p:sp>
        <p:nvSpPr>
          <p:cNvPr id="273" name="CustomShape 4"/>
          <p:cNvSpPr/>
          <p:nvPr/>
        </p:nvSpPr>
        <p:spPr>
          <a:xfrm>
            <a:off x="263520" y="6420240"/>
            <a:ext cx="1078920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a6a6a6"/>
                </a:solidFill>
                <a:latin typeface="DejaVu Sans"/>
                <a:ea typeface="Roboto"/>
              </a:rPr>
              <a:t>M. C. Friant, R. Salomone, W. J. V. Vermeulen (2020) – A Typology of Circular Economy Discourses: Navigating the Diverse Visions of a Contested Paradigm  – </a:t>
            </a:r>
            <a:r>
              <a:rPr b="0" lang="en-US" sz="900" spc="-1" strike="noStrike" u="sng">
                <a:solidFill>
                  <a:srgbClr val="0000ff"/>
                </a:solidFill>
                <a:uFillTx/>
                <a:latin typeface="DejaVu Sans"/>
                <a:ea typeface="Roboto"/>
                <a:hlinkClick r:id="rId1"/>
              </a:rPr>
              <a:t>Link</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335520" y="4406760"/>
            <a:ext cx="10726920" cy="133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3000" spc="-1" strike="noStrike" cap="all">
                <a:solidFill>
                  <a:srgbClr val="008c4f"/>
                </a:solidFill>
                <a:latin typeface="Arial Unicode MS"/>
                <a:ea typeface="DejaVu Sans"/>
              </a:rPr>
              <a:t>News/Updates</a:t>
            </a:r>
            <a:endParaRPr b="0" lang="en-US" sz="3000" spc="-1" strike="noStrike">
              <a:latin typeface="Arial"/>
            </a:endParaRPr>
          </a:p>
        </p:txBody>
      </p:sp>
      <p:sp>
        <p:nvSpPr>
          <p:cNvPr id="181" name="CustomShape 2"/>
          <p:cNvSpPr/>
          <p:nvPr/>
        </p:nvSpPr>
        <p:spPr>
          <a:xfrm>
            <a:off x="335520" y="2906640"/>
            <a:ext cx="10726920" cy="147384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335520" y="764640"/>
            <a:ext cx="10734480" cy="485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Circular Society</a:t>
            </a:r>
            <a:endParaRPr b="0" lang="en-US" sz="2400" spc="-1" strike="noStrike">
              <a:latin typeface="Arial"/>
            </a:endParaRPr>
          </a:p>
        </p:txBody>
      </p:sp>
      <p:sp>
        <p:nvSpPr>
          <p:cNvPr id="275" name="CustomShape 2"/>
          <p:cNvSpPr/>
          <p:nvPr/>
        </p:nvSpPr>
        <p:spPr>
          <a:xfrm>
            <a:off x="432720" y="1148040"/>
            <a:ext cx="10343520" cy="4842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vs. CS</a:t>
            </a:r>
            <a:endParaRPr b="0" lang="en-US" sz="2200" spc="-1" strike="noStrike">
              <a:latin typeface="Arial"/>
            </a:endParaRPr>
          </a:p>
        </p:txBody>
      </p:sp>
      <p:graphicFrame>
        <p:nvGraphicFramePr>
          <p:cNvPr id="276" name="Table 3"/>
          <p:cNvGraphicFramePr/>
          <p:nvPr/>
        </p:nvGraphicFramePr>
        <p:xfrm>
          <a:off x="378000" y="1690560"/>
          <a:ext cx="11051640" cy="4114080"/>
        </p:xfrm>
        <a:graphic>
          <a:graphicData uri="http://schemas.openxmlformats.org/drawingml/2006/table">
            <a:tbl>
              <a:tblPr/>
              <a:tblGrid>
                <a:gridCol w="971280"/>
                <a:gridCol w="1000080"/>
                <a:gridCol w="888840"/>
                <a:gridCol w="1397160"/>
                <a:gridCol w="1793880"/>
                <a:gridCol w="1174680"/>
                <a:gridCol w="1508040"/>
                <a:gridCol w="2318040"/>
              </a:tblGrid>
              <a:tr h="824760">
                <a:tc>
                  <a:txBody>
                    <a:bodyPr lIns="90000" rIns="90000">
                      <a:noAutofit/>
                    </a:bodyPr>
                    <a:p>
                      <a:pPr algn="ctr">
                        <a:lnSpc>
                          <a:spcPct val="100000"/>
                        </a:lnSpc>
                      </a:pPr>
                      <a:r>
                        <a:rPr b="1" lang="en-US" sz="1050" spc="-1" strike="noStrike">
                          <a:latin typeface="DejaVu Sans"/>
                        </a:rPr>
                        <a:t>Circularity vision</a:t>
                      </a:r>
                      <a:endParaRPr b="0" lang="en-US" sz="105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8c4f"/>
                    </a:solidFill>
                  </a:tcPr>
                </a:tc>
                <a:tc>
                  <a:txBody>
                    <a:bodyPr lIns="90000" rIns="90000">
                      <a:noAutofit/>
                    </a:bodyPr>
                    <a:p>
                      <a:pPr algn="ctr">
                        <a:lnSpc>
                          <a:spcPct val="100000"/>
                        </a:lnSpc>
                      </a:pPr>
                      <a:r>
                        <a:rPr b="1" lang="en-US" sz="1200" spc="-1" strike="noStrike">
                          <a:latin typeface="DejaVu Sans"/>
                        </a:rPr>
                        <a:t>Temporal scale</a:t>
                      </a:r>
                      <a:endParaRPr b="0" lang="en-US" sz="1200" spc="-1" strike="noStrike">
                        <a:latin typeface="Arial"/>
                      </a:endParaRPr>
                    </a:p>
                  </a:txBody>
                  <a:tcPr marL="90000" marR="90000">
                    <a:lnR w="720">
                      <a:solidFill>
                        <a:srgbClr val="ffffff"/>
                      </a:solidFill>
                    </a:lnR>
                    <a:lnT w="720">
                      <a:solidFill>
                        <a:srgbClr val="ffffff"/>
                      </a:solidFill>
                    </a:lnT>
                    <a:lnB w="720">
                      <a:solidFill>
                        <a:srgbClr val="ffffff"/>
                      </a:solidFill>
                    </a:lnB>
                    <a:solidFill>
                      <a:srgbClr val="008c4f"/>
                    </a:solidFill>
                  </a:tcPr>
                </a:tc>
                <a:tc>
                  <a:txBody>
                    <a:bodyPr lIns="90000" rIns="90000">
                      <a:noAutofit/>
                    </a:bodyPr>
                    <a:p>
                      <a:pPr algn="ctr">
                        <a:lnSpc>
                          <a:spcPct val="100000"/>
                        </a:lnSpc>
                      </a:pPr>
                      <a:r>
                        <a:rPr b="1" lang="en-US" sz="1200" spc="-1" strike="noStrike">
                          <a:latin typeface="DejaVu Sans"/>
                        </a:rPr>
                        <a:t>Spatial scale</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8c4f"/>
                    </a:solidFill>
                  </a:tcPr>
                </a:tc>
                <a:tc>
                  <a:txBody>
                    <a:bodyPr lIns="90000" rIns="90000">
                      <a:noAutofit/>
                    </a:bodyPr>
                    <a:p>
                      <a:pPr algn="ctr">
                        <a:lnSpc>
                          <a:spcPct val="100000"/>
                        </a:lnSpc>
                      </a:pPr>
                      <a:r>
                        <a:rPr b="1" lang="en-US" sz="1200" spc="-1" strike="noStrike">
                          <a:latin typeface="DejaVu Sans"/>
                        </a:rPr>
                        <a:t>Sustainability factors included</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8c4f"/>
                    </a:solidFill>
                  </a:tcPr>
                </a:tc>
                <a:tc>
                  <a:txBody>
                    <a:bodyPr lIns="90000" rIns="90000">
                      <a:noAutofit/>
                    </a:bodyPr>
                    <a:p>
                      <a:pPr algn="ctr">
                        <a:lnSpc>
                          <a:spcPct val="100000"/>
                        </a:lnSpc>
                      </a:pPr>
                      <a:r>
                        <a:rPr b="1" lang="en-US" sz="1200" spc="-1" strike="noStrike">
                          <a:latin typeface="DejaVu Sans"/>
                        </a:rPr>
                        <a:t>Perspective on the resource nexus</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8c4f"/>
                    </a:solidFill>
                  </a:tcPr>
                </a:tc>
                <a:tc>
                  <a:txBody>
                    <a:bodyPr lIns="90000" rIns="90000">
                      <a:noAutofit/>
                    </a:bodyPr>
                    <a:p>
                      <a:pPr algn="ctr">
                        <a:lnSpc>
                          <a:spcPct val="100000"/>
                        </a:lnSpc>
                      </a:pPr>
                      <a:r>
                        <a:rPr b="1" lang="en-US" sz="1200" spc="-1" strike="noStrike">
                          <a:latin typeface="DejaVu Sans"/>
                        </a:rPr>
                        <a:t>Views on capitalism and decoupling</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8c4f"/>
                    </a:solidFill>
                  </a:tcPr>
                </a:tc>
                <a:tc>
                  <a:txBody>
                    <a:bodyPr lIns="90000" rIns="90000">
                      <a:noAutofit/>
                    </a:bodyPr>
                    <a:p>
                      <a:pPr algn="ctr">
                        <a:lnSpc>
                          <a:spcPct val="100000"/>
                        </a:lnSpc>
                      </a:pPr>
                      <a:r>
                        <a:rPr b="1" lang="en-US" sz="1200" spc="-1" strike="noStrike">
                          <a:latin typeface="DejaVu Sans"/>
                        </a:rPr>
                        <a:t>Main goal/objective</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8c4f"/>
                    </a:solidFill>
                  </a:tcPr>
                </a:tc>
                <a:tc>
                  <a:txBody>
                    <a:bodyPr lIns="90000" rIns="90000">
                      <a:noAutofit/>
                    </a:bodyPr>
                    <a:p>
                      <a:pPr algn="ctr">
                        <a:lnSpc>
                          <a:spcPct val="100000"/>
                        </a:lnSpc>
                      </a:pPr>
                      <a:r>
                        <a:rPr b="1" lang="en-US" sz="1200" spc="-1" strike="noStrike">
                          <a:latin typeface="DejaVu Sans"/>
                        </a:rPr>
                        <a:t>Narrative</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8c4f"/>
                    </a:solidFill>
                  </a:tcPr>
                </a:tc>
              </a:tr>
              <a:tr h="1735920">
                <a:tc rowSpan="2">
                  <a:txBody>
                    <a:bodyPr lIns="90000" rIns="90000">
                      <a:noAutofit/>
                    </a:bodyPr>
                    <a:p>
                      <a:pPr algn="ctr">
                        <a:lnSpc>
                          <a:spcPct val="100000"/>
                        </a:lnSpc>
                      </a:pPr>
                      <a:r>
                        <a:rPr b="1" lang="en-US" sz="1100" spc="-1" strike="noStrike">
                          <a:latin typeface="DejaVu Sans"/>
                        </a:rPr>
                        <a:t>Circular Society</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8c4f"/>
                    </a:solidFill>
                  </a:tcPr>
                </a:tc>
                <a:tc>
                  <a:txBody>
                    <a:bodyPr lIns="90000" rIns="90000">
                      <a:noAutofit/>
                    </a:bodyPr>
                    <a:p>
                      <a:pPr>
                        <a:lnSpc>
                          <a:spcPct val="100000"/>
                        </a:lnSpc>
                      </a:pPr>
                      <a:r>
                        <a:rPr b="0" lang="en-US" sz="1300" spc="-1" strike="noStrike">
                          <a:latin typeface="DejaVu Sans"/>
                        </a:rPr>
                        <a:t>Very long term: multiple generations (beyond 50 years)</a:t>
                      </a:r>
                      <a:endParaRPr b="0" lang="en-US" sz="1300" spc="-1" strike="noStrike">
                        <a:latin typeface="Arial"/>
                      </a:endParaRPr>
                    </a:p>
                  </a:txBody>
                  <a:tcPr marL="90000" marR="90000">
                    <a:lnR w="720">
                      <a:solidFill>
                        <a:srgbClr val="ffffff"/>
                      </a:solidFill>
                    </a:lnR>
                    <a:lnB w="720">
                      <a:solidFill>
                        <a:srgbClr val="ffffff"/>
                      </a:solidFill>
                    </a:lnB>
                    <a:solidFill>
                      <a:srgbClr val="9e9e9e"/>
                    </a:solidFill>
                  </a:tcPr>
                </a:tc>
                <a:tc>
                  <a:txBody>
                    <a:bodyPr lIns="90000" rIns="90000">
                      <a:noAutofit/>
                    </a:bodyPr>
                    <a:p>
                      <a:pPr>
                        <a:lnSpc>
                          <a:spcPct val="100000"/>
                        </a:lnSpc>
                      </a:pPr>
                      <a:r>
                        <a:rPr b="0" lang="en-US" sz="1300" spc="-1" strike="noStrike">
                          <a:latin typeface="DejaVu Sans"/>
                        </a:rPr>
                        <a:t>Macro-scale: planet Earth</a:t>
                      </a:r>
                      <a:endParaRPr b="0" lang="en-US" sz="1300" spc="-1" strike="noStrike">
                        <a:latin typeface="Arial"/>
                      </a:endParaRPr>
                    </a:p>
                  </a:txBody>
                  <a:tcPr marL="90000" marR="90000">
                    <a:lnL w="720">
                      <a:solidFill>
                        <a:srgbClr val="ffffff"/>
                      </a:solidFill>
                    </a:lnL>
                    <a:lnR w="720">
                      <a:solidFill>
                        <a:srgbClr val="ffffff"/>
                      </a:solidFill>
                    </a:lnR>
                    <a:lnB w="720">
                      <a:solidFill>
                        <a:srgbClr val="ffffff"/>
                      </a:solidFill>
                    </a:lnB>
                    <a:solidFill>
                      <a:srgbClr val="9e9e9e"/>
                    </a:solidFill>
                  </a:tcPr>
                </a:tc>
                <a:tc>
                  <a:txBody>
                    <a:bodyPr lIns="90000" rIns="90000">
                      <a:noAutofit/>
                    </a:bodyPr>
                    <a:p>
                      <a:pPr>
                        <a:lnSpc>
                          <a:spcPct val="100000"/>
                        </a:lnSpc>
                      </a:pPr>
                      <a:r>
                        <a:rPr b="0" lang="en-US" sz="1300" spc="-1" strike="noStrike">
                          <a:latin typeface="DejaVu Sans"/>
                        </a:rPr>
                        <a:t>People, Planet, Prosperity</a:t>
                      </a:r>
                      <a:endParaRPr b="0" lang="en-US" sz="1300" spc="-1" strike="noStrike">
                        <a:latin typeface="Arial"/>
                      </a:endParaRPr>
                    </a:p>
                  </a:txBody>
                  <a:tcPr marL="90000" marR="90000">
                    <a:lnL w="720">
                      <a:solidFill>
                        <a:srgbClr val="ffffff"/>
                      </a:solidFill>
                    </a:lnL>
                    <a:lnR w="720">
                      <a:solidFill>
                        <a:srgbClr val="ffffff"/>
                      </a:solidFill>
                    </a:lnR>
                    <a:lnB w="720">
                      <a:solidFill>
                        <a:srgbClr val="ffffff"/>
                      </a:solidFill>
                    </a:lnB>
                    <a:solidFill>
                      <a:srgbClr val="9e9e9e"/>
                    </a:solidFill>
                  </a:tcPr>
                </a:tc>
                <a:tc>
                  <a:txBody>
                    <a:bodyPr lIns="90000" rIns="90000">
                      <a:noAutofit/>
                    </a:bodyPr>
                    <a:p>
                      <a:pPr>
                        <a:lnSpc>
                          <a:spcPct val="100000"/>
                        </a:lnSpc>
                      </a:pPr>
                      <a:r>
                        <a:rPr b="0" lang="en-US" sz="1300" spc="-1" strike="noStrike">
                          <a:latin typeface="DejaVu Sans"/>
                        </a:rPr>
                        <a:t>Changing consumption and production patterns to keep energy, biodiversity and aterial resources within safe planetary limits.</a:t>
                      </a:r>
                      <a:endParaRPr b="0" lang="en-US" sz="1300" spc="-1" strike="noStrike">
                        <a:latin typeface="Arial"/>
                      </a:endParaRPr>
                    </a:p>
                  </a:txBody>
                  <a:tcPr marL="90000" marR="90000">
                    <a:lnL w="720">
                      <a:solidFill>
                        <a:srgbClr val="ffffff"/>
                      </a:solidFill>
                    </a:lnL>
                    <a:lnR w="720">
                      <a:solidFill>
                        <a:srgbClr val="ffffff"/>
                      </a:solidFill>
                    </a:lnR>
                    <a:lnB w="720">
                      <a:solidFill>
                        <a:srgbClr val="ffffff"/>
                      </a:solidFill>
                    </a:lnB>
                    <a:solidFill>
                      <a:srgbClr val="9e9e9e"/>
                    </a:solidFill>
                  </a:tcPr>
                </a:tc>
                <a:tc>
                  <a:txBody>
                    <a:bodyPr lIns="90000" rIns="90000">
                      <a:noAutofit/>
                    </a:bodyPr>
                    <a:p>
                      <a:pPr>
                        <a:lnSpc>
                          <a:spcPct val="100000"/>
                        </a:lnSpc>
                      </a:pPr>
                      <a:r>
                        <a:rPr b="0" lang="en-US" sz="1300" spc="-1" strike="noStrike">
                          <a:latin typeface="DejaVu Sans"/>
                        </a:rPr>
                        <a:t>Sceptical regarding the possiblity of decoupling and the sustainability of capitalism.</a:t>
                      </a:r>
                      <a:endParaRPr b="0" lang="en-US" sz="1300" spc="-1" strike="noStrike">
                        <a:latin typeface="Arial"/>
                      </a:endParaRPr>
                    </a:p>
                  </a:txBody>
                  <a:tcPr marL="90000" marR="90000">
                    <a:lnL w="720">
                      <a:solidFill>
                        <a:srgbClr val="ffffff"/>
                      </a:solidFill>
                    </a:lnL>
                    <a:lnR w="720">
                      <a:solidFill>
                        <a:srgbClr val="ffffff"/>
                      </a:solidFill>
                    </a:lnR>
                    <a:lnB w="720">
                      <a:solidFill>
                        <a:srgbClr val="ffffff"/>
                      </a:solidFill>
                    </a:lnB>
                    <a:solidFill>
                      <a:srgbClr val="9e9e9e"/>
                    </a:solidFill>
                  </a:tcPr>
                </a:tc>
                <a:tc>
                  <a:txBody>
                    <a:bodyPr lIns="90000" rIns="90000">
                      <a:noAutofit/>
                    </a:bodyPr>
                    <a:p>
                      <a:pPr>
                        <a:lnSpc>
                          <a:spcPct val="100000"/>
                        </a:lnSpc>
                      </a:pPr>
                      <a:r>
                        <a:rPr b="0" lang="en-US" sz="1300" spc="-1" strike="noStrike">
                          <a:latin typeface="DejaVu Sans"/>
                        </a:rPr>
                        <a:t>Maintaining socio-ecological health and wellbield for present and future generations of human and non-human life.</a:t>
                      </a:r>
                      <a:endParaRPr b="0" lang="en-US" sz="1300" spc="-1" strike="noStrike">
                        <a:latin typeface="Arial"/>
                      </a:endParaRPr>
                    </a:p>
                  </a:txBody>
                  <a:tcPr marL="90000" marR="90000">
                    <a:lnL w="720">
                      <a:solidFill>
                        <a:srgbClr val="ffffff"/>
                      </a:solidFill>
                    </a:lnL>
                    <a:lnR w="720">
                      <a:solidFill>
                        <a:srgbClr val="ffffff"/>
                      </a:solidFill>
                    </a:lnR>
                    <a:lnB w="720">
                      <a:solidFill>
                        <a:srgbClr val="ffffff"/>
                      </a:solidFill>
                    </a:lnB>
                    <a:solidFill>
                      <a:srgbClr val="9e9e9e"/>
                    </a:solidFill>
                  </a:tcPr>
                </a:tc>
                <a:tc>
                  <a:txBody>
                    <a:bodyPr lIns="90000" rIns="90000">
                      <a:noAutofit/>
                    </a:bodyPr>
                    <a:p>
                      <a:pPr>
                        <a:lnSpc>
                          <a:spcPct val="100000"/>
                        </a:lnSpc>
                      </a:pPr>
                      <a:r>
                        <a:rPr b="0" lang="en-US" sz="1300" spc="-1" strike="noStrike">
                          <a:latin typeface="DejaVu Sans"/>
                        </a:rPr>
                        <a:t>The earth is borrowed from future generations of living beingd, humans must preserve, respect, restore and share it in a fair maner, even if that entails changing lifestyles and consumption patterns.</a:t>
                      </a:r>
                      <a:endParaRPr b="0" lang="en-US" sz="1300" spc="-1" strike="noStrike">
                        <a:latin typeface="Arial"/>
                      </a:endParaRPr>
                    </a:p>
                  </a:txBody>
                  <a:tcPr marL="90000" marR="90000">
                    <a:lnL w="720">
                      <a:solidFill>
                        <a:srgbClr val="ffffff"/>
                      </a:solidFill>
                    </a:lnL>
                    <a:lnR w="720">
                      <a:solidFill>
                        <a:srgbClr val="ffffff"/>
                      </a:solidFill>
                    </a:lnR>
                    <a:lnB w="720">
                      <a:solidFill>
                        <a:srgbClr val="ffffff"/>
                      </a:solidFill>
                    </a:lnB>
                    <a:solidFill>
                      <a:srgbClr val="9e9e9e"/>
                    </a:solidFill>
                  </a:tcPr>
                </a:tc>
              </a:tr>
              <a:tr h="1553760">
                <a:tc vMerge="1">
                  <a:tcPr marL="90000" marR="90000">
                    <a:solidFill>
                      <a:srgbClr val="729fcf"/>
                    </a:solidFill>
                  </a:tcPr>
                </a:tc>
                <a:tc>
                  <a:txBody>
                    <a:bodyPr lIns="90000" rIns="90000">
                      <a:noAutofit/>
                    </a:bodyPr>
                    <a:p>
                      <a:pPr>
                        <a:lnSpc>
                          <a:spcPct val="100000"/>
                        </a:lnSpc>
                      </a:pPr>
                      <a:r>
                        <a:rPr b="0" lang="en-US" sz="1300" spc="-1" strike="noStrike">
                          <a:latin typeface="DejaVu Sans"/>
                        </a:rPr>
                        <a:t>Long term: 1 to 2 generations (20-50 years)</a:t>
                      </a:r>
                      <a:endParaRPr b="0" lang="en-US" sz="1300" spc="-1" strike="noStrike">
                        <a:latin typeface="Arial"/>
                      </a:endParaRPr>
                    </a:p>
                  </a:txBody>
                  <a:tcPr marL="90000" marR="90000">
                    <a:lnR w="720">
                      <a:solidFill>
                        <a:srgbClr val="ffffff"/>
                      </a:solidFill>
                    </a:lnR>
                    <a:lnB w="720">
                      <a:solidFill>
                        <a:srgbClr val="ffffff"/>
                      </a:solidFill>
                    </a:lnB>
                    <a:solidFill>
                      <a:srgbClr val="9e9e9e"/>
                    </a:solidFill>
                  </a:tcPr>
                </a:tc>
                <a:tc>
                  <a:txBody>
                    <a:bodyPr lIns="90000" rIns="90000">
                      <a:noAutofit/>
                    </a:bodyPr>
                    <a:p>
                      <a:pPr>
                        <a:lnSpc>
                          <a:spcPct val="100000"/>
                        </a:lnSpc>
                      </a:pPr>
                      <a:r>
                        <a:rPr b="0" lang="en-US" sz="1300" spc="-1" strike="noStrike">
                          <a:latin typeface="DejaVu Sans"/>
                        </a:rPr>
                        <a:t>Macro-scale: planet Earth</a:t>
                      </a:r>
                      <a:endParaRPr b="0" lang="en-US" sz="1300" spc="-1" strike="noStrike">
                        <a:latin typeface="Arial"/>
                      </a:endParaRPr>
                    </a:p>
                  </a:txBody>
                  <a:tcPr marL="90000" marR="90000">
                    <a:lnL w="720">
                      <a:solidFill>
                        <a:srgbClr val="ffffff"/>
                      </a:solidFill>
                    </a:lnL>
                    <a:lnR w="720">
                      <a:solidFill>
                        <a:srgbClr val="ffffff"/>
                      </a:solidFill>
                    </a:lnR>
                    <a:lnB w="720">
                      <a:solidFill>
                        <a:srgbClr val="ffffff"/>
                      </a:solidFill>
                    </a:lnB>
                    <a:solidFill>
                      <a:srgbClr val="9e9e9e"/>
                    </a:solidFill>
                  </a:tcPr>
                </a:tc>
                <a:tc>
                  <a:txBody>
                    <a:bodyPr lIns="90000" rIns="90000">
                      <a:noAutofit/>
                    </a:bodyPr>
                    <a:p>
                      <a:pPr>
                        <a:lnSpc>
                          <a:spcPct val="100000"/>
                        </a:lnSpc>
                      </a:pPr>
                      <a:r>
                        <a:rPr b="0" lang="en-US" sz="1300" spc="-1" strike="noStrike">
                          <a:latin typeface="DejaVu Sans"/>
                        </a:rPr>
                        <a:t>People, Planet, Prosperity</a:t>
                      </a:r>
                      <a:endParaRPr b="0" lang="en-US" sz="1300" spc="-1" strike="noStrike">
                        <a:latin typeface="Arial"/>
                      </a:endParaRPr>
                    </a:p>
                  </a:txBody>
                  <a:tcPr marL="90000" marR="90000">
                    <a:lnL w="720">
                      <a:solidFill>
                        <a:srgbClr val="ffffff"/>
                      </a:solidFill>
                    </a:lnL>
                    <a:lnR w="720">
                      <a:solidFill>
                        <a:srgbClr val="ffffff"/>
                      </a:solidFill>
                    </a:lnR>
                    <a:lnB w="720">
                      <a:solidFill>
                        <a:srgbClr val="ffffff"/>
                      </a:solidFill>
                    </a:lnB>
                    <a:solidFill>
                      <a:srgbClr val="9e9e9e"/>
                    </a:solidFill>
                  </a:tcPr>
                </a:tc>
                <a:tc>
                  <a:txBody>
                    <a:bodyPr lIns="90000" rIns="90000">
                      <a:noAutofit/>
                    </a:bodyPr>
                    <a:p>
                      <a:pPr>
                        <a:lnSpc>
                          <a:spcPct val="100000"/>
                        </a:lnSpc>
                      </a:pPr>
                      <a:r>
                        <a:rPr b="0" lang="en-US" sz="1300" spc="-1" strike="noStrike">
                          <a:latin typeface="DejaVu Sans"/>
                        </a:rPr>
                        <a:t>Balancing trade-offs and synergies to keep energy, biodiversity and material resources within safe planetary limits.</a:t>
                      </a:r>
                      <a:endParaRPr b="0" lang="en-US" sz="1300" spc="-1" strike="noStrike">
                        <a:latin typeface="Arial"/>
                      </a:endParaRPr>
                    </a:p>
                  </a:txBody>
                  <a:tcPr marL="90000" marR="90000">
                    <a:lnL w="720">
                      <a:solidFill>
                        <a:srgbClr val="ffffff"/>
                      </a:solidFill>
                    </a:lnL>
                    <a:lnR w="720">
                      <a:solidFill>
                        <a:srgbClr val="ffffff"/>
                      </a:solidFill>
                    </a:lnR>
                    <a:lnB w="720">
                      <a:solidFill>
                        <a:srgbClr val="ffffff"/>
                      </a:solidFill>
                    </a:lnB>
                    <a:solidFill>
                      <a:srgbClr val="9e9e9e"/>
                    </a:solidFill>
                  </a:tcPr>
                </a:tc>
                <a:tc>
                  <a:txBody>
                    <a:bodyPr lIns="90000" rIns="90000">
                      <a:noAutofit/>
                    </a:bodyPr>
                    <a:p>
                      <a:pPr>
                        <a:lnSpc>
                          <a:spcPct val="100000"/>
                        </a:lnSpc>
                      </a:pPr>
                      <a:r>
                        <a:rPr b="0" lang="en-US" sz="1300" spc="-1" strike="noStrike">
                          <a:latin typeface="DejaVu Sans"/>
                        </a:rPr>
                        <a:t>Believe in the possibility of decoupling and the sustainability of capitalism.</a:t>
                      </a:r>
                      <a:endParaRPr b="0" lang="en-US" sz="1300" spc="-1" strike="noStrike">
                        <a:latin typeface="Arial"/>
                      </a:endParaRPr>
                    </a:p>
                  </a:txBody>
                  <a:tcPr marL="90000" marR="90000">
                    <a:lnL w="720">
                      <a:solidFill>
                        <a:srgbClr val="ffffff"/>
                      </a:solidFill>
                    </a:lnL>
                    <a:lnR w="720">
                      <a:solidFill>
                        <a:srgbClr val="ffffff"/>
                      </a:solidFill>
                    </a:lnR>
                    <a:lnB w="720">
                      <a:solidFill>
                        <a:srgbClr val="ffffff"/>
                      </a:solidFill>
                    </a:lnB>
                    <a:solidFill>
                      <a:srgbClr val="9e9e9e"/>
                    </a:solidFill>
                  </a:tcPr>
                </a:tc>
                <a:tc>
                  <a:txBody>
                    <a:bodyPr lIns="90000" rIns="90000">
                      <a:noAutofit/>
                    </a:bodyPr>
                    <a:p>
                      <a:pPr>
                        <a:lnSpc>
                          <a:spcPct val="100000"/>
                        </a:lnSpc>
                      </a:pPr>
                      <a:r>
                        <a:rPr b="0" lang="en-US" sz="1300" spc="-1" strike="noStrike">
                          <a:latin typeface="DejaVu Sans"/>
                        </a:rPr>
                        <a:t>Preserving social well-being and the biophysical health of the Earch system in line with the SDGs.</a:t>
                      </a:r>
                      <a:endParaRPr b="0" lang="en-US" sz="1300" spc="-1" strike="noStrike">
                        <a:latin typeface="Arial"/>
                      </a:endParaRPr>
                    </a:p>
                  </a:txBody>
                  <a:tcPr marL="90000" marR="90000">
                    <a:lnL w="720">
                      <a:solidFill>
                        <a:srgbClr val="ffffff"/>
                      </a:solidFill>
                    </a:lnL>
                    <a:lnR w="720">
                      <a:solidFill>
                        <a:srgbClr val="ffffff"/>
                      </a:solidFill>
                    </a:lnR>
                    <a:lnB w="720">
                      <a:solidFill>
                        <a:srgbClr val="ffffff"/>
                      </a:solidFill>
                    </a:lnB>
                    <a:solidFill>
                      <a:srgbClr val="9e9e9e"/>
                    </a:solidFill>
                  </a:tcPr>
                </a:tc>
                <a:tc>
                  <a:txBody>
                    <a:bodyPr lIns="90000" rIns="90000">
                      <a:noAutofit/>
                    </a:bodyPr>
                    <a:p>
                      <a:pPr>
                        <a:lnSpc>
                          <a:spcPct val="100000"/>
                        </a:lnSpc>
                      </a:pPr>
                      <a:r>
                        <a:rPr b="0" lang="en-US" sz="1300" spc="-1" strike="noStrike">
                          <a:latin typeface="DejaVu Sans"/>
                        </a:rPr>
                        <a:t>Humans must ensure justice, fairness and participation in the sustainable stewardship of the Earth, even if that entails redistributing and changing consumption patterns.</a:t>
                      </a:r>
                      <a:endParaRPr b="0" lang="en-US" sz="1300" spc="-1" strike="noStrike">
                        <a:latin typeface="Arial"/>
                      </a:endParaRPr>
                    </a:p>
                  </a:txBody>
                  <a:tcPr marL="90000" marR="90000">
                    <a:lnL w="720">
                      <a:solidFill>
                        <a:srgbClr val="ffffff"/>
                      </a:solidFill>
                    </a:lnL>
                    <a:lnR w="720">
                      <a:solidFill>
                        <a:srgbClr val="ffffff"/>
                      </a:solidFill>
                    </a:lnR>
                    <a:lnB w="720">
                      <a:solidFill>
                        <a:srgbClr val="ffffff"/>
                      </a:solidFill>
                    </a:lnB>
                    <a:solidFill>
                      <a:srgbClr val="9e9e9e"/>
                    </a:solidFill>
                  </a:tcPr>
                </a:tc>
              </a:tr>
            </a:tbl>
          </a:graphicData>
        </a:graphic>
      </p:graphicFrame>
      <p:sp>
        <p:nvSpPr>
          <p:cNvPr id="277" name="CustomShape 4"/>
          <p:cNvSpPr/>
          <p:nvPr/>
        </p:nvSpPr>
        <p:spPr>
          <a:xfrm>
            <a:off x="263520" y="6384240"/>
            <a:ext cx="1078920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a6a6a6"/>
                </a:solidFill>
                <a:latin typeface="DejaVu Sans"/>
                <a:ea typeface="Roboto"/>
              </a:rPr>
              <a:t>Table adapted from M. C. Friant, R. Salomone, W. J. V. Vermeulen (2020) – A Typology of Circular Economy Discourses: Navigating the Diverse Visions of a Contested Paradigm  – </a:t>
            </a:r>
            <a:r>
              <a:rPr b="0" lang="en-US" sz="900" spc="-1" strike="noStrike" u="sng">
                <a:solidFill>
                  <a:srgbClr val="0000ff"/>
                </a:solidFill>
                <a:uFillTx/>
                <a:latin typeface="DejaVu Sans"/>
                <a:ea typeface="Roboto"/>
                <a:hlinkClick r:id="rId1"/>
              </a:rPr>
              <a:t>Link</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335520" y="764640"/>
            <a:ext cx="10734480" cy="485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Circular Society</a:t>
            </a:r>
            <a:endParaRPr b="0" lang="en-US" sz="2400" spc="-1" strike="noStrike">
              <a:latin typeface="Arial"/>
            </a:endParaRPr>
          </a:p>
        </p:txBody>
      </p:sp>
      <p:sp>
        <p:nvSpPr>
          <p:cNvPr id="279" name="CustomShape 2"/>
          <p:cNvSpPr/>
          <p:nvPr/>
        </p:nvSpPr>
        <p:spPr>
          <a:xfrm>
            <a:off x="432720" y="1148040"/>
            <a:ext cx="10343520" cy="4842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vs. CS</a:t>
            </a:r>
            <a:endParaRPr b="0" lang="en-US" sz="2200" spc="-1" strike="noStrike">
              <a:latin typeface="Arial"/>
            </a:endParaRPr>
          </a:p>
        </p:txBody>
      </p:sp>
      <p:sp>
        <p:nvSpPr>
          <p:cNvPr id="280" name="CustomShape 3"/>
          <p:cNvSpPr/>
          <p:nvPr/>
        </p:nvSpPr>
        <p:spPr>
          <a:xfrm>
            <a:off x="263520" y="6384240"/>
            <a:ext cx="1078920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a6a6a6"/>
                </a:solidFill>
                <a:latin typeface="DejaVu Sans"/>
                <a:ea typeface="Roboto"/>
              </a:rPr>
              <a:t>Table adapted from M. C. Friant, R. Salomone, W. J. V. Vermeulen (2020) – A Typology of Circular Economy Discourses: Navigating the Diverse Visions of a Contested Paradigm  – </a:t>
            </a:r>
            <a:r>
              <a:rPr b="0" lang="en-US" sz="900" spc="-1" strike="noStrike" u="sng">
                <a:solidFill>
                  <a:srgbClr val="0000ff"/>
                </a:solidFill>
                <a:uFillTx/>
                <a:latin typeface="DejaVu Sans"/>
                <a:ea typeface="Roboto"/>
                <a:hlinkClick r:id="rId1"/>
              </a:rPr>
              <a:t>Link</a:t>
            </a:r>
            <a:endParaRPr b="0" lang="en-US" sz="900" spc="-1" strike="noStrike">
              <a:latin typeface="Arial"/>
            </a:endParaRPr>
          </a:p>
        </p:txBody>
      </p:sp>
      <p:graphicFrame>
        <p:nvGraphicFramePr>
          <p:cNvPr id="281" name="Table 4"/>
          <p:cNvGraphicFramePr/>
          <p:nvPr/>
        </p:nvGraphicFramePr>
        <p:xfrm>
          <a:off x="378000" y="1690560"/>
          <a:ext cx="11051640" cy="4217040"/>
        </p:xfrm>
        <a:graphic>
          <a:graphicData uri="http://schemas.openxmlformats.org/drawingml/2006/table">
            <a:tbl>
              <a:tblPr/>
              <a:tblGrid>
                <a:gridCol w="923760"/>
                <a:gridCol w="986400"/>
                <a:gridCol w="824040"/>
                <a:gridCol w="1348560"/>
                <a:gridCol w="1492200"/>
                <a:gridCol w="1555920"/>
                <a:gridCol w="1460520"/>
                <a:gridCol w="2460600"/>
              </a:tblGrid>
              <a:tr h="594000">
                <a:tc>
                  <a:txBody>
                    <a:bodyPr lIns="90000" rIns="90000">
                      <a:noAutofit/>
                    </a:bodyPr>
                    <a:p>
                      <a:pPr>
                        <a:lnSpc>
                          <a:spcPct val="100000"/>
                        </a:lnSpc>
                      </a:pPr>
                      <a:r>
                        <a:rPr b="1" lang="en-US" sz="1000" spc="-1" strike="noStrike">
                          <a:latin typeface="DejaVu Sans"/>
                        </a:rPr>
                        <a:t>Circularity vision</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8c4f"/>
                    </a:solidFill>
                  </a:tcPr>
                </a:tc>
                <a:tc>
                  <a:txBody>
                    <a:bodyPr lIns="90000" rIns="90000">
                      <a:noAutofit/>
                    </a:bodyPr>
                    <a:p>
                      <a:pPr algn="ctr">
                        <a:lnSpc>
                          <a:spcPct val="100000"/>
                        </a:lnSpc>
                      </a:pPr>
                      <a:r>
                        <a:rPr b="1" lang="en-US" sz="1100" spc="-1" strike="noStrike">
                          <a:latin typeface="DejaVu Sans"/>
                        </a:rPr>
                        <a:t>Temporal scale</a:t>
                      </a:r>
                      <a:endParaRPr b="0" lang="en-US" sz="1100" spc="-1" strike="noStrike">
                        <a:latin typeface="Arial"/>
                      </a:endParaRPr>
                    </a:p>
                  </a:txBody>
                  <a:tcPr marL="90000" marR="90000">
                    <a:lnR w="720">
                      <a:solidFill>
                        <a:srgbClr val="ffffff"/>
                      </a:solidFill>
                    </a:lnR>
                    <a:lnT w="720">
                      <a:solidFill>
                        <a:srgbClr val="ffffff"/>
                      </a:solidFill>
                    </a:lnT>
                    <a:lnB w="720">
                      <a:solidFill>
                        <a:srgbClr val="ffffff"/>
                      </a:solidFill>
                    </a:lnB>
                    <a:solidFill>
                      <a:srgbClr val="008c4f"/>
                    </a:solidFill>
                  </a:tcPr>
                </a:tc>
                <a:tc>
                  <a:txBody>
                    <a:bodyPr lIns="90000" rIns="90000">
                      <a:noAutofit/>
                    </a:bodyPr>
                    <a:p>
                      <a:pPr algn="ctr">
                        <a:lnSpc>
                          <a:spcPct val="100000"/>
                        </a:lnSpc>
                      </a:pPr>
                      <a:r>
                        <a:rPr b="1" lang="en-US" sz="1100" spc="-1" strike="noStrike">
                          <a:latin typeface="DejaVu Sans"/>
                        </a:rPr>
                        <a:t>Spatial scale</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8c4f"/>
                    </a:solidFill>
                  </a:tcPr>
                </a:tc>
                <a:tc>
                  <a:txBody>
                    <a:bodyPr lIns="90000" rIns="90000">
                      <a:noAutofit/>
                    </a:bodyPr>
                    <a:p>
                      <a:pPr algn="ctr">
                        <a:lnSpc>
                          <a:spcPct val="100000"/>
                        </a:lnSpc>
                      </a:pPr>
                      <a:r>
                        <a:rPr b="1" lang="en-US" sz="1100" spc="-1" strike="noStrike">
                          <a:latin typeface="DejaVu Sans"/>
                        </a:rPr>
                        <a:t>Sustainability factors included</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8c4f"/>
                    </a:solidFill>
                  </a:tcPr>
                </a:tc>
                <a:tc>
                  <a:txBody>
                    <a:bodyPr lIns="90000" rIns="90000">
                      <a:noAutofit/>
                    </a:bodyPr>
                    <a:p>
                      <a:pPr algn="ctr">
                        <a:lnSpc>
                          <a:spcPct val="100000"/>
                        </a:lnSpc>
                      </a:pPr>
                      <a:r>
                        <a:rPr b="1" lang="en-US" sz="1100" spc="-1" strike="noStrike">
                          <a:latin typeface="DejaVu Sans"/>
                        </a:rPr>
                        <a:t>Perspective on the resource nexus</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8c4f"/>
                    </a:solidFill>
                  </a:tcPr>
                </a:tc>
                <a:tc>
                  <a:txBody>
                    <a:bodyPr lIns="90000" rIns="90000">
                      <a:noAutofit/>
                    </a:bodyPr>
                    <a:p>
                      <a:pPr algn="ctr">
                        <a:lnSpc>
                          <a:spcPct val="100000"/>
                        </a:lnSpc>
                      </a:pPr>
                      <a:r>
                        <a:rPr b="1" lang="en-US" sz="1100" spc="-1" strike="noStrike">
                          <a:latin typeface="DejaVu Sans"/>
                        </a:rPr>
                        <a:t>Views on capitalism and decoupling</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8c4f"/>
                    </a:solidFill>
                  </a:tcPr>
                </a:tc>
                <a:tc>
                  <a:txBody>
                    <a:bodyPr lIns="90000" rIns="90000">
                      <a:noAutofit/>
                    </a:bodyPr>
                    <a:p>
                      <a:pPr algn="ctr">
                        <a:lnSpc>
                          <a:spcPct val="100000"/>
                        </a:lnSpc>
                      </a:pPr>
                      <a:r>
                        <a:rPr b="1" lang="en-US" sz="1100" spc="-1" strike="noStrike">
                          <a:latin typeface="DejaVu Sans"/>
                        </a:rPr>
                        <a:t>Main goal/objective</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8c4f"/>
                    </a:solidFill>
                  </a:tcPr>
                </a:tc>
                <a:tc>
                  <a:txBody>
                    <a:bodyPr lIns="90000" rIns="90000">
                      <a:noAutofit/>
                    </a:bodyPr>
                    <a:p>
                      <a:pPr algn="ctr">
                        <a:lnSpc>
                          <a:spcPct val="100000"/>
                        </a:lnSpc>
                      </a:pPr>
                      <a:r>
                        <a:rPr b="1" lang="en-US" sz="1100" spc="-1" strike="noStrike">
                          <a:latin typeface="DejaVu Sans"/>
                        </a:rPr>
                        <a:t>Narrative</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8c4f"/>
                    </a:solidFill>
                  </a:tcPr>
                </a:tc>
              </a:tr>
              <a:tr h="1263600">
                <a:tc rowSpan="3">
                  <a:txBody>
                    <a:bodyPr lIns="90000" rIns="90000">
                      <a:noAutofit/>
                    </a:bodyPr>
                    <a:p>
                      <a:pPr>
                        <a:lnSpc>
                          <a:spcPct val="100000"/>
                        </a:lnSpc>
                      </a:pPr>
                      <a:r>
                        <a:rPr b="1" lang="en-US" sz="1000" spc="-1" strike="noStrike">
                          <a:latin typeface="DejaVu Sans"/>
                        </a:rPr>
                        <a:t>Circular Economy</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008c4f"/>
                    </a:solidFill>
                  </a:tcPr>
                </a:tc>
                <a:tc>
                  <a:txBody>
                    <a:bodyPr lIns="90000" rIns="90000">
                      <a:noAutofit/>
                    </a:bodyPr>
                    <a:p>
                      <a:pPr>
                        <a:lnSpc>
                          <a:spcPct val="100000"/>
                        </a:lnSpc>
                      </a:pPr>
                      <a:r>
                        <a:rPr b="0" lang="en-US" sz="1100" spc="-1" strike="noStrike">
                          <a:latin typeface="DejaVu Sans"/>
                        </a:rPr>
                        <a:t>Long term: one generation (19-25 years)</a:t>
                      </a:r>
                      <a:endParaRPr b="0" lang="en-US" sz="1100" spc="-1" strike="noStrike">
                        <a:latin typeface="Arial"/>
                      </a:endParaRPr>
                    </a:p>
                  </a:txBody>
                  <a:tcPr marL="90000" marR="90000">
                    <a:lnR w="720">
                      <a:solidFill>
                        <a:srgbClr val="ffffff"/>
                      </a:solidFill>
                    </a:lnR>
                    <a:lnB w="720">
                      <a:solidFill>
                        <a:srgbClr val="ffffff"/>
                      </a:solidFill>
                    </a:lnB>
                    <a:solidFill>
                      <a:srgbClr val="9e9e9e"/>
                    </a:solidFill>
                  </a:tcPr>
                </a:tc>
                <a:tc>
                  <a:txBody>
                    <a:bodyPr lIns="90000" rIns="90000">
                      <a:noAutofit/>
                    </a:bodyPr>
                    <a:p>
                      <a:pPr>
                        <a:lnSpc>
                          <a:spcPct val="100000"/>
                        </a:lnSpc>
                      </a:pPr>
                      <a:r>
                        <a:rPr b="0" lang="en-US" sz="1100" spc="-1" strike="noStrike">
                          <a:latin typeface="DejaVu Sans"/>
                        </a:rPr>
                        <a:t>Macro-scale: planet Earth</a:t>
                      </a:r>
                      <a:endParaRPr b="0" lang="en-US" sz="1100" spc="-1" strike="noStrike">
                        <a:latin typeface="Arial"/>
                      </a:endParaRPr>
                    </a:p>
                  </a:txBody>
                  <a:tcPr marL="90000" marR="90000">
                    <a:lnL w="720">
                      <a:solidFill>
                        <a:srgbClr val="ffffff"/>
                      </a:solidFill>
                    </a:lnL>
                    <a:lnR w="720">
                      <a:solidFill>
                        <a:srgbClr val="ffffff"/>
                      </a:solidFill>
                    </a:lnR>
                    <a:lnB w="720">
                      <a:solidFill>
                        <a:srgbClr val="ffffff"/>
                      </a:solidFill>
                    </a:lnB>
                    <a:solidFill>
                      <a:srgbClr val="9e9e9e"/>
                    </a:solidFill>
                  </a:tcPr>
                </a:tc>
                <a:tc>
                  <a:txBody>
                    <a:bodyPr lIns="90000" rIns="90000">
                      <a:noAutofit/>
                    </a:bodyPr>
                    <a:p>
                      <a:pPr>
                        <a:lnSpc>
                          <a:spcPct val="100000"/>
                        </a:lnSpc>
                      </a:pPr>
                      <a:r>
                        <a:rPr b="0" lang="en-US" sz="1100" spc="-1" strike="noStrike">
                          <a:latin typeface="DejaVu Sans"/>
                        </a:rPr>
                        <a:t>Planet, Prosperity</a:t>
                      </a:r>
                      <a:endParaRPr b="0" lang="en-US" sz="1100" spc="-1" strike="noStrike">
                        <a:latin typeface="Arial"/>
                      </a:endParaRPr>
                    </a:p>
                  </a:txBody>
                  <a:tcPr marL="90000" marR="90000">
                    <a:lnL w="720">
                      <a:solidFill>
                        <a:srgbClr val="ffffff"/>
                      </a:solidFill>
                    </a:lnL>
                    <a:lnR w="720">
                      <a:solidFill>
                        <a:srgbClr val="ffffff"/>
                      </a:solidFill>
                    </a:lnR>
                    <a:lnB w="720">
                      <a:solidFill>
                        <a:srgbClr val="ffffff"/>
                      </a:solidFill>
                    </a:lnB>
                    <a:solidFill>
                      <a:srgbClr val="9e9e9e"/>
                    </a:solidFill>
                  </a:tcPr>
                </a:tc>
                <a:tc>
                  <a:txBody>
                    <a:bodyPr lIns="90000" rIns="90000">
                      <a:noAutofit/>
                    </a:bodyPr>
                    <a:p>
                      <a:pPr>
                        <a:lnSpc>
                          <a:spcPct val="100000"/>
                        </a:lnSpc>
                      </a:pPr>
                      <a:r>
                        <a:rPr b="0" lang="en-US" sz="1100" spc="-1" strike="noStrike">
                          <a:latin typeface="DejaVu Sans"/>
                        </a:rPr>
                        <a:t>Balancing trade-offs and synergies to keep energy, biodiversity and material resources within safe planetary limits.</a:t>
                      </a:r>
                      <a:endParaRPr b="0" lang="en-US" sz="1100" spc="-1" strike="noStrike">
                        <a:latin typeface="Arial"/>
                      </a:endParaRPr>
                    </a:p>
                  </a:txBody>
                  <a:tcPr marL="90000" marR="90000">
                    <a:lnL w="720">
                      <a:solidFill>
                        <a:srgbClr val="ffffff"/>
                      </a:solidFill>
                    </a:lnL>
                    <a:lnR w="720">
                      <a:solidFill>
                        <a:srgbClr val="ffffff"/>
                      </a:solidFill>
                    </a:lnR>
                    <a:lnB w="720">
                      <a:solidFill>
                        <a:srgbClr val="ffffff"/>
                      </a:solidFill>
                    </a:lnB>
                    <a:solidFill>
                      <a:srgbClr val="9e9e9e"/>
                    </a:solidFill>
                  </a:tcPr>
                </a:tc>
                <a:tc>
                  <a:txBody>
                    <a:bodyPr lIns="90000" rIns="90000">
                      <a:noAutofit/>
                    </a:bodyPr>
                    <a:p>
                      <a:pPr>
                        <a:lnSpc>
                          <a:spcPct val="100000"/>
                        </a:lnSpc>
                      </a:pPr>
                      <a:r>
                        <a:rPr b="0" lang="en-US" sz="1100" spc="-1" strike="noStrike">
                          <a:latin typeface="DejaVu Sans"/>
                        </a:rPr>
                        <a:t>Believe in the possibility of decoupling and the sustainability of capitalism.</a:t>
                      </a:r>
                      <a:endParaRPr b="0" lang="en-US" sz="1100" spc="-1" strike="noStrike">
                        <a:latin typeface="Arial"/>
                      </a:endParaRPr>
                    </a:p>
                  </a:txBody>
                  <a:tcPr marL="90000" marR="90000">
                    <a:lnL w="720">
                      <a:solidFill>
                        <a:srgbClr val="ffffff"/>
                      </a:solidFill>
                    </a:lnL>
                    <a:lnR w="720">
                      <a:solidFill>
                        <a:srgbClr val="ffffff"/>
                      </a:solidFill>
                    </a:lnR>
                    <a:lnB w="720">
                      <a:solidFill>
                        <a:srgbClr val="ffffff"/>
                      </a:solidFill>
                    </a:lnB>
                    <a:solidFill>
                      <a:srgbClr val="9e9e9e"/>
                    </a:solidFill>
                  </a:tcPr>
                </a:tc>
                <a:tc>
                  <a:txBody>
                    <a:bodyPr lIns="90000" rIns="90000">
                      <a:noAutofit/>
                    </a:bodyPr>
                    <a:p>
                      <a:pPr>
                        <a:lnSpc>
                          <a:spcPct val="100000"/>
                        </a:lnSpc>
                      </a:pPr>
                      <a:r>
                        <a:rPr b="0" lang="en-US" sz="1100" spc="-1" strike="noStrike">
                          <a:latin typeface="DejaVu Sans"/>
                        </a:rPr>
                        <a:t>Maintaining the biophysical health of the Earth system.</a:t>
                      </a:r>
                      <a:endParaRPr b="0" lang="en-US" sz="1100" spc="-1" strike="noStrike">
                        <a:latin typeface="Arial"/>
                      </a:endParaRPr>
                    </a:p>
                  </a:txBody>
                  <a:tcPr marL="90000" marR="90000">
                    <a:lnL w="720">
                      <a:solidFill>
                        <a:srgbClr val="ffffff"/>
                      </a:solidFill>
                    </a:lnL>
                    <a:lnR w="720">
                      <a:solidFill>
                        <a:srgbClr val="ffffff"/>
                      </a:solidFill>
                    </a:lnR>
                    <a:lnB w="720">
                      <a:solidFill>
                        <a:srgbClr val="ffffff"/>
                      </a:solidFill>
                    </a:lnB>
                    <a:solidFill>
                      <a:srgbClr val="9e9e9e"/>
                    </a:solidFill>
                  </a:tcPr>
                </a:tc>
                <a:tc>
                  <a:txBody>
                    <a:bodyPr lIns="90000" rIns="90000">
                      <a:noAutofit/>
                    </a:bodyPr>
                    <a:p>
                      <a:pPr>
                        <a:lnSpc>
                          <a:spcPct val="100000"/>
                        </a:lnSpc>
                      </a:pPr>
                      <a:r>
                        <a:rPr b="0" lang="en-US" sz="1100" spc="-1" strike="noStrike">
                          <a:latin typeface="DejaVu Sans"/>
                        </a:rPr>
                        <a:t>Reducing humanity’s overall ecological footprint and balancing resource limits and constraints is key to ensure the stability  of the biosphere and long-term economic prosperity.</a:t>
                      </a:r>
                      <a:endParaRPr b="0" lang="en-US" sz="1100" spc="-1" strike="noStrike">
                        <a:latin typeface="Arial"/>
                      </a:endParaRPr>
                    </a:p>
                  </a:txBody>
                  <a:tcPr marL="90000" marR="90000">
                    <a:lnL w="720">
                      <a:solidFill>
                        <a:srgbClr val="ffffff"/>
                      </a:solidFill>
                    </a:lnL>
                    <a:lnR w="720">
                      <a:solidFill>
                        <a:srgbClr val="ffffff"/>
                      </a:solidFill>
                    </a:lnR>
                    <a:lnB w="720">
                      <a:solidFill>
                        <a:srgbClr val="ffffff"/>
                      </a:solidFill>
                    </a:lnB>
                    <a:solidFill>
                      <a:srgbClr val="9e9e9e"/>
                    </a:solidFill>
                  </a:tcPr>
                </a:tc>
              </a:tr>
              <a:tr h="1263600">
                <a:tc vMerge="1">
                  <a:tcPr marL="90000" marR="90000">
                    <a:solidFill>
                      <a:srgbClr val="729fcf"/>
                    </a:solidFill>
                  </a:tcPr>
                </a:tc>
                <a:tc>
                  <a:txBody>
                    <a:bodyPr lIns="90000" rIns="90000">
                      <a:noAutofit/>
                    </a:bodyPr>
                    <a:p>
                      <a:pPr>
                        <a:lnSpc>
                          <a:spcPct val="100000"/>
                        </a:lnSpc>
                      </a:pPr>
                      <a:r>
                        <a:rPr b="0" lang="en-US" sz="1100" spc="-1" strike="noStrike">
                          <a:latin typeface="DejaVu Sans"/>
                        </a:rPr>
                        <a:t>Mid-term: 1 to 2 government planning cycles (5-10 years)</a:t>
                      </a:r>
                      <a:endParaRPr b="0" lang="en-US" sz="1100" spc="-1" strike="noStrike">
                        <a:latin typeface="Arial"/>
                      </a:endParaRPr>
                    </a:p>
                  </a:txBody>
                  <a:tcPr marL="90000" marR="90000">
                    <a:lnR w="720">
                      <a:solidFill>
                        <a:srgbClr val="ffffff"/>
                      </a:solidFill>
                    </a:lnR>
                    <a:lnT w="720">
                      <a:solidFill>
                        <a:srgbClr val="ffffff"/>
                      </a:solidFill>
                    </a:lnT>
                    <a:lnB w="720">
                      <a:solidFill>
                        <a:srgbClr val="ffffff"/>
                      </a:solidFill>
                    </a:lnB>
                    <a:solidFill>
                      <a:srgbClr val="9e9e9e"/>
                    </a:solidFill>
                  </a:tcPr>
                </a:tc>
                <a:tc>
                  <a:txBody>
                    <a:bodyPr lIns="90000" rIns="90000">
                      <a:noAutofit/>
                    </a:bodyPr>
                    <a:p>
                      <a:pPr>
                        <a:lnSpc>
                          <a:spcPct val="100000"/>
                        </a:lnSpc>
                      </a:pPr>
                      <a:r>
                        <a:rPr b="0" lang="en-US" sz="1100" spc="-1" strike="noStrike">
                          <a:latin typeface="DejaVu Sans"/>
                        </a:rPr>
                        <a:t>Meso-scale (country, region, industrial park, city)</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e9e9e"/>
                    </a:solidFill>
                  </a:tcPr>
                </a:tc>
                <a:tc>
                  <a:txBody>
                    <a:bodyPr lIns="90000" rIns="90000">
                      <a:noAutofit/>
                    </a:bodyPr>
                    <a:p>
                      <a:pPr>
                        <a:lnSpc>
                          <a:spcPct val="100000"/>
                        </a:lnSpc>
                      </a:pPr>
                      <a:r>
                        <a:rPr b="0" lang="en-US" sz="1100" spc="-1" strike="noStrike">
                          <a:latin typeface="DejaVu Sans"/>
                        </a:rPr>
                        <a:t>Planet, Prosperity</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e9e9e"/>
                    </a:solidFill>
                  </a:tcPr>
                </a:tc>
                <a:tc>
                  <a:txBody>
                    <a:bodyPr lIns="90000" rIns="90000">
                      <a:noAutofit/>
                    </a:bodyPr>
                    <a:p>
                      <a:pPr>
                        <a:lnSpc>
                          <a:spcPct val="100000"/>
                        </a:lnSpc>
                      </a:pPr>
                      <a:r>
                        <a:rPr b="0" lang="en-US" sz="1100" spc="-1" strike="noStrike">
                          <a:latin typeface="DejaVu Sans"/>
                        </a:rPr>
                        <a:t>Optimizing and securing material, natural and energy resources, especially for critical raw materials.</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e9e9e"/>
                    </a:solidFill>
                  </a:tcPr>
                </a:tc>
                <a:tc>
                  <a:txBody>
                    <a:bodyPr lIns="90000" rIns="90000">
                      <a:noAutofit/>
                    </a:bodyPr>
                    <a:p>
                      <a:pPr>
                        <a:lnSpc>
                          <a:spcPct val="100000"/>
                        </a:lnSpc>
                      </a:pPr>
                      <a:r>
                        <a:rPr b="0" lang="en-US" sz="1100" spc="-1" strike="noStrike">
                          <a:latin typeface="DejaVu Sans"/>
                        </a:rPr>
                        <a:t>Believe in the possibility of decoupling and the sustainability of capitalism.</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e9e9e"/>
                    </a:solidFill>
                  </a:tcPr>
                </a:tc>
                <a:tc>
                  <a:txBody>
                    <a:bodyPr lIns="90000" rIns="90000">
                      <a:noAutofit/>
                    </a:bodyPr>
                    <a:p>
                      <a:pPr>
                        <a:lnSpc>
                          <a:spcPct val="100000"/>
                        </a:lnSpc>
                      </a:pPr>
                      <a:r>
                        <a:rPr b="0" lang="en-US" sz="1100" spc="-1" strike="noStrike">
                          <a:latin typeface="DejaVu Sans"/>
                        </a:rPr>
                        <a:t>Securing and preserving critical resources and materials.</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e9e9e"/>
                    </a:solidFill>
                  </a:tcPr>
                </a:tc>
                <a:tc>
                  <a:txBody>
                    <a:bodyPr lIns="90000" rIns="90000">
                      <a:noAutofit/>
                    </a:bodyPr>
                    <a:p>
                      <a:pPr>
                        <a:lnSpc>
                          <a:spcPct val="100000"/>
                        </a:lnSpc>
                      </a:pPr>
                      <a:r>
                        <a:rPr b="0" lang="en-US" sz="1100" spc="-1" strike="noStrike">
                          <a:latin typeface="DejaVu Sans"/>
                        </a:rPr>
                        <a:t>Strategically maximising sco-efficiency and balancing resource use is necessary to maintain resource security and ensure geopolitical stability.</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e9e9e"/>
                    </a:solidFill>
                  </a:tcPr>
                </a:tc>
              </a:tr>
              <a:tr h="1096200">
                <a:tc vMerge="1">
                  <a:tcPr marL="90000" marR="90000">
                    <a:solidFill>
                      <a:srgbClr val="729fcf"/>
                    </a:solidFill>
                  </a:tcPr>
                </a:tc>
                <a:tc>
                  <a:txBody>
                    <a:bodyPr lIns="90000" rIns="90000">
                      <a:noAutofit/>
                    </a:bodyPr>
                    <a:p>
                      <a:pPr>
                        <a:lnSpc>
                          <a:spcPct val="100000"/>
                        </a:lnSpc>
                      </a:pPr>
                      <a:r>
                        <a:rPr b="0" lang="en-US" sz="1100" spc="-1" strike="noStrike">
                          <a:latin typeface="DejaVu Sans"/>
                        </a:rPr>
                        <a:t>Short-term: single product life-cycle(1 to 2 years)</a:t>
                      </a:r>
                      <a:endParaRPr b="0" lang="en-US" sz="1100" spc="-1" strike="noStrike">
                        <a:latin typeface="Arial"/>
                      </a:endParaRPr>
                    </a:p>
                  </a:txBody>
                  <a:tcPr marL="90000" marR="90000">
                    <a:lnR w="720">
                      <a:solidFill>
                        <a:srgbClr val="ffffff"/>
                      </a:solidFill>
                    </a:lnR>
                    <a:lnT w="720">
                      <a:solidFill>
                        <a:srgbClr val="ffffff"/>
                      </a:solidFill>
                    </a:lnT>
                    <a:lnB w="720">
                      <a:solidFill>
                        <a:srgbClr val="ffffff"/>
                      </a:solidFill>
                    </a:lnB>
                    <a:solidFill>
                      <a:srgbClr val="9e9e9e"/>
                    </a:solidFill>
                  </a:tcPr>
                </a:tc>
                <a:tc>
                  <a:txBody>
                    <a:bodyPr lIns="90000" rIns="90000">
                      <a:noAutofit/>
                    </a:bodyPr>
                    <a:p>
                      <a:pPr>
                        <a:lnSpc>
                          <a:spcPct val="100000"/>
                        </a:lnSpc>
                      </a:pPr>
                      <a:r>
                        <a:rPr b="0" lang="en-US" sz="1100" spc="-1" strike="noStrike">
                          <a:latin typeface="DejaVu Sans"/>
                        </a:rPr>
                        <a:t>Micro-scale (single product, service, or firm)</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e9e9e"/>
                    </a:solidFill>
                  </a:tcPr>
                </a:tc>
                <a:tc>
                  <a:txBody>
                    <a:bodyPr lIns="90000" rIns="90000">
                      <a:noAutofit/>
                    </a:bodyPr>
                    <a:p>
                      <a:pPr>
                        <a:lnSpc>
                          <a:spcPct val="100000"/>
                        </a:lnSpc>
                      </a:pPr>
                      <a:r>
                        <a:rPr b="0" lang="en-US" sz="1100" spc="-1" strike="noStrike">
                          <a:latin typeface="DejaVu Sans"/>
                        </a:rPr>
                        <a:t>Planet, Prosperity</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e9e9e"/>
                    </a:solidFill>
                  </a:tcPr>
                </a:tc>
                <a:tc>
                  <a:txBody>
                    <a:bodyPr lIns="90000" rIns="90000">
                      <a:noAutofit/>
                    </a:bodyPr>
                    <a:p>
                      <a:pPr>
                        <a:lnSpc>
                          <a:spcPct val="100000"/>
                        </a:lnSpc>
                      </a:pPr>
                      <a:r>
                        <a:rPr b="0" lang="en-US" sz="1100" spc="-1" strike="noStrike">
                          <a:latin typeface="DejaVu Sans"/>
                        </a:rPr>
                        <a:t>Optimizing material and energy resource flows in product design.</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e9e9e"/>
                    </a:solidFill>
                  </a:tcPr>
                </a:tc>
                <a:tc>
                  <a:txBody>
                    <a:bodyPr lIns="90000" rIns="90000">
                      <a:noAutofit/>
                    </a:bodyPr>
                    <a:p>
                      <a:pPr>
                        <a:lnSpc>
                          <a:spcPct val="100000"/>
                        </a:lnSpc>
                      </a:pPr>
                      <a:r>
                        <a:rPr b="0" lang="en-US" sz="1100" spc="-1" strike="noStrike">
                          <a:latin typeface="DejaVu Sans"/>
                        </a:rPr>
                        <a:t>Believe in the possibility of decoupling and the sustainability of capitalism.</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e9e9e"/>
                    </a:solidFill>
                  </a:tcPr>
                </a:tc>
                <a:tc>
                  <a:txBody>
                    <a:bodyPr lIns="90000" rIns="90000">
                      <a:noAutofit/>
                    </a:bodyPr>
                    <a:p>
                      <a:pPr>
                        <a:lnSpc>
                          <a:spcPct val="100000"/>
                        </a:lnSpc>
                      </a:pPr>
                      <a:r>
                        <a:rPr b="0" lang="en-US" sz="1100" spc="-1" strike="noStrike">
                          <a:latin typeface="DejaVu Sans"/>
                        </a:rPr>
                        <a:t>Capturing oppostunities to lower both environmental impacts and economic costs.</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e9e9e"/>
                    </a:solidFill>
                  </a:tcPr>
                </a:tc>
                <a:tc>
                  <a:txBody>
                    <a:bodyPr lIns="90000" rIns="90000">
                      <a:noAutofit/>
                    </a:bodyPr>
                    <a:p>
                      <a:pPr>
                        <a:lnSpc>
                          <a:spcPct val="100000"/>
                        </a:lnSpc>
                      </a:pPr>
                      <a:r>
                        <a:rPr b="0" lang="en-US" sz="1100" spc="-1" strike="noStrike">
                          <a:latin typeface="DejaVu Sans"/>
                        </a:rPr>
                        <a:t>Ensuring optimium resource efficiency through eco-innovation leads to win-win solutions that reduce ecological harm and increase economic value.</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9e9e9e"/>
                    </a:solidFill>
                  </a:tcPr>
                </a:tc>
              </a:tr>
            </a:tbl>
          </a:graphicData>
        </a:graphic>
      </p:graphicFrame>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335520" y="764640"/>
            <a:ext cx="10734480" cy="485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Circular Society</a:t>
            </a:r>
            <a:endParaRPr b="0" lang="en-US" sz="2400" spc="-1" strike="noStrike">
              <a:latin typeface="Arial"/>
            </a:endParaRPr>
          </a:p>
        </p:txBody>
      </p:sp>
      <p:sp>
        <p:nvSpPr>
          <p:cNvPr id="283" name="CustomShape 2"/>
          <p:cNvSpPr/>
          <p:nvPr/>
        </p:nvSpPr>
        <p:spPr>
          <a:xfrm>
            <a:off x="432720" y="1148040"/>
            <a:ext cx="10343520" cy="4842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vs. CS – Typology</a:t>
            </a:r>
            <a:endParaRPr b="0" lang="en-US" sz="2200" spc="-1" strike="noStrike">
              <a:latin typeface="Arial"/>
            </a:endParaRPr>
          </a:p>
        </p:txBody>
      </p:sp>
      <p:sp>
        <p:nvSpPr>
          <p:cNvPr id="284" name="CustomShape 3"/>
          <p:cNvSpPr/>
          <p:nvPr/>
        </p:nvSpPr>
        <p:spPr>
          <a:xfrm>
            <a:off x="263520" y="6492240"/>
            <a:ext cx="1078920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a6a6a6"/>
                </a:solidFill>
                <a:latin typeface="DejaVu Sans"/>
                <a:ea typeface="Roboto"/>
              </a:rPr>
              <a:t>Image recreated from: M. C. Friant, R. Salomone, W. J. V. Vermeulen (2020) – A Typology of Circular Economy Discourses: Navigating the Diverse Visions of a Contested Paradigm  – </a:t>
            </a:r>
            <a:r>
              <a:rPr b="0" lang="en-US" sz="900" spc="-1" strike="noStrike" u="sng">
                <a:solidFill>
                  <a:srgbClr val="0000ff"/>
                </a:solidFill>
                <a:uFillTx/>
                <a:latin typeface="DejaVu Sans"/>
                <a:ea typeface="Roboto"/>
                <a:hlinkClick r:id="rId1"/>
              </a:rPr>
              <a:t>Link</a:t>
            </a:r>
            <a:endParaRPr b="0" lang="en-US" sz="900" spc="-1" strike="noStrike">
              <a:latin typeface="Arial"/>
            </a:endParaRPr>
          </a:p>
        </p:txBody>
      </p:sp>
      <p:pic>
        <p:nvPicPr>
          <p:cNvPr id="285" name="" descr=""/>
          <p:cNvPicPr/>
          <p:nvPr/>
        </p:nvPicPr>
        <p:blipFill>
          <a:blip r:embed="rId2"/>
          <a:stretch/>
        </p:blipFill>
        <p:spPr>
          <a:xfrm>
            <a:off x="561240" y="1361160"/>
            <a:ext cx="9902880" cy="5048640"/>
          </a:xfrm>
          <a:prstGeom prst="rect">
            <a:avLst/>
          </a:prstGeom>
          <a:ln>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CustomShape 1"/>
          <p:cNvSpPr/>
          <p:nvPr/>
        </p:nvSpPr>
        <p:spPr>
          <a:xfrm>
            <a:off x="335520" y="4406760"/>
            <a:ext cx="10728000" cy="13370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3000" spc="-1" strike="noStrike" cap="all">
                <a:solidFill>
                  <a:srgbClr val="008c4f"/>
                </a:solidFill>
                <a:latin typeface="Arial Unicode MS"/>
                <a:ea typeface="DejaVu Sans"/>
              </a:rPr>
              <a:t>Conclusion</a:t>
            </a:r>
            <a:endParaRPr b="0" lang="en-US" sz="3000" spc="-1" strike="noStrike">
              <a:latin typeface="Arial"/>
            </a:endParaRPr>
          </a:p>
        </p:txBody>
      </p:sp>
      <p:sp>
        <p:nvSpPr>
          <p:cNvPr id="287" name="CustomShape 2"/>
          <p:cNvSpPr/>
          <p:nvPr/>
        </p:nvSpPr>
        <p:spPr>
          <a:xfrm>
            <a:off x="335520" y="2906640"/>
            <a:ext cx="10728000" cy="147492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335520" y="764640"/>
            <a:ext cx="10728360" cy="479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Conclusion</a:t>
            </a:r>
            <a:endParaRPr b="0" lang="en-US" sz="2400" spc="-1" strike="noStrike">
              <a:latin typeface="Arial"/>
            </a:endParaRPr>
          </a:p>
        </p:txBody>
      </p:sp>
      <p:sp>
        <p:nvSpPr>
          <p:cNvPr id="289" name="CustomShape 2"/>
          <p:cNvSpPr/>
          <p:nvPr/>
        </p:nvSpPr>
        <p:spPr>
          <a:xfrm>
            <a:off x="335520" y="1268640"/>
            <a:ext cx="10728360" cy="5015880"/>
          </a:xfrm>
          <a:prstGeom prst="rect">
            <a:avLst/>
          </a:prstGeom>
          <a:noFill/>
          <a:ln>
            <a:noFill/>
          </a:ln>
        </p:spPr>
        <p:style>
          <a:lnRef idx="0"/>
          <a:fillRef idx="0"/>
          <a:effectRef idx="0"/>
          <a:fontRef idx="minor"/>
        </p:style>
        <p:txBody>
          <a:bodyPr lIns="90000" rIns="90000" tIns="45000" bIns="45000" anchor="ctr">
            <a:noAutofit/>
          </a:bodyPr>
          <a:p>
            <a:pPr marL="216000" indent="-214560">
              <a:lnSpc>
                <a:spcPct val="100000"/>
              </a:lnSpc>
              <a:spcBef>
                <a:spcPts val="360"/>
              </a:spcBef>
              <a:buClr>
                <a:srgbClr val="008c4f"/>
              </a:buClr>
              <a:buSzPct val="45000"/>
              <a:buFont typeface="OpenSymbol"/>
              <a:buChar char="■"/>
            </a:pPr>
            <a:r>
              <a:rPr b="0" lang="en-US" sz="1800" spc="-1" strike="noStrike" u="sng">
                <a:solidFill>
                  <a:srgbClr val="000000"/>
                </a:solidFill>
                <a:uFillTx/>
                <a:latin typeface="DejaVu Sans"/>
                <a:ea typeface="DejaVu Sans"/>
              </a:rPr>
              <a:t>Circular Economy (CE): </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Maintain natural resources and minimize the discharge of substances that are harmful to health and nature → Increase/maximize utilization of resources, e.g., Performance Economy</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Ecological modernization of the economy to increase resource efficiency, e.g., by technical innovation and digital solutions</a:t>
            </a:r>
            <a:endParaRPr b="0" lang="en-US" sz="1800" spc="-1" strike="noStrike">
              <a:latin typeface="Arial"/>
            </a:endParaRPr>
          </a:p>
          <a:p>
            <a:pPr>
              <a:lnSpc>
                <a:spcPct val="100000"/>
              </a:lnSpc>
              <a:spcBef>
                <a:spcPts val="360"/>
              </a:spcBef>
            </a:pPr>
            <a:r>
              <a:rPr b="0" lang="en-US" sz="1800" spc="-1" strike="noStrike">
                <a:solidFill>
                  <a:srgbClr val="ffffff"/>
                </a:solidFill>
                <a:latin typeface="DejaVu Sans"/>
                <a:ea typeface="DejaVu Sans"/>
              </a:rPr>
              <a:t>Circular Society (CS):</a:t>
            </a:r>
            <a:endParaRPr b="0" lang="en-US" sz="1800" spc="-1" strike="noStrike">
              <a:latin typeface="Arial"/>
            </a:endParaRPr>
          </a:p>
          <a:p>
            <a:pPr>
              <a:lnSpc>
                <a:spcPct val="100000"/>
              </a:lnSpc>
              <a:spcBef>
                <a:spcPts val="360"/>
              </a:spcBef>
            </a:pPr>
            <a:r>
              <a:rPr b="0" lang="en-US" sz="1800" spc="-1" strike="noStrike">
                <a:solidFill>
                  <a:srgbClr val="ffffff"/>
                </a:solidFill>
                <a:latin typeface="DejaVu Sans"/>
                <a:ea typeface="DejaVu Sans"/>
              </a:rPr>
              <a:t>Not just “CE + social” instead socio-political transformation and reorganization</a:t>
            </a:r>
            <a:endParaRPr b="0" lang="en-US" sz="1800" spc="-1" strike="noStrike">
              <a:latin typeface="Arial"/>
            </a:endParaRPr>
          </a:p>
          <a:p>
            <a:pPr>
              <a:lnSpc>
                <a:spcPct val="100000"/>
              </a:lnSpc>
              <a:spcBef>
                <a:spcPts val="360"/>
              </a:spcBef>
            </a:pPr>
            <a:r>
              <a:rPr b="0" lang="en-US" sz="1800" spc="-1" strike="noStrike">
                <a:solidFill>
                  <a:srgbClr val="ffffff"/>
                </a:solidFill>
                <a:latin typeface="DejaVu Sans"/>
                <a:ea typeface="DejaVu Sans"/>
              </a:rPr>
              <a:t>Replace intransparent and inequity-based value chains of the LE with democratic, transparent and cooperatively organized value chains</a:t>
            </a:r>
            <a:endParaRPr b="0" lang="en-US" sz="1800" spc="-1" strike="noStrike">
              <a:latin typeface="Arial"/>
            </a:endParaRPr>
          </a:p>
          <a:p>
            <a:pPr>
              <a:lnSpc>
                <a:spcPct val="100000"/>
              </a:lnSpc>
              <a:spcBef>
                <a:spcPts val="360"/>
              </a:spcBef>
            </a:pPr>
            <a:r>
              <a:rPr b="0" lang="en-US" sz="1800" spc="-1" strike="noStrike">
                <a:solidFill>
                  <a:srgbClr val="ffffff"/>
                </a:solidFill>
                <a:latin typeface="DejaVu Sans"/>
                <a:ea typeface="DejaVu Sans"/>
              </a:rPr>
              <a:t>Democratization of value creation processes and strategies for the activation and emancipation of different stakeholder groups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335520" y="764640"/>
            <a:ext cx="10728360" cy="479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Conclusion</a:t>
            </a:r>
            <a:endParaRPr b="0" lang="en-US" sz="2400" spc="-1" strike="noStrike">
              <a:latin typeface="Arial"/>
            </a:endParaRPr>
          </a:p>
        </p:txBody>
      </p:sp>
      <p:sp>
        <p:nvSpPr>
          <p:cNvPr id="291" name="CustomShape 2"/>
          <p:cNvSpPr/>
          <p:nvPr/>
        </p:nvSpPr>
        <p:spPr>
          <a:xfrm>
            <a:off x="335520" y="1268640"/>
            <a:ext cx="10728360" cy="5015880"/>
          </a:xfrm>
          <a:prstGeom prst="rect">
            <a:avLst/>
          </a:prstGeom>
          <a:noFill/>
          <a:ln>
            <a:noFill/>
          </a:ln>
        </p:spPr>
        <p:style>
          <a:lnRef idx="0"/>
          <a:fillRef idx="0"/>
          <a:effectRef idx="0"/>
          <a:fontRef idx="minor"/>
        </p:style>
        <p:txBody>
          <a:bodyPr lIns="90000" rIns="90000" tIns="45000" bIns="45000" anchor="ctr">
            <a:noAutofit/>
          </a:bodyPr>
          <a:p>
            <a:pPr marL="216000" indent="-214560">
              <a:lnSpc>
                <a:spcPct val="100000"/>
              </a:lnSpc>
              <a:spcBef>
                <a:spcPts val="360"/>
              </a:spcBef>
              <a:buClr>
                <a:srgbClr val="008c4f"/>
              </a:buClr>
              <a:buSzPct val="45000"/>
              <a:buFont typeface="OpenSymbol"/>
              <a:buChar char="■"/>
            </a:pPr>
            <a:r>
              <a:rPr b="0" lang="en-US" sz="1800" spc="-1" strike="noStrike" u="sng">
                <a:solidFill>
                  <a:srgbClr val="000000"/>
                </a:solidFill>
                <a:uFillTx/>
                <a:latin typeface="DejaVu Sans"/>
                <a:ea typeface="DejaVu Sans"/>
              </a:rPr>
              <a:t>Circular Economy (CE): </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Maintain natural resources and minimize the discharge of substances that are harmful to health and nature → Increase/maximize utilization of resources, e.g., Performance Economy</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Ecological modernization of the economy to increase resource efficiency, e.g., by technical innovation and digital solutions</a:t>
            </a:r>
            <a:endParaRPr b="0" lang="en-US" sz="1800" spc="-1" strike="noStrike">
              <a:latin typeface="Arial"/>
            </a:endParaRPr>
          </a:p>
          <a:p>
            <a:pPr marL="216000" indent="-214560">
              <a:lnSpc>
                <a:spcPct val="100000"/>
              </a:lnSpc>
              <a:spcBef>
                <a:spcPts val="360"/>
              </a:spcBef>
              <a:buClr>
                <a:srgbClr val="008c4f"/>
              </a:buClr>
              <a:buSzPct val="45000"/>
              <a:buFont typeface="OpenSymbol"/>
              <a:buChar char="■"/>
            </a:pPr>
            <a:r>
              <a:rPr b="0" lang="en-US" sz="1800" spc="-1" strike="noStrike" u="sng">
                <a:solidFill>
                  <a:srgbClr val="000000"/>
                </a:solidFill>
                <a:uFillTx/>
                <a:latin typeface="DejaVu Sans"/>
                <a:ea typeface="DejaVu Sans"/>
              </a:rPr>
              <a:t>Circular Society (CS):</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Not just “CE + social” instead socio-political transformation and reorganization</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Replace intransparent and inequity-based value chains of the LE with democratic, transparent and cooperatively organized value chains</a:t>
            </a:r>
            <a:endParaRPr b="0" lang="en-US" sz="1800" spc="-1" strike="noStrike">
              <a:latin typeface="Arial"/>
            </a:endParaRPr>
          </a:p>
          <a:p>
            <a:pPr lvl="1" marL="432000" indent="-21456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Democratization of value creation processes and strategies for the activation and emancipation of different stakeholder groups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335520" y="4406760"/>
            <a:ext cx="10728000" cy="13370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3000" spc="-1" strike="noStrike" cap="all">
                <a:solidFill>
                  <a:srgbClr val="008c4f"/>
                </a:solidFill>
                <a:latin typeface="Arial Unicode MS"/>
                <a:ea typeface="DejaVu Sans"/>
              </a:rPr>
              <a:t>Detour</a:t>
            </a:r>
            <a:endParaRPr b="0" lang="en-US" sz="3000" spc="-1" strike="noStrike">
              <a:latin typeface="Arial"/>
            </a:endParaRPr>
          </a:p>
        </p:txBody>
      </p:sp>
      <p:sp>
        <p:nvSpPr>
          <p:cNvPr id="293" name="CustomShape 2"/>
          <p:cNvSpPr/>
          <p:nvPr/>
        </p:nvSpPr>
        <p:spPr>
          <a:xfrm>
            <a:off x="335520" y="2906640"/>
            <a:ext cx="10728000" cy="147492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335520" y="764640"/>
            <a:ext cx="10732680" cy="483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Detour</a:t>
            </a:r>
            <a:endParaRPr b="0" lang="en-US" sz="2400" spc="-1" strike="noStrike">
              <a:latin typeface="Arial"/>
            </a:endParaRPr>
          </a:p>
        </p:txBody>
      </p:sp>
      <p:sp>
        <p:nvSpPr>
          <p:cNvPr id="295" name="CustomShape 2"/>
          <p:cNvSpPr/>
          <p:nvPr/>
        </p:nvSpPr>
        <p:spPr>
          <a:xfrm>
            <a:off x="335520" y="1268280"/>
            <a:ext cx="10732680" cy="50202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marL="216000" indent="-214200">
              <a:lnSpc>
                <a:spcPct val="100000"/>
              </a:lnSpc>
              <a:buClr>
                <a:srgbClr val="008c4f"/>
              </a:buClr>
              <a:buSzPct val="45000"/>
              <a:buFont typeface="OpenSymbol"/>
              <a:buChar char="■"/>
            </a:pPr>
            <a:r>
              <a:rPr b="0" lang="en-US" sz="1800" spc="-1" strike="noStrike">
                <a:solidFill>
                  <a:srgbClr val="000000"/>
                </a:solidFill>
                <a:latin typeface="DejaVu Sans"/>
                <a:ea typeface="DejaVu Sans"/>
              </a:rPr>
              <a:t>Proposals: </a:t>
            </a:r>
            <a:endParaRPr b="0" lang="en-US" sz="1800" spc="-1" strike="noStrike">
              <a:latin typeface="Arial"/>
            </a:endParaRPr>
          </a:p>
          <a:p>
            <a:pPr lvl="1" marL="432000" indent="-2142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a:t>
            </a:r>
            <a:r>
              <a:rPr b="0" lang="en-US" sz="1800" spc="-1" strike="noStrike">
                <a:solidFill>
                  <a:srgbClr val="000000"/>
                </a:solidFill>
                <a:latin typeface="DejaVu Sans"/>
                <a:ea typeface="DejaVu Sans"/>
              </a:rPr>
              <a:t>Global withdrawal from export-oriented market economy”</a:t>
            </a:r>
            <a:endParaRPr b="0" lang="en-US" sz="1800" spc="-1" strike="noStrike">
              <a:latin typeface="Arial"/>
            </a:endParaRPr>
          </a:p>
          <a:p>
            <a:pPr lvl="1" marL="432000" indent="-214200">
              <a:lnSpc>
                <a:spcPct val="100000"/>
              </a:lnSpc>
              <a:spcBef>
                <a:spcPts val="360"/>
              </a:spcBef>
              <a:buClr>
                <a:srgbClr val="008c4f"/>
              </a:buClr>
              <a:buSzPct val="45000"/>
              <a:buFont typeface="OpenSymbol"/>
              <a:buChar char="—"/>
            </a:pPr>
            <a:r>
              <a:rPr b="1" lang="en-US" sz="1800" spc="-1" strike="noStrike">
                <a:solidFill>
                  <a:srgbClr val="000000"/>
                </a:solidFill>
                <a:latin typeface="DejaVu Sans"/>
                <a:ea typeface="DejaVu Sans"/>
              </a:rPr>
              <a:t>“</a:t>
            </a:r>
            <a:r>
              <a:rPr b="1" lang="en-US" sz="1800" spc="-1" strike="noStrike">
                <a:solidFill>
                  <a:srgbClr val="000000"/>
                </a:solidFill>
                <a:latin typeface="DejaVu Sans"/>
                <a:ea typeface="DejaVu Sans"/>
              </a:rPr>
              <a:t>Capping the workweek at 20 hours whilst increasing real wages”</a:t>
            </a:r>
            <a:endParaRPr b="0" lang="en-US" sz="1800" spc="-1" strike="noStrike">
              <a:latin typeface="Arial"/>
            </a:endParaRPr>
          </a:p>
          <a:p>
            <a:pPr lvl="1" marL="432000" indent="-2142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a:t>
            </a:r>
            <a:r>
              <a:rPr b="0" lang="en-US" sz="1800" spc="-1" strike="noStrike">
                <a:solidFill>
                  <a:srgbClr val="000000"/>
                </a:solidFill>
                <a:latin typeface="DejaVu Sans"/>
                <a:ea typeface="DejaVu Sans"/>
              </a:rPr>
              <a:t>Shift from planned obsolescence to planned longevity”</a:t>
            </a:r>
            <a:endParaRPr b="0" lang="en-US" sz="1800" spc="-1" strike="noStrike">
              <a:latin typeface="Arial"/>
            </a:endParaRPr>
          </a:p>
          <a:p>
            <a:pPr>
              <a:lnSpc>
                <a:spcPct val="100000"/>
              </a:lnSpc>
              <a:spcBef>
                <a:spcPts val="360"/>
              </a:spcBef>
            </a:pPr>
            <a:endParaRPr b="0" lang="en-US" sz="1800" spc="-1" strike="noStrike">
              <a:latin typeface="Arial"/>
            </a:endParaRPr>
          </a:p>
          <a:p>
            <a:pPr>
              <a:lnSpc>
                <a:spcPct val="100000"/>
              </a:lnSpc>
              <a:spcBef>
                <a:spcPts val="360"/>
              </a:spcBef>
            </a:pPr>
            <a:endParaRPr b="0" lang="en-US" sz="1800" spc="-1" strike="noStrike">
              <a:latin typeface="Arial"/>
            </a:endParaRPr>
          </a:p>
          <a:p>
            <a:pPr algn="ctr">
              <a:lnSpc>
                <a:spcPct val="100000"/>
              </a:lnSpc>
              <a:spcBef>
                <a:spcPts val="360"/>
              </a:spcBef>
            </a:pPr>
            <a:r>
              <a:rPr b="0" lang="en-US" sz="1800" spc="-1" strike="noStrike">
                <a:solidFill>
                  <a:srgbClr val="ffffff"/>
                </a:solidFill>
                <a:latin typeface="DejaVu Sans"/>
                <a:ea typeface="DejaVu Sans"/>
              </a:rPr>
              <a:t>→ </a:t>
            </a:r>
            <a:r>
              <a:rPr b="0" lang="en-US" sz="1800" spc="-1" strike="noStrike">
                <a:solidFill>
                  <a:srgbClr val="ffffff"/>
                </a:solidFill>
                <a:latin typeface="DejaVu Sans"/>
                <a:ea typeface="DejaVu Sans"/>
              </a:rPr>
              <a:t>John Maynard Keynes predicted a 15h work week in his 1930 essay </a:t>
            </a:r>
            <a:r>
              <a:rPr b="0" i="1" lang="en-US" sz="1800" spc="-1" strike="noStrike">
                <a:solidFill>
                  <a:srgbClr val="ffffff"/>
                </a:solidFill>
                <a:latin typeface="DejaVu Sans"/>
                <a:ea typeface="DejaVu Sans"/>
              </a:rPr>
              <a:t>“Economic Possibilities for our Grandchildren”</a:t>
            </a:r>
            <a:endParaRPr b="0" lang="en-US" sz="1800" spc="-1" strike="noStrike">
              <a:latin typeface="Arial"/>
            </a:endParaRPr>
          </a:p>
        </p:txBody>
      </p:sp>
      <p:sp>
        <p:nvSpPr>
          <p:cNvPr id="296" name="CustomShape 3"/>
          <p:cNvSpPr/>
          <p:nvPr/>
        </p:nvSpPr>
        <p:spPr>
          <a:xfrm>
            <a:off x="432720" y="1148040"/>
            <a:ext cx="10338120" cy="4788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Exercise 05 – Feedback</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335520" y="764640"/>
            <a:ext cx="10732680" cy="483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Detour</a:t>
            </a:r>
            <a:endParaRPr b="0" lang="en-US" sz="2400" spc="-1" strike="noStrike">
              <a:latin typeface="Arial"/>
            </a:endParaRPr>
          </a:p>
        </p:txBody>
      </p:sp>
      <p:sp>
        <p:nvSpPr>
          <p:cNvPr id="298" name="CustomShape 2"/>
          <p:cNvSpPr/>
          <p:nvPr/>
        </p:nvSpPr>
        <p:spPr>
          <a:xfrm>
            <a:off x="335520" y="1268280"/>
            <a:ext cx="10732680" cy="50202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marL="216000" indent="-214200">
              <a:lnSpc>
                <a:spcPct val="100000"/>
              </a:lnSpc>
              <a:buClr>
                <a:srgbClr val="008c4f"/>
              </a:buClr>
              <a:buSzPct val="45000"/>
              <a:buFont typeface="OpenSymbol"/>
              <a:buChar char="■"/>
            </a:pPr>
            <a:r>
              <a:rPr b="0" lang="en-US" sz="1800" spc="-1" strike="noStrike">
                <a:solidFill>
                  <a:srgbClr val="000000"/>
                </a:solidFill>
                <a:latin typeface="DejaVu Sans"/>
                <a:ea typeface="DejaVu Sans"/>
              </a:rPr>
              <a:t>Proposals: </a:t>
            </a:r>
            <a:endParaRPr b="0" lang="en-US" sz="1800" spc="-1" strike="noStrike">
              <a:latin typeface="Arial"/>
            </a:endParaRPr>
          </a:p>
          <a:p>
            <a:pPr lvl="1" marL="432000" indent="-2142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a:t>
            </a:r>
            <a:r>
              <a:rPr b="0" lang="en-US" sz="1800" spc="-1" strike="noStrike">
                <a:solidFill>
                  <a:srgbClr val="000000"/>
                </a:solidFill>
                <a:latin typeface="DejaVu Sans"/>
                <a:ea typeface="DejaVu Sans"/>
              </a:rPr>
              <a:t>Global withdrawal from export-oriented market economy”</a:t>
            </a:r>
            <a:endParaRPr b="0" lang="en-US" sz="1800" spc="-1" strike="noStrike">
              <a:latin typeface="Arial"/>
            </a:endParaRPr>
          </a:p>
          <a:p>
            <a:pPr lvl="1" marL="432000" indent="-214200">
              <a:lnSpc>
                <a:spcPct val="100000"/>
              </a:lnSpc>
              <a:spcBef>
                <a:spcPts val="360"/>
              </a:spcBef>
              <a:buClr>
                <a:srgbClr val="008c4f"/>
              </a:buClr>
              <a:buSzPct val="45000"/>
              <a:buFont typeface="OpenSymbol"/>
              <a:buChar char="—"/>
            </a:pPr>
            <a:r>
              <a:rPr b="1" lang="en-US" sz="1800" spc="-1" strike="noStrike">
                <a:solidFill>
                  <a:srgbClr val="000000"/>
                </a:solidFill>
                <a:latin typeface="DejaVu Sans"/>
                <a:ea typeface="DejaVu Sans"/>
              </a:rPr>
              <a:t>“</a:t>
            </a:r>
            <a:r>
              <a:rPr b="1" lang="en-US" sz="1800" spc="-1" strike="noStrike">
                <a:solidFill>
                  <a:srgbClr val="000000"/>
                </a:solidFill>
                <a:latin typeface="DejaVu Sans"/>
                <a:ea typeface="DejaVu Sans"/>
              </a:rPr>
              <a:t>Capping the workweek at 20 hours whilst increasing real wages”</a:t>
            </a:r>
            <a:endParaRPr b="0" lang="en-US" sz="1800" spc="-1" strike="noStrike">
              <a:latin typeface="Arial"/>
            </a:endParaRPr>
          </a:p>
          <a:p>
            <a:pPr lvl="1" marL="432000" indent="-2142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a:t>
            </a:r>
            <a:r>
              <a:rPr b="0" lang="en-US" sz="1800" spc="-1" strike="noStrike">
                <a:solidFill>
                  <a:srgbClr val="000000"/>
                </a:solidFill>
                <a:latin typeface="DejaVu Sans"/>
                <a:ea typeface="DejaVu Sans"/>
              </a:rPr>
              <a:t>Shift from planned obsolescence to planned longevity”</a:t>
            </a:r>
            <a:endParaRPr b="0" lang="en-US" sz="1800" spc="-1" strike="noStrike">
              <a:latin typeface="Arial"/>
            </a:endParaRPr>
          </a:p>
          <a:p>
            <a:pPr>
              <a:lnSpc>
                <a:spcPct val="100000"/>
              </a:lnSpc>
              <a:spcBef>
                <a:spcPts val="360"/>
              </a:spcBef>
            </a:pPr>
            <a:endParaRPr b="0" lang="en-US" sz="1800" spc="-1" strike="noStrike">
              <a:latin typeface="Arial"/>
            </a:endParaRPr>
          </a:p>
          <a:p>
            <a:pPr>
              <a:lnSpc>
                <a:spcPct val="100000"/>
              </a:lnSpc>
              <a:spcBef>
                <a:spcPts val="360"/>
              </a:spcBef>
            </a:pPr>
            <a:endParaRPr b="0" lang="en-US" sz="1800" spc="-1" strike="noStrike">
              <a:latin typeface="Arial"/>
            </a:endParaRPr>
          </a:p>
          <a:p>
            <a:pPr algn="ctr">
              <a:lnSpc>
                <a:spcPct val="100000"/>
              </a:lnSpc>
              <a:spcBef>
                <a:spcPts val="360"/>
              </a:spcBef>
            </a:pP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John Maynard Keynes predicted a 15h work week in his 1930 essay </a:t>
            </a:r>
            <a:r>
              <a:rPr b="0" i="1" lang="en-US" sz="1800" spc="-1" strike="noStrike">
                <a:solidFill>
                  <a:srgbClr val="000000"/>
                </a:solidFill>
                <a:latin typeface="DejaVu Sans"/>
                <a:ea typeface="DejaVu Sans"/>
              </a:rPr>
              <a:t>“Economic Possibilities for our Grandchildren”</a:t>
            </a:r>
            <a:endParaRPr b="0" lang="en-US" sz="1800" spc="-1" strike="noStrike">
              <a:latin typeface="Arial"/>
            </a:endParaRPr>
          </a:p>
        </p:txBody>
      </p:sp>
      <p:sp>
        <p:nvSpPr>
          <p:cNvPr id="299" name="CustomShape 3"/>
          <p:cNvSpPr/>
          <p:nvPr/>
        </p:nvSpPr>
        <p:spPr>
          <a:xfrm>
            <a:off x="432720" y="1148040"/>
            <a:ext cx="10338120" cy="4788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Exercise 05 – Feedback</a:t>
            </a:r>
            <a:endParaRPr b="0" lang="en-US" sz="2200" spc="-1" strike="noStrike">
              <a:latin typeface="Arial"/>
            </a:endParaRPr>
          </a:p>
        </p:txBody>
      </p:sp>
      <p:sp>
        <p:nvSpPr>
          <p:cNvPr id="300" name="CustomShape 4"/>
          <p:cNvSpPr/>
          <p:nvPr/>
        </p:nvSpPr>
        <p:spPr>
          <a:xfrm>
            <a:off x="284760" y="4663440"/>
            <a:ext cx="10783440" cy="100260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01" name="CustomShape 1"/>
          <p:cNvSpPr/>
          <p:nvPr/>
        </p:nvSpPr>
        <p:spPr>
          <a:xfrm>
            <a:off x="335520" y="764640"/>
            <a:ext cx="10732680" cy="483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Det</a:t>
            </a:r>
            <a:r>
              <a:rPr b="1" lang="en-US" sz="2400" spc="-1" strike="noStrike">
                <a:solidFill>
                  <a:srgbClr val="000000"/>
                </a:solidFill>
                <a:latin typeface="DejaVu Sans"/>
                <a:ea typeface="DejaVu Sans"/>
              </a:rPr>
              <a:t>our</a:t>
            </a:r>
            <a:endParaRPr b="0" lang="en-US" sz="2400" spc="-1" strike="noStrike">
              <a:latin typeface="Arial"/>
            </a:endParaRPr>
          </a:p>
        </p:txBody>
      </p:sp>
      <p:sp>
        <p:nvSpPr>
          <p:cNvPr id="302" name="CustomShape 2"/>
          <p:cNvSpPr/>
          <p:nvPr/>
        </p:nvSpPr>
        <p:spPr>
          <a:xfrm>
            <a:off x="432720" y="1148040"/>
            <a:ext cx="10338120" cy="4788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Exer</a:t>
            </a:r>
            <a:r>
              <a:rPr b="1" lang="en-US" sz="2200" spc="-1" strike="noStrike">
                <a:solidFill>
                  <a:srgbClr val="666666"/>
                </a:solidFill>
                <a:latin typeface="DejaVu Sans"/>
                <a:ea typeface="DejaVu Sans"/>
              </a:rPr>
              <a:t>cise </a:t>
            </a:r>
            <a:r>
              <a:rPr b="1" lang="en-US" sz="2200" spc="-1" strike="noStrike">
                <a:solidFill>
                  <a:srgbClr val="666666"/>
                </a:solidFill>
                <a:latin typeface="DejaVu Sans"/>
                <a:ea typeface="DejaVu Sans"/>
              </a:rPr>
              <a:t>05 – </a:t>
            </a:r>
            <a:r>
              <a:rPr b="1" lang="en-US" sz="2200" spc="-1" strike="noStrike">
                <a:solidFill>
                  <a:srgbClr val="666666"/>
                </a:solidFill>
                <a:latin typeface="DejaVu Sans"/>
                <a:ea typeface="DejaVu Sans"/>
              </a:rPr>
              <a:t>Fee</a:t>
            </a:r>
            <a:r>
              <a:rPr b="1" lang="en-US" sz="2200" spc="-1" strike="noStrike">
                <a:solidFill>
                  <a:srgbClr val="666666"/>
                </a:solidFill>
                <a:latin typeface="DejaVu Sans"/>
                <a:ea typeface="DejaVu Sans"/>
              </a:rPr>
              <a:t>dba</a:t>
            </a:r>
            <a:r>
              <a:rPr b="1" lang="en-US" sz="2200" spc="-1" strike="noStrike">
                <a:solidFill>
                  <a:srgbClr val="666666"/>
                </a:solidFill>
                <a:latin typeface="DejaVu Sans"/>
                <a:ea typeface="DejaVu Sans"/>
              </a:rPr>
              <a:t>ck</a:t>
            </a:r>
            <a:endParaRPr b="0" lang="en-US" sz="2200" spc="-1" strike="noStrike">
              <a:latin typeface="Arial"/>
            </a:endParaRPr>
          </a:p>
        </p:txBody>
      </p:sp>
      <p:sp>
        <p:nvSpPr>
          <p:cNvPr id="303" name="TextShape 3"/>
          <p:cNvSpPr txBox="1"/>
          <p:nvPr/>
        </p:nvSpPr>
        <p:spPr>
          <a:xfrm>
            <a:off x="5760720" y="1005840"/>
            <a:ext cx="2194560" cy="1114200"/>
          </a:xfrm>
          <a:prstGeom prst="rect">
            <a:avLst/>
          </a:prstGeom>
          <a:noFill/>
          <a:ln>
            <a:noFill/>
          </a:ln>
        </p:spPr>
        <p:txBody>
          <a:bodyPr lIns="90000" rIns="90000" tIns="45000" bIns="45000">
            <a:noAutofit/>
          </a:bodyPr>
          <a:p>
            <a:r>
              <a:rPr b="0" lang="en-US" sz="1800" spc="-1" strike="noStrike">
                <a:solidFill>
                  <a:srgbClr val="c9211e"/>
                </a:solidFill>
                <a:latin typeface="Arial"/>
              </a:rPr>
              <a:t>SS23 </a:t>
            </a:r>
            <a:r>
              <a:rPr b="0" lang="en-US" sz="1800" spc="-1" strike="noStrike">
                <a:solidFill>
                  <a:srgbClr val="c9211e"/>
                </a:solidFill>
                <a:latin typeface="Arial"/>
              </a:rPr>
              <a:t>note → </a:t>
            </a:r>
            <a:r>
              <a:rPr b="0" lang="en-US" sz="1800" spc="-1" strike="noStrike">
                <a:solidFill>
                  <a:srgbClr val="c9211e"/>
                </a:solidFill>
                <a:latin typeface="Arial"/>
              </a:rPr>
              <a:t>elabora</a:t>
            </a:r>
            <a:r>
              <a:rPr b="0" lang="en-US" sz="1800" spc="-1" strike="noStrike">
                <a:solidFill>
                  <a:srgbClr val="c9211e"/>
                </a:solidFill>
                <a:latin typeface="Arial"/>
              </a:rPr>
              <a:t>te why </a:t>
            </a:r>
            <a:r>
              <a:rPr b="0" lang="en-US" sz="1800" spc="-1" strike="noStrike">
                <a:solidFill>
                  <a:srgbClr val="c9211e"/>
                </a:solidFill>
                <a:latin typeface="Arial"/>
              </a:rPr>
              <a:t>we did </a:t>
            </a:r>
            <a:r>
              <a:rPr b="0" lang="en-US" sz="1800" spc="-1" strike="noStrike">
                <a:solidFill>
                  <a:srgbClr val="c9211e"/>
                </a:solidFill>
                <a:latin typeface="Arial"/>
              </a:rPr>
              <a:t>not get </a:t>
            </a:r>
            <a:r>
              <a:rPr b="0" lang="en-US" sz="1800" spc="-1" strike="noStrike">
                <a:solidFill>
                  <a:srgbClr val="c9211e"/>
                </a:solidFill>
                <a:latin typeface="Arial"/>
              </a:rPr>
              <a:t>a 15h </a:t>
            </a:r>
            <a:r>
              <a:rPr b="0" lang="en-US" sz="1800" spc="-1" strike="noStrike">
                <a:solidFill>
                  <a:srgbClr val="c9211e"/>
                </a:solidFill>
                <a:latin typeface="Arial"/>
              </a:rPr>
              <a:t>work </a:t>
            </a:r>
            <a:r>
              <a:rPr b="0" lang="en-US" sz="1800" spc="-1" strike="noStrike">
                <a:solidFill>
                  <a:srgbClr val="c9211e"/>
                </a:solidFill>
                <a:latin typeface="Arial"/>
              </a:rPr>
              <a:t>week </a:t>
            </a:r>
            <a:r>
              <a:rPr b="0" lang="en-US" sz="1800" spc="-1" strike="noStrike">
                <a:solidFill>
                  <a:srgbClr val="c9211e"/>
                </a:solidFill>
                <a:latin typeface="Arial"/>
              </a:rPr>
              <a:t>yet</a:t>
            </a:r>
            <a:endParaRPr b="0" lang="en-US" sz="1800" spc="-1" strike="noStrike">
              <a:solidFill>
                <a:srgbClr val="c9211e"/>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335520" y="764640"/>
            <a:ext cx="10731600" cy="482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Arial Unicode MS"/>
                <a:ea typeface="DejaVu Sans"/>
              </a:rPr>
              <a:t>Course Evaluation</a:t>
            </a:r>
            <a:endParaRPr b="0" lang="en-US" sz="2400" spc="-1" strike="noStrike">
              <a:latin typeface="Arial"/>
            </a:endParaRPr>
          </a:p>
        </p:txBody>
      </p:sp>
      <p:sp>
        <p:nvSpPr>
          <p:cNvPr id="183" name="CustomShape 2"/>
          <p:cNvSpPr/>
          <p:nvPr/>
        </p:nvSpPr>
        <p:spPr>
          <a:xfrm>
            <a:off x="432720" y="1148040"/>
            <a:ext cx="10337040" cy="47772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QR Code and Link</a:t>
            </a:r>
            <a:endParaRPr b="0" lang="en-US" sz="2200" spc="-1" strike="noStrike">
              <a:latin typeface="Arial"/>
            </a:endParaRPr>
          </a:p>
        </p:txBody>
      </p:sp>
      <p:sp>
        <p:nvSpPr>
          <p:cNvPr id="184" name="CustomShape 3"/>
          <p:cNvSpPr/>
          <p:nvPr/>
        </p:nvSpPr>
        <p:spPr>
          <a:xfrm>
            <a:off x="487800" y="1420920"/>
            <a:ext cx="5593680" cy="5034240"/>
          </a:xfrm>
          <a:prstGeom prst="rect">
            <a:avLst/>
          </a:prstGeom>
          <a:noFill/>
          <a:ln>
            <a:solidFill>
              <a:srgbClr val="ffffff"/>
            </a:solidFill>
          </a:ln>
        </p:spPr>
        <p:style>
          <a:lnRef idx="0"/>
          <a:fillRef idx="0"/>
          <a:effectRef idx="0"/>
          <a:fontRef idx="minor"/>
        </p:style>
        <p:txBody>
          <a:bodyPr lIns="90000" rIns="90000" tIns="45000" bIns="45000" anchor="ctr">
            <a:noAutofit/>
          </a:bodyPr>
          <a:p>
            <a:pPr>
              <a:lnSpc>
                <a:spcPct val="100000"/>
              </a:lnSpc>
              <a:spcBef>
                <a:spcPts val="360"/>
              </a:spcBef>
            </a:pPr>
            <a:endParaRPr b="0" lang="en-US" sz="1800" spc="-1" strike="noStrike">
              <a:latin typeface="Arial"/>
            </a:endParaRPr>
          </a:p>
          <a:p>
            <a:pPr marL="195120" indent="-190440">
              <a:lnSpc>
                <a:spcPct val="100000"/>
              </a:lnSpc>
              <a:spcBef>
                <a:spcPts val="360"/>
              </a:spcBef>
              <a:buClr>
                <a:srgbClr val="008c4f"/>
              </a:buClr>
              <a:buSzPct val="115000"/>
              <a:buFont typeface="Wingdings" charset="2"/>
              <a:buChar char=""/>
            </a:pPr>
            <a:r>
              <a:rPr b="0" lang="en-US" sz="1800" spc="-1" strike="noStrike">
                <a:solidFill>
                  <a:srgbClr val="000000"/>
                </a:solidFill>
                <a:latin typeface="Arial"/>
                <a:ea typeface="DejaVu Sans"/>
              </a:rPr>
              <a:t>Link: </a:t>
            </a:r>
            <a:r>
              <a:rPr b="0" lang="en-US" sz="1800" spc="-1" strike="noStrike" u="sng">
                <a:solidFill>
                  <a:srgbClr val="0000ff"/>
                </a:solidFill>
                <a:uFillTx/>
                <a:latin typeface="Arial"/>
                <a:ea typeface="DejaVu Sans"/>
                <a:hlinkClick r:id="rId1"/>
              </a:rPr>
              <a:t>Click Me</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 </a:t>
            </a:r>
            <a:endParaRPr b="0" lang="en-US" sz="1800" spc="-1" strike="noStrike">
              <a:latin typeface="Arial"/>
            </a:endParaRPr>
          </a:p>
        </p:txBody>
      </p:sp>
      <p:pic>
        <p:nvPicPr>
          <p:cNvPr id="185" name="Grafik 11_0" descr=""/>
          <p:cNvPicPr/>
          <p:nvPr/>
        </p:nvPicPr>
        <p:blipFill>
          <a:blip r:embed="rId2"/>
          <a:stretch/>
        </p:blipFill>
        <p:spPr>
          <a:xfrm>
            <a:off x="6944400" y="2194920"/>
            <a:ext cx="3749400" cy="3749400"/>
          </a:xfrm>
          <a:prstGeom prst="rect">
            <a:avLst/>
          </a:prstGeom>
          <a:ln>
            <a:noFill/>
          </a:ln>
        </p:spPr>
      </p:pic>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335520" y="764640"/>
            <a:ext cx="10734480" cy="485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Detour</a:t>
            </a:r>
            <a:endParaRPr b="0" lang="en-US" sz="2400" spc="-1" strike="noStrike">
              <a:latin typeface="Arial"/>
            </a:endParaRPr>
          </a:p>
        </p:txBody>
      </p:sp>
      <p:sp>
        <p:nvSpPr>
          <p:cNvPr id="305" name="CustomShape 2"/>
          <p:cNvSpPr/>
          <p:nvPr/>
        </p:nvSpPr>
        <p:spPr>
          <a:xfrm>
            <a:off x="432720" y="1148040"/>
            <a:ext cx="10343520" cy="4842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 – Definition</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335520" y="764640"/>
            <a:ext cx="10734480" cy="485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Detour</a:t>
            </a:r>
            <a:endParaRPr b="0" lang="en-US" sz="2400" spc="-1" strike="noStrike">
              <a:latin typeface="Arial"/>
            </a:endParaRPr>
          </a:p>
        </p:txBody>
      </p:sp>
      <p:sp>
        <p:nvSpPr>
          <p:cNvPr id="307" name="CustomShape 2"/>
          <p:cNvSpPr/>
          <p:nvPr/>
        </p:nvSpPr>
        <p:spPr>
          <a:xfrm>
            <a:off x="335520" y="1268280"/>
            <a:ext cx="10734480" cy="50220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endParaRPr b="0" lang="en-US" sz="1800" spc="-1" strike="noStrike">
              <a:latin typeface="Arial"/>
            </a:endParaRPr>
          </a:p>
          <a:p>
            <a:pPr algn="ctr">
              <a:lnSpc>
                <a:spcPct val="100000"/>
              </a:lnSpc>
              <a:spcBef>
                <a:spcPts val="360"/>
              </a:spcBef>
            </a:pPr>
            <a:r>
              <a:rPr b="0" i="1"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Form of paid employment that is so completely pointless, unnecessary, or pernicious that even the employee cannot justify its existence even though, as part of the conditions of employment, the employee feels obliged to pretend that this is not the case.”</a:t>
            </a:r>
            <a:endParaRPr b="0" lang="en-US" sz="1800" spc="-1" strike="noStrike">
              <a:latin typeface="Arial"/>
            </a:endParaRPr>
          </a:p>
        </p:txBody>
      </p:sp>
      <p:sp>
        <p:nvSpPr>
          <p:cNvPr id="308" name="CustomShape 3"/>
          <p:cNvSpPr/>
          <p:nvPr/>
        </p:nvSpPr>
        <p:spPr>
          <a:xfrm>
            <a:off x="432720" y="1148040"/>
            <a:ext cx="10343520" cy="4842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 – Definition</a:t>
            </a:r>
            <a:endParaRPr b="0" lang="en-US" sz="2200" spc="-1" strike="noStrike">
              <a:latin typeface="Arial"/>
            </a:endParaRPr>
          </a:p>
        </p:txBody>
      </p:sp>
      <p:sp>
        <p:nvSpPr>
          <p:cNvPr id="309" name="CustomShape 4"/>
          <p:cNvSpPr/>
          <p:nvPr/>
        </p:nvSpPr>
        <p:spPr>
          <a:xfrm>
            <a:off x="335520" y="3291840"/>
            <a:ext cx="10783440" cy="13600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sp>
      <p:sp>
        <p:nvSpPr>
          <p:cNvPr id="310" name="CustomShape 5"/>
          <p:cNvSpPr/>
          <p:nvPr/>
        </p:nvSpPr>
        <p:spPr>
          <a:xfrm>
            <a:off x="263520" y="6492240"/>
            <a:ext cx="1078920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a6a6a6"/>
                </a:solidFill>
                <a:latin typeface="DejaVu Sans"/>
                <a:ea typeface="Roboto"/>
              </a:rPr>
              <a:t>D. Graeber (2018) – Bullshit Jobs: A Theory</a:t>
            </a:r>
            <a:endParaRPr b="0" lang="en-US" sz="900" spc="-1" strike="noStrike">
              <a:latin typeface="Arial"/>
            </a:endParaRPr>
          </a:p>
        </p:txBody>
      </p:sp>
      <p:sp>
        <p:nvSpPr>
          <p:cNvPr id="311" name="CustomShape 6"/>
          <p:cNvSpPr/>
          <p:nvPr/>
        </p:nvSpPr>
        <p:spPr>
          <a:xfrm>
            <a:off x="263520" y="6309360"/>
            <a:ext cx="1078920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335520" y="764640"/>
            <a:ext cx="10734480" cy="485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Detour</a:t>
            </a:r>
            <a:endParaRPr b="0" lang="en-US" sz="2400" spc="-1" strike="noStrike">
              <a:latin typeface="Arial"/>
            </a:endParaRPr>
          </a:p>
        </p:txBody>
      </p:sp>
      <p:sp>
        <p:nvSpPr>
          <p:cNvPr id="313" name="CustomShape 2"/>
          <p:cNvSpPr/>
          <p:nvPr/>
        </p:nvSpPr>
        <p:spPr>
          <a:xfrm>
            <a:off x="335520" y="1268280"/>
            <a:ext cx="10734480" cy="502200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endParaRPr b="0" lang="en-US" sz="1800" spc="-1" strike="noStrike">
              <a:latin typeface="Arial"/>
            </a:endParaRPr>
          </a:p>
          <a:p>
            <a:pPr algn="ctr">
              <a:lnSpc>
                <a:spcPct val="100000"/>
              </a:lnSpc>
              <a:spcBef>
                <a:spcPts val="360"/>
              </a:spcBef>
            </a:pPr>
            <a:r>
              <a:rPr b="0" i="1"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Form of paid employment that is so completely pointless, unnecessary, or pernicious that even the employee cannot justify its existence even though, as part of the conditions of employment, the employee feels obliged to pretend that this is not the case.”</a:t>
            </a:r>
            <a:endParaRPr b="0" lang="en-US" sz="1800" spc="-1" strike="noStrike">
              <a:latin typeface="Arial"/>
            </a:endParaRPr>
          </a:p>
        </p:txBody>
      </p:sp>
      <p:sp>
        <p:nvSpPr>
          <p:cNvPr id="314" name="CustomShape 3"/>
          <p:cNvSpPr/>
          <p:nvPr/>
        </p:nvSpPr>
        <p:spPr>
          <a:xfrm>
            <a:off x="432720" y="1148040"/>
            <a:ext cx="10343520" cy="4842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 – Definition</a:t>
            </a:r>
            <a:endParaRPr b="0" lang="en-US" sz="2200" spc="-1" strike="noStrike">
              <a:latin typeface="Arial"/>
            </a:endParaRPr>
          </a:p>
        </p:txBody>
      </p:sp>
      <p:sp>
        <p:nvSpPr>
          <p:cNvPr id="315" name="CustomShape 4"/>
          <p:cNvSpPr/>
          <p:nvPr/>
        </p:nvSpPr>
        <p:spPr>
          <a:xfrm>
            <a:off x="335520" y="3291840"/>
            <a:ext cx="10783440" cy="13600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sp>
      <p:sp>
        <p:nvSpPr>
          <p:cNvPr id="316" name="CustomShape 5"/>
          <p:cNvSpPr/>
          <p:nvPr/>
        </p:nvSpPr>
        <p:spPr>
          <a:xfrm>
            <a:off x="263520" y="6492240"/>
            <a:ext cx="1078920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a6a6a6"/>
                </a:solidFill>
                <a:latin typeface="DejaVu Sans"/>
                <a:ea typeface="Roboto"/>
              </a:rPr>
              <a:t>D. Graeber (2018) – Bullshit Jobs: A Theory</a:t>
            </a:r>
            <a:endParaRPr b="0" lang="en-US" sz="900" spc="-1" strike="noStrike">
              <a:latin typeface="Arial"/>
            </a:endParaRPr>
          </a:p>
        </p:txBody>
      </p:sp>
      <p:sp>
        <p:nvSpPr>
          <p:cNvPr id="317" name="CustomShape 6"/>
          <p:cNvSpPr/>
          <p:nvPr/>
        </p:nvSpPr>
        <p:spPr>
          <a:xfrm>
            <a:off x="263520" y="6309360"/>
            <a:ext cx="1078920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US" sz="900" spc="-1" strike="noStrike">
              <a:latin typeface="Arial"/>
            </a:endParaRPr>
          </a:p>
        </p:txBody>
      </p:sp>
      <p:sp>
        <p:nvSpPr>
          <p:cNvPr id="318" name="CustomShape 7"/>
          <p:cNvSpPr/>
          <p:nvPr/>
        </p:nvSpPr>
        <p:spPr>
          <a:xfrm>
            <a:off x="0" y="5140080"/>
            <a:ext cx="11426760" cy="352440"/>
          </a:xfrm>
          <a:prstGeom prst="rect">
            <a:avLst/>
          </a:prstGeom>
          <a:noFill/>
          <a:ln>
            <a:noFill/>
          </a:ln>
        </p:spPr>
        <p:style>
          <a:lnRef idx="0"/>
          <a:fillRef idx="0"/>
          <a:effectRef idx="0"/>
          <a:fontRef idx="minor"/>
        </p:style>
        <p:txBody>
          <a:bodyPr lIns="90000" rIns="90000" tIns="45000" bIns="45000">
            <a:noAutofit/>
          </a:bodyPr>
          <a:p>
            <a:pPr algn="ctr">
              <a:lnSpc>
                <a:spcPct val="100000"/>
              </a:lnSpc>
            </a:pP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Inefficiencies in capitalism?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CustomShape 1"/>
          <p:cNvSpPr/>
          <p:nvPr/>
        </p:nvSpPr>
        <p:spPr>
          <a:xfrm>
            <a:off x="335520" y="764640"/>
            <a:ext cx="10728360" cy="479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Detour</a:t>
            </a:r>
            <a:endParaRPr b="0" lang="en-US" sz="2400" spc="-1" strike="noStrike">
              <a:latin typeface="Arial"/>
            </a:endParaRPr>
          </a:p>
        </p:txBody>
      </p:sp>
      <p:sp>
        <p:nvSpPr>
          <p:cNvPr id="320" name="CustomShape 2"/>
          <p:cNvSpPr/>
          <p:nvPr/>
        </p:nvSpPr>
        <p:spPr>
          <a:xfrm>
            <a:off x="432720" y="1148040"/>
            <a:ext cx="10337400" cy="47808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US" sz="2200" spc="-1" strike="noStrike">
              <a:latin typeface="Arial"/>
            </a:endParaRPr>
          </a:p>
        </p:txBody>
      </p:sp>
      <p:sp>
        <p:nvSpPr>
          <p:cNvPr id="321" name="CustomShape 3"/>
          <p:cNvSpPr/>
          <p:nvPr/>
        </p:nvSpPr>
        <p:spPr>
          <a:xfrm>
            <a:off x="263520" y="6492240"/>
            <a:ext cx="1078920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a6a6a6"/>
                </a:solidFill>
                <a:latin typeface="DejaVu Sans"/>
                <a:ea typeface="Roboto"/>
              </a:rPr>
              <a:t>D. Graeber (2018) – Bullshit Jobs: A Theory</a:t>
            </a:r>
            <a:endParaRPr b="0" lang="en-US" sz="900" spc="-1" strike="noStrike">
              <a:latin typeface="Arial"/>
            </a:endParaRPr>
          </a:p>
        </p:txBody>
      </p:sp>
      <p:sp>
        <p:nvSpPr>
          <p:cNvPr id="322" name="CustomShape 4"/>
          <p:cNvSpPr/>
          <p:nvPr/>
        </p:nvSpPr>
        <p:spPr>
          <a:xfrm>
            <a:off x="263520" y="6309360"/>
            <a:ext cx="1078920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335520" y="764640"/>
            <a:ext cx="10728360" cy="479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Detour</a:t>
            </a:r>
            <a:endParaRPr b="0" lang="en-US" sz="2400" spc="-1" strike="noStrike">
              <a:latin typeface="Arial"/>
            </a:endParaRPr>
          </a:p>
        </p:txBody>
      </p:sp>
      <p:sp>
        <p:nvSpPr>
          <p:cNvPr id="324" name="CustomShape 2"/>
          <p:cNvSpPr/>
          <p:nvPr/>
        </p:nvSpPr>
        <p:spPr>
          <a:xfrm>
            <a:off x="335520" y="1268280"/>
            <a:ext cx="10728360" cy="5015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endParaRPr b="0" lang="en-US" sz="1800" spc="-1" strike="noStrike">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US" sz="1800" spc="-1" strike="noStrike">
              <a:latin typeface="Arial"/>
            </a:endParaRPr>
          </a:p>
          <a:p>
            <a:pPr>
              <a:lnSpc>
                <a:spcPct val="100000"/>
              </a:lnSpc>
              <a:spcBef>
                <a:spcPts val="360"/>
              </a:spcBef>
            </a:pPr>
            <a:r>
              <a:rPr b="0" lang="en-US" sz="1800" spc="-1" strike="noStrike" u="sng">
                <a:solidFill>
                  <a:srgbClr val="ffffff"/>
                </a:solidFill>
                <a:uFillTx/>
                <a:latin typeface="DejaVu Sans"/>
                <a:ea typeface="DejaVu Sans"/>
              </a:rPr>
              <a:t>Goons:</a:t>
            </a:r>
            <a:r>
              <a:rPr b="0" lang="en-US" sz="1800" spc="-1" strike="noStrike">
                <a:solidFill>
                  <a:srgbClr val="ffffff"/>
                </a:solidFill>
                <a:latin typeface="DejaVu Sans"/>
                <a:ea typeface="DejaVu Sans"/>
              </a:rPr>
              <a:t> Act to harm or deceive others on behalf of their employer, e.g., lobbyists, corporate lawyers, telemarketers, public relations specialists, community managers;</a:t>
            </a:r>
            <a:endParaRPr b="0" lang="en-US" sz="1800" spc="-1" strike="noStrike">
              <a:latin typeface="Arial"/>
            </a:endParaRPr>
          </a:p>
          <a:p>
            <a:pPr>
              <a:lnSpc>
                <a:spcPct val="100000"/>
              </a:lnSpc>
              <a:spcBef>
                <a:spcPts val="360"/>
              </a:spcBef>
            </a:pPr>
            <a:r>
              <a:rPr b="0" lang="en-US" sz="1800" spc="-1" strike="noStrike" u="sng">
                <a:solidFill>
                  <a:srgbClr val="ffffff"/>
                </a:solidFill>
                <a:uFillTx/>
                <a:latin typeface="DejaVu Sans"/>
                <a:ea typeface="DejaVu Sans"/>
              </a:rPr>
              <a:t>Duct tapers:</a:t>
            </a:r>
            <a:r>
              <a:rPr b="0" lang="en-US" sz="1800" spc="-1" strike="noStrike">
                <a:solidFill>
                  <a:srgbClr val="ffffff"/>
                </a:solidFill>
                <a:latin typeface="DejaVu Sans"/>
                <a:ea typeface="DejaVu Sans"/>
              </a:rPr>
              <a:t> Temporarily fix problems that could be fixed permanently, e.g., programmers repairing bloated code, airline desk staff who calm passengers whose bags do not arrive;</a:t>
            </a:r>
            <a:endParaRPr b="0" lang="en-US" sz="1800" spc="-1" strike="noStrike">
              <a:latin typeface="Arial"/>
            </a:endParaRPr>
          </a:p>
          <a:p>
            <a:pPr>
              <a:lnSpc>
                <a:spcPct val="100000"/>
              </a:lnSpc>
              <a:spcBef>
                <a:spcPts val="360"/>
              </a:spcBef>
            </a:pPr>
            <a:r>
              <a:rPr b="0" lang="en-US" sz="1800" spc="-1" strike="noStrike" u="sng">
                <a:solidFill>
                  <a:srgbClr val="ffffff"/>
                </a:solidFill>
                <a:uFillTx/>
                <a:latin typeface="DejaVu Sans"/>
                <a:ea typeface="DejaVu Sans"/>
              </a:rPr>
              <a:t>Box tickers:</a:t>
            </a:r>
            <a:r>
              <a:rPr b="0" lang="en-US" sz="1800" spc="-1" strike="noStrike">
                <a:solidFill>
                  <a:srgbClr val="ffffff"/>
                </a:solidFill>
                <a:latin typeface="DejaVu Sans"/>
                <a:ea typeface="DejaVu Sans"/>
              </a:rPr>
              <a:t> Create the appearance that something useful is being done when it is not, e.g., survey administrators, in-house magazine journalists, corporate compliance officers, quality service managers;</a:t>
            </a:r>
            <a:endParaRPr b="0" lang="en-US" sz="1800" spc="-1" strike="noStrike">
              <a:latin typeface="Arial"/>
            </a:endParaRPr>
          </a:p>
          <a:p>
            <a:pPr>
              <a:lnSpc>
                <a:spcPct val="100000"/>
              </a:lnSpc>
              <a:spcBef>
                <a:spcPts val="360"/>
              </a:spcBef>
            </a:pPr>
            <a:r>
              <a:rPr b="0" lang="en-US" sz="1800" spc="-1" strike="noStrike" u="sng">
                <a:solidFill>
                  <a:srgbClr val="ffffff"/>
                </a:solidFill>
                <a:uFillTx/>
                <a:latin typeface="DejaVu Sans"/>
                <a:ea typeface="DejaVu Sans"/>
              </a:rPr>
              <a:t>Taskmasters:</a:t>
            </a:r>
            <a:r>
              <a:rPr b="0" lang="en-US" sz="1800" spc="-1" strike="noStrike">
                <a:solidFill>
                  <a:srgbClr val="ffffff"/>
                </a:solidFill>
                <a:latin typeface="DejaVu Sans"/>
                <a:ea typeface="DejaVu Sans"/>
              </a:rPr>
              <a:t> Create extra work for those who do not need it, e.g., middle management, leadership professionals.</a:t>
            </a:r>
            <a:endParaRPr b="0" lang="en-US" sz="1800" spc="-1" strike="noStrike">
              <a:latin typeface="Arial"/>
            </a:endParaRPr>
          </a:p>
          <a:p>
            <a:pPr>
              <a:lnSpc>
                <a:spcPct val="100000"/>
              </a:lnSpc>
              <a:spcBef>
                <a:spcPts val="360"/>
              </a:spcBef>
            </a:pPr>
            <a:endParaRPr b="0" lang="en-US" sz="1800" spc="-1" strike="noStrike">
              <a:latin typeface="Arial"/>
            </a:endParaRPr>
          </a:p>
        </p:txBody>
      </p:sp>
      <p:sp>
        <p:nvSpPr>
          <p:cNvPr id="325" name="CustomShape 3"/>
          <p:cNvSpPr/>
          <p:nvPr/>
        </p:nvSpPr>
        <p:spPr>
          <a:xfrm>
            <a:off x="432720" y="1148040"/>
            <a:ext cx="10337400" cy="47808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US" sz="2200" spc="-1" strike="noStrike">
              <a:latin typeface="Arial"/>
            </a:endParaRPr>
          </a:p>
        </p:txBody>
      </p:sp>
      <p:sp>
        <p:nvSpPr>
          <p:cNvPr id="326" name="CustomShape 4"/>
          <p:cNvSpPr/>
          <p:nvPr/>
        </p:nvSpPr>
        <p:spPr>
          <a:xfrm>
            <a:off x="263520" y="6492240"/>
            <a:ext cx="1078920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a6a6a6"/>
                </a:solidFill>
                <a:latin typeface="DejaVu Sans"/>
                <a:ea typeface="Roboto"/>
              </a:rPr>
              <a:t>D. Graeber (2018) – Bullshit Jobs: A Theory</a:t>
            </a:r>
            <a:endParaRPr b="0" lang="en-US" sz="900" spc="-1" strike="noStrike">
              <a:latin typeface="Arial"/>
            </a:endParaRPr>
          </a:p>
        </p:txBody>
      </p:sp>
      <p:sp>
        <p:nvSpPr>
          <p:cNvPr id="327" name="CustomShape 5"/>
          <p:cNvSpPr/>
          <p:nvPr/>
        </p:nvSpPr>
        <p:spPr>
          <a:xfrm>
            <a:off x="263520" y="6309360"/>
            <a:ext cx="1078920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CustomShape 1"/>
          <p:cNvSpPr/>
          <p:nvPr/>
        </p:nvSpPr>
        <p:spPr>
          <a:xfrm>
            <a:off x="335520" y="764640"/>
            <a:ext cx="10728360" cy="479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Detour</a:t>
            </a:r>
            <a:endParaRPr b="0" lang="en-US" sz="2400" spc="-1" strike="noStrike">
              <a:latin typeface="Arial"/>
            </a:endParaRPr>
          </a:p>
        </p:txBody>
      </p:sp>
      <p:sp>
        <p:nvSpPr>
          <p:cNvPr id="329" name="CustomShape 2"/>
          <p:cNvSpPr/>
          <p:nvPr/>
        </p:nvSpPr>
        <p:spPr>
          <a:xfrm>
            <a:off x="335520" y="1268280"/>
            <a:ext cx="10728360" cy="5015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endParaRPr b="0" lang="en-US" sz="1800" spc="-1" strike="noStrike">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US" sz="1800" spc="-1" strike="noStrike">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Goons:</a:t>
            </a:r>
            <a:r>
              <a:rPr b="0" lang="en-US" sz="1800" spc="-1" strike="noStrike">
                <a:solidFill>
                  <a:srgbClr val="000000"/>
                </a:solidFill>
                <a:latin typeface="DejaVu Sans"/>
                <a:ea typeface="DejaVu Sans"/>
              </a:rPr>
              <a:t> Act to harm or deceive others on behalf of their employer, e.g., lobbyists, corporate lawyers, telemarketers, public relations specialists, community managers</a:t>
            </a:r>
            <a:endParaRPr b="0" lang="en-US" sz="1800" spc="-1" strike="noStrike">
              <a:latin typeface="Arial"/>
            </a:endParaRPr>
          </a:p>
          <a:p>
            <a:pPr>
              <a:lnSpc>
                <a:spcPct val="100000"/>
              </a:lnSpc>
              <a:spcBef>
                <a:spcPts val="360"/>
              </a:spcBef>
            </a:pPr>
            <a:r>
              <a:rPr b="0" lang="en-US" sz="1800" spc="-1" strike="noStrike" u="sng">
                <a:solidFill>
                  <a:srgbClr val="ffffff"/>
                </a:solidFill>
                <a:uFillTx/>
                <a:latin typeface="DejaVu Sans"/>
                <a:ea typeface="DejaVu Sans"/>
              </a:rPr>
              <a:t>Duct tapers:</a:t>
            </a:r>
            <a:r>
              <a:rPr b="0" lang="en-US" sz="1800" spc="-1" strike="noStrike">
                <a:solidFill>
                  <a:srgbClr val="ffffff"/>
                </a:solidFill>
                <a:latin typeface="DejaVu Sans"/>
                <a:ea typeface="DejaVu Sans"/>
              </a:rPr>
              <a:t> Temporarily fix problems that could be fixed permanently, e.g., programmers repairing bloated code, airline desk staff who calm passengers whose bags do not arrive;</a:t>
            </a:r>
            <a:endParaRPr b="0" lang="en-US" sz="1800" spc="-1" strike="noStrike">
              <a:latin typeface="Arial"/>
            </a:endParaRPr>
          </a:p>
          <a:p>
            <a:pPr>
              <a:lnSpc>
                <a:spcPct val="100000"/>
              </a:lnSpc>
              <a:spcBef>
                <a:spcPts val="360"/>
              </a:spcBef>
            </a:pPr>
            <a:r>
              <a:rPr b="0" lang="en-US" sz="1800" spc="-1" strike="noStrike" u="sng">
                <a:solidFill>
                  <a:srgbClr val="ffffff"/>
                </a:solidFill>
                <a:uFillTx/>
                <a:latin typeface="DejaVu Sans"/>
                <a:ea typeface="DejaVu Sans"/>
              </a:rPr>
              <a:t>Box tickers:</a:t>
            </a:r>
            <a:r>
              <a:rPr b="0" lang="en-US" sz="1800" spc="-1" strike="noStrike">
                <a:solidFill>
                  <a:srgbClr val="ffffff"/>
                </a:solidFill>
                <a:latin typeface="DejaVu Sans"/>
                <a:ea typeface="DejaVu Sans"/>
              </a:rPr>
              <a:t> Create the appearance that something useful is being done when it is not, e.g., survey administrators, in-house magazine journalists, corporate compliance officers, quality service managers;</a:t>
            </a:r>
            <a:endParaRPr b="0" lang="en-US" sz="1800" spc="-1" strike="noStrike">
              <a:latin typeface="Arial"/>
            </a:endParaRPr>
          </a:p>
          <a:p>
            <a:pPr>
              <a:lnSpc>
                <a:spcPct val="100000"/>
              </a:lnSpc>
              <a:spcBef>
                <a:spcPts val="360"/>
              </a:spcBef>
            </a:pPr>
            <a:r>
              <a:rPr b="0" lang="en-US" sz="1800" spc="-1" strike="noStrike" u="sng">
                <a:solidFill>
                  <a:srgbClr val="ffffff"/>
                </a:solidFill>
                <a:uFillTx/>
                <a:latin typeface="DejaVu Sans"/>
                <a:ea typeface="DejaVu Sans"/>
              </a:rPr>
              <a:t>Taskmasters:</a:t>
            </a:r>
            <a:r>
              <a:rPr b="0" lang="en-US" sz="1800" spc="-1" strike="noStrike">
                <a:solidFill>
                  <a:srgbClr val="ffffff"/>
                </a:solidFill>
                <a:latin typeface="DejaVu Sans"/>
                <a:ea typeface="DejaVu Sans"/>
              </a:rPr>
              <a:t> Create extra work for those who do not need it, e.g., middle management, leadership professionals.</a:t>
            </a:r>
            <a:endParaRPr b="0" lang="en-US" sz="1800" spc="-1" strike="noStrike">
              <a:latin typeface="Arial"/>
            </a:endParaRPr>
          </a:p>
          <a:p>
            <a:pPr>
              <a:lnSpc>
                <a:spcPct val="100000"/>
              </a:lnSpc>
              <a:spcBef>
                <a:spcPts val="360"/>
              </a:spcBef>
            </a:pPr>
            <a:endParaRPr b="0" lang="en-US" sz="1800" spc="-1" strike="noStrike">
              <a:latin typeface="Arial"/>
            </a:endParaRPr>
          </a:p>
        </p:txBody>
      </p:sp>
      <p:sp>
        <p:nvSpPr>
          <p:cNvPr id="330" name="CustomShape 3"/>
          <p:cNvSpPr/>
          <p:nvPr/>
        </p:nvSpPr>
        <p:spPr>
          <a:xfrm>
            <a:off x="432720" y="1148040"/>
            <a:ext cx="10337400" cy="47808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US" sz="2200" spc="-1" strike="noStrike">
              <a:latin typeface="Arial"/>
            </a:endParaRPr>
          </a:p>
        </p:txBody>
      </p:sp>
      <p:sp>
        <p:nvSpPr>
          <p:cNvPr id="331" name="CustomShape 4"/>
          <p:cNvSpPr/>
          <p:nvPr/>
        </p:nvSpPr>
        <p:spPr>
          <a:xfrm>
            <a:off x="263520" y="6492240"/>
            <a:ext cx="1078920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a6a6a6"/>
                </a:solidFill>
                <a:latin typeface="DejaVu Sans"/>
                <a:ea typeface="Roboto"/>
              </a:rPr>
              <a:t>D. Graeber (2018) – Bullshit Jobs: A Theory</a:t>
            </a:r>
            <a:endParaRPr b="0" lang="en-US" sz="900" spc="-1" strike="noStrike">
              <a:latin typeface="Arial"/>
            </a:endParaRPr>
          </a:p>
        </p:txBody>
      </p:sp>
      <p:sp>
        <p:nvSpPr>
          <p:cNvPr id="332" name="CustomShape 5"/>
          <p:cNvSpPr/>
          <p:nvPr/>
        </p:nvSpPr>
        <p:spPr>
          <a:xfrm>
            <a:off x="263520" y="6309360"/>
            <a:ext cx="1078920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335520" y="764640"/>
            <a:ext cx="10728360" cy="479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Detour</a:t>
            </a:r>
            <a:endParaRPr b="0" lang="en-US" sz="2400" spc="-1" strike="noStrike">
              <a:latin typeface="Arial"/>
            </a:endParaRPr>
          </a:p>
        </p:txBody>
      </p:sp>
      <p:sp>
        <p:nvSpPr>
          <p:cNvPr id="334" name="CustomShape 2"/>
          <p:cNvSpPr/>
          <p:nvPr/>
        </p:nvSpPr>
        <p:spPr>
          <a:xfrm>
            <a:off x="335520" y="1268280"/>
            <a:ext cx="10728360" cy="5015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endParaRPr b="0" lang="en-US" sz="1800" spc="-1" strike="noStrike">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US" sz="1800" spc="-1" strike="noStrike">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Goons:</a:t>
            </a:r>
            <a:r>
              <a:rPr b="0" lang="en-US" sz="1800" spc="-1" strike="noStrike">
                <a:solidFill>
                  <a:srgbClr val="000000"/>
                </a:solidFill>
                <a:latin typeface="DejaVu Sans"/>
                <a:ea typeface="DejaVu Sans"/>
              </a:rPr>
              <a:t> Act to harm or deceive others on behalf of their employer, e.g., lobbyists, corporate lawyers, telemarketers, public relations specialists, community managers</a:t>
            </a:r>
            <a:endParaRPr b="0" lang="en-US" sz="1800" spc="-1" strike="noStrike">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Duct tapers:</a:t>
            </a:r>
            <a:r>
              <a:rPr b="0" lang="en-US" sz="1800" spc="-1" strike="noStrike">
                <a:solidFill>
                  <a:srgbClr val="000000"/>
                </a:solidFill>
                <a:latin typeface="DejaVu Sans"/>
                <a:ea typeface="DejaVu Sans"/>
              </a:rPr>
              <a:t> Temporarily fix problems that could be fixed permanently, e.g., programmers repairing bloated code, airline desk staff who calm passengers whose bags do not arrive</a:t>
            </a:r>
            <a:endParaRPr b="0" lang="en-US" sz="1800" spc="-1" strike="noStrike">
              <a:latin typeface="Arial"/>
            </a:endParaRPr>
          </a:p>
          <a:p>
            <a:pPr>
              <a:lnSpc>
                <a:spcPct val="100000"/>
              </a:lnSpc>
              <a:spcBef>
                <a:spcPts val="360"/>
              </a:spcBef>
            </a:pPr>
            <a:r>
              <a:rPr b="0" lang="en-US" sz="1800" spc="-1" strike="noStrike" u="sng">
                <a:solidFill>
                  <a:srgbClr val="ffffff"/>
                </a:solidFill>
                <a:uFillTx/>
                <a:latin typeface="DejaVu Sans"/>
                <a:ea typeface="DejaVu Sans"/>
              </a:rPr>
              <a:t>Box tickers:</a:t>
            </a:r>
            <a:r>
              <a:rPr b="0" lang="en-US" sz="1800" spc="-1" strike="noStrike">
                <a:solidFill>
                  <a:srgbClr val="ffffff"/>
                </a:solidFill>
                <a:latin typeface="DejaVu Sans"/>
                <a:ea typeface="DejaVu Sans"/>
              </a:rPr>
              <a:t> Create the appearance that something useful is being done when it is not, e.g., survey administrators, in-house magazine journalists, corporate compliance officers, quality service managers;</a:t>
            </a:r>
            <a:endParaRPr b="0" lang="en-US" sz="1800" spc="-1" strike="noStrike">
              <a:latin typeface="Arial"/>
            </a:endParaRPr>
          </a:p>
          <a:p>
            <a:pPr>
              <a:lnSpc>
                <a:spcPct val="100000"/>
              </a:lnSpc>
              <a:spcBef>
                <a:spcPts val="360"/>
              </a:spcBef>
            </a:pPr>
            <a:r>
              <a:rPr b="0" lang="en-US" sz="1800" spc="-1" strike="noStrike" u="sng">
                <a:solidFill>
                  <a:srgbClr val="ffffff"/>
                </a:solidFill>
                <a:uFillTx/>
                <a:latin typeface="DejaVu Sans"/>
                <a:ea typeface="DejaVu Sans"/>
              </a:rPr>
              <a:t>Taskmasters:</a:t>
            </a:r>
            <a:r>
              <a:rPr b="0" lang="en-US" sz="1800" spc="-1" strike="noStrike">
                <a:solidFill>
                  <a:srgbClr val="ffffff"/>
                </a:solidFill>
                <a:latin typeface="DejaVu Sans"/>
                <a:ea typeface="DejaVu Sans"/>
              </a:rPr>
              <a:t> Create extra work for those who do not need it, e.g., middle management, leadership professionals.</a:t>
            </a:r>
            <a:endParaRPr b="0" lang="en-US" sz="1800" spc="-1" strike="noStrike">
              <a:latin typeface="Arial"/>
            </a:endParaRPr>
          </a:p>
          <a:p>
            <a:pPr>
              <a:lnSpc>
                <a:spcPct val="100000"/>
              </a:lnSpc>
              <a:spcBef>
                <a:spcPts val="360"/>
              </a:spcBef>
            </a:pPr>
            <a:endParaRPr b="0" lang="en-US" sz="1800" spc="-1" strike="noStrike">
              <a:latin typeface="Arial"/>
            </a:endParaRPr>
          </a:p>
        </p:txBody>
      </p:sp>
      <p:sp>
        <p:nvSpPr>
          <p:cNvPr id="335" name="CustomShape 3"/>
          <p:cNvSpPr/>
          <p:nvPr/>
        </p:nvSpPr>
        <p:spPr>
          <a:xfrm>
            <a:off x="432720" y="1148040"/>
            <a:ext cx="10337400" cy="47808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US" sz="2200" spc="-1" strike="noStrike">
              <a:latin typeface="Arial"/>
            </a:endParaRPr>
          </a:p>
        </p:txBody>
      </p:sp>
      <p:sp>
        <p:nvSpPr>
          <p:cNvPr id="336" name="CustomShape 4"/>
          <p:cNvSpPr/>
          <p:nvPr/>
        </p:nvSpPr>
        <p:spPr>
          <a:xfrm>
            <a:off x="263520" y="6492240"/>
            <a:ext cx="1078920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a6a6a6"/>
                </a:solidFill>
                <a:latin typeface="DejaVu Sans"/>
                <a:ea typeface="Roboto"/>
              </a:rPr>
              <a:t>D. Graeber (2018) – Bullshit Jobs: A Theory</a:t>
            </a:r>
            <a:endParaRPr b="0" lang="en-US" sz="900" spc="-1" strike="noStrike">
              <a:latin typeface="Arial"/>
            </a:endParaRPr>
          </a:p>
        </p:txBody>
      </p:sp>
      <p:sp>
        <p:nvSpPr>
          <p:cNvPr id="337" name="CustomShape 5"/>
          <p:cNvSpPr/>
          <p:nvPr/>
        </p:nvSpPr>
        <p:spPr>
          <a:xfrm>
            <a:off x="263520" y="6309360"/>
            <a:ext cx="1078920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CustomShape 1"/>
          <p:cNvSpPr/>
          <p:nvPr/>
        </p:nvSpPr>
        <p:spPr>
          <a:xfrm>
            <a:off x="335520" y="764640"/>
            <a:ext cx="10728360" cy="479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Detour</a:t>
            </a:r>
            <a:endParaRPr b="0" lang="en-US" sz="2400" spc="-1" strike="noStrike">
              <a:latin typeface="Arial"/>
            </a:endParaRPr>
          </a:p>
        </p:txBody>
      </p:sp>
      <p:sp>
        <p:nvSpPr>
          <p:cNvPr id="339" name="CustomShape 2"/>
          <p:cNvSpPr/>
          <p:nvPr/>
        </p:nvSpPr>
        <p:spPr>
          <a:xfrm>
            <a:off x="335520" y="1268280"/>
            <a:ext cx="10728360" cy="5015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endParaRPr b="0" lang="en-US" sz="1800" spc="-1" strike="noStrike">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US" sz="1800" spc="-1" strike="noStrike">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Goons:</a:t>
            </a:r>
            <a:r>
              <a:rPr b="0" lang="en-US" sz="1800" spc="-1" strike="noStrike">
                <a:solidFill>
                  <a:srgbClr val="000000"/>
                </a:solidFill>
                <a:latin typeface="DejaVu Sans"/>
                <a:ea typeface="DejaVu Sans"/>
              </a:rPr>
              <a:t> Act to harm or deceive others on behalf of their employer, e.g., lobbyists, corporate lawyers, telemarketers, public relations specialists, community managers</a:t>
            </a:r>
            <a:endParaRPr b="0" lang="en-US" sz="1800" spc="-1" strike="noStrike">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Duct tapers:</a:t>
            </a:r>
            <a:r>
              <a:rPr b="0" lang="en-US" sz="1800" spc="-1" strike="noStrike">
                <a:solidFill>
                  <a:srgbClr val="000000"/>
                </a:solidFill>
                <a:latin typeface="DejaVu Sans"/>
                <a:ea typeface="DejaVu Sans"/>
              </a:rPr>
              <a:t> Temporarily fix problems that could be fixed permanently, e.g., programmers repairing bloated code, airline desk staff who calm passengers whose bags do not arrive</a:t>
            </a:r>
            <a:endParaRPr b="0" lang="en-US" sz="1800" spc="-1" strike="noStrike">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Box tickers:</a:t>
            </a:r>
            <a:r>
              <a:rPr b="0" lang="en-US" sz="1800" spc="-1" strike="noStrike">
                <a:solidFill>
                  <a:srgbClr val="000000"/>
                </a:solidFill>
                <a:latin typeface="DejaVu Sans"/>
                <a:ea typeface="DejaVu Sans"/>
              </a:rPr>
              <a:t> Create the appearance that something useful is being done when it is not, e.g., survey administrators, in-house magazine journalists, corporate compliance officers, quality service managers</a:t>
            </a:r>
            <a:endParaRPr b="0" lang="en-US" sz="1800" spc="-1" strike="noStrike">
              <a:latin typeface="Arial"/>
            </a:endParaRPr>
          </a:p>
          <a:p>
            <a:pPr>
              <a:lnSpc>
                <a:spcPct val="100000"/>
              </a:lnSpc>
              <a:spcBef>
                <a:spcPts val="360"/>
              </a:spcBef>
            </a:pPr>
            <a:r>
              <a:rPr b="0" lang="en-US" sz="1800" spc="-1" strike="noStrike" u="sng">
                <a:solidFill>
                  <a:srgbClr val="ffffff"/>
                </a:solidFill>
                <a:uFillTx/>
                <a:latin typeface="DejaVu Sans"/>
                <a:ea typeface="DejaVu Sans"/>
              </a:rPr>
              <a:t>Taskmasters:</a:t>
            </a:r>
            <a:r>
              <a:rPr b="0" lang="en-US" sz="1800" spc="-1" strike="noStrike">
                <a:solidFill>
                  <a:srgbClr val="ffffff"/>
                </a:solidFill>
                <a:latin typeface="DejaVu Sans"/>
                <a:ea typeface="DejaVu Sans"/>
              </a:rPr>
              <a:t> Create extra work for those who do not need it, e.g., middle management, leadership professionals.</a:t>
            </a:r>
            <a:endParaRPr b="0" lang="en-US" sz="1800" spc="-1" strike="noStrike">
              <a:latin typeface="Arial"/>
            </a:endParaRPr>
          </a:p>
          <a:p>
            <a:pPr>
              <a:lnSpc>
                <a:spcPct val="100000"/>
              </a:lnSpc>
              <a:spcBef>
                <a:spcPts val="360"/>
              </a:spcBef>
            </a:pPr>
            <a:endParaRPr b="0" lang="en-US" sz="1800" spc="-1" strike="noStrike">
              <a:latin typeface="Arial"/>
            </a:endParaRPr>
          </a:p>
        </p:txBody>
      </p:sp>
      <p:sp>
        <p:nvSpPr>
          <p:cNvPr id="340" name="CustomShape 3"/>
          <p:cNvSpPr/>
          <p:nvPr/>
        </p:nvSpPr>
        <p:spPr>
          <a:xfrm>
            <a:off x="432720" y="1148040"/>
            <a:ext cx="10337400" cy="47808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US" sz="2200" spc="-1" strike="noStrike">
              <a:latin typeface="Arial"/>
            </a:endParaRPr>
          </a:p>
        </p:txBody>
      </p:sp>
      <p:sp>
        <p:nvSpPr>
          <p:cNvPr id="341" name="CustomShape 4"/>
          <p:cNvSpPr/>
          <p:nvPr/>
        </p:nvSpPr>
        <p:spPr>
          <a:xfrm>
            <a:off x="263520" y="6492240"/>
            <a:ext cx="1078920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a6a6a6"/>
                </a:solidFill>
                <a:latin typeface="DejaVu Sans"/>
                <a:ea typeface="Roboto"/>
              </a:rPr>
              <a:t>D. Graeber (2018) – Bullshit Jobs: A Theory</a:t>
            </a:r>
            <a:endParaRPr b="0" lang="en-US" sz="900" spc="-1" strike="noStrike">
              <a:latin typeface="Arial"/>
            </a:endParaRPr>
          </a:p>
        </p:txBody>
      </p:sp>
      <p:sp>
        <p:nvSpPr>
          <p:cNvPr id="342" name="CustomShape 5"/>
          <p:cNvSpPr/>
          <p:nvPr/>
        </p:nvSpPr>
        <p:spPr>
          <a:xfrm>
            <a:off x="263520" y="6309360"/>
            <a:ext cx="1078920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
          <p:cNvSpPr/>
          <p:nvPr/>
        </p:nvSpPr>
        <p:spPr>
          <a:xfrm>
            <a:off x="335520" y="764640"/>
            <a:ext cx="10728360" cy="479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Detour</a:t>
            </a:r>
            <a:endParaRPr b="0" lang="en-US" sz="2400" spc="-1" strike="noStrike">
              <a:latin typeface="Arial"/>
            </a:endParaRPr>
          </a:p>
        </p:txBody>
      </p:sp>
      <p:sp>
        <p:nvSpPr>
          <p:cNvPr id="344" name="CustomShape 2"/>
          <p:cNvSpPr/>
          <p:nvPr/>
        </p:nvSpPr>
        <p:spPr>
          <a:xfrm>
            <a:off x="335520" y="1268280"/>
            <a:ext cx="10728360" cy="5015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endParaRPr b="0" lang="en-US" sz="1800" spc="-1" strike="noStrike">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US" sz="1800" spc="-1" strike="noStrike">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Goons:</a:t>
            </a:r>
            <a:r>
              <a:rPr b="0" lang="en-US" sz="1800" spc="-1" strike="noStrike">
                <a:solidFill>
                  <a:srgbClr val="000000"/>
                </a:solidFill>
                <a:latin typeface="DejaVu Sans"/>
                <a:ea typeface="DejaVu Sans"/>
              </a:rPr>
              <a:t> Act to harm or deceive others on behalf of their employer, e.g., lobbyists, corporate lawyers, telemarketers, public relations specialists, community managers</a:t>
            </a:r>
            <a:endParaRPr b="0" lang="en-US" sz="1800" spc="-1" strike="noStrike">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Duct tapers:</a:t>
            </a:r>
            <a:r>
              <a:rPr b="0" lang="en-US" sz="1800" spc="-1" strike="noStrike">
                <a:solidFill>
                  <a:srgbClr val="000000"/>
                </a:solidFill>
                <a:latin typeface="DejaVu Sans"/>
                <a:ea typeface="DejaVu Sans"/>
              </a:rPr>
              <a:t> Temporarily fix problems that could be fixed permanently, e.g., programmers repairing bloated code, airline desk staff who calm passengers whose bags do not arrive</a:t>
            </a:r>
            <a:endParaRPr b="0" lang="en-US" sz="1800" spc="-1" strike="noStrike">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Box tickers:</a:t>
            </a:r>
            <a:r>
              <a:rPr b="0" lang="en-US" sz="1800" spc="-1" strike="noStrike">
                <a:solidFill>
                  <a:srgbClr val="000000"/>
                </a:solidFill>
                <a:latin typeface="DejaVu Sans"/>
                <a:ea typeface="DejaVu Sans"/>
              </a:rPr>
              <a:t> Create the appearance that something useful is being done when it is not, e.g., survey administrators, in-house magazine journalists, corporate compliance officers, quality service managers</a:t>
            </a:r>
            <a:endParaRPr b="0" lang="en-US" sz="1800" spc="-1" strike="noStrike">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Taskmasters:</a:t>
            </a:r>
            <a:r>
              <a:rPr b="0" lang="en-US" sz="1800" spc="-1" strike="noStrike">
                <a:solidFill>
                  <a:srgbClr val="000000"/>
                </a:solidFill>
                <a:latin typeface="DejaVu Sans"/>
                <a:ea typeface="DejaVu Sans"/>
              </a:rPr>
              <a:t> Create extra work for those who do not need it, e.g., middle management, leadership professionals</a:t>
            </a:r>
            <a:endParaRPr b="0" lang="en-US" sz="1800" spc="-1" strike="noStrike">
              <a:latin typeface="Arial"/>
            </a:endParaRPr>
          </a:p>
          <a:p>
            <a:pPr>
              <a:lnSpc>
                <a:spcPct val="100000"/>
              </a:lnSpc>
              <a:spcBef>
                <a:spcPts val="360"/>
              </a:spcBef>
            </a:pPr>
            <a:endParaRPr b="0" lang="en-US" sz="1800" spc="-1" strike="noStrike">
              <a:latin typeface="Arial"/>
            </a:endParaRPr>
          </a:p>
        </p:txBody>
      </p:sp>
      <p:sp>
        <p:nvSpPr>
          <p:cNvPr id="345" name="CustomShape 3"/>
          <p:cNvSpPr/>
          <p:nvPr/>
        </p:nvSpPr>
        <p:spPr>
          <a:xfrm>
            <a:off x="432720" y="1148040"/>
            <a:ext cx="10337400" cy="47808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US" sz="2200" spc="-1" strike="noStrike">
              <a:latin typeface="Arial"/>
            </a:endParaRPr>
          </a:p>
        </p:txBody>
      </p:sp>
      <p:sp>
        <p:nvSpPr>
          <p:cNvPr id="346" name="CustomShape 4"/>
          <p:cNvSpPr/>
          <p:nvPr/>
        </p:nvSpPr>
        <p:spPr>
          <a:xfrm>
            <a:off x="263520" y="6492240"/>
            <a:ext cx="1078920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a6a6a6"/>
                </a:solidFill>
                <a:latin typeface="DejaVu Sans"/>
                <a:ea typeface="Roboto"/>
              </a:rPr>
              <a:t>D. Graeber (2018) – Bullshit Jobs: A Theory</a:t>
            </a:r>
            <a:endParaRPr b="0" lang="en-US" sz="900" spc="-1" strike="noStrike">
              <a:latin typeface="Arial"/>
            </a:endParaRPr>
          </a:p>
        </p:txBody>
      </p:sp>
      <p:sp>
        <p:nvSpPr>
          <p:cNvPr id="347" name="CustomShape 5"/>
          <p:cNvSpPr/>
          <p:nvPr/>
        </p:nvSpPr>
        <p:spPr>
          <a:xfrm>
            <a:off x="263520" y="6309360"/>
            <a:ext cx="1078920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335520" y="764640"/>
            <a:ext cx="10728360" cy="479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Detour</a:t>
            </a:r>
            <a:endParaRPr b="0" lang="en-US" sz="2400" spc="-1" strike="noStrike">
              <a:latin typeface="Arial"/>
            </a:endParaRPr>
          </a:p>
        </p:txBody>
      </p:sp>
      <p:sp>
        <p:nvSpPr>
          <p:cNvPr id="349" name="CustomShape 2"/>
          <p:cNvSpPr/>
          <p:nvPr/>
        </p:nvSpPr>
        <p:spPr>
          <a:xfrm>
            <a:off x="335520" y="1268280"/>
            <a:ext cx="10728360" cy="5015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endParaRPr b="0" lang="en-US" sz="1800" spc="-1" strike="noStrike">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US" sz="1800" spc="-1" strike="noStrike">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Hypothesis → "Managerial feudalism" instead of capitalism</a:t>
            </a:r>
            <a:endParaRPr b="0" lang="en-US" sz="1800" spc="-1" strike="noStrike">
              <a:latin typeface="Arial"/>
            </a:endParaRPr>
          </a:p>
          <a:p>
            <a:pPr>
              <a:lnSpc>
                <a:spcPct val="100000"/>
              </a:lnSpc>
              <a:spcBef>
                <a:spcPts val="360"/>
              </a:spcBef>
            </a:pPr>
            <a:r>
              <a:rPr b="0" lang="en-US" sz="1800" spc="-1" strike="noStrike">
                <a:solidFill>
                  <a:srgbClr val="ffffff"/>
                </a:solidFill>
                <a:latin typeface="DejaVu Sans"/>
                <a:ea typeface="DejaVu Sans"/>
              </a:rPr>
              <a:t>The pains of dull work as a justification for the ability to fulfill consumer desires</a:t>
            </a:r>
            <a:endParaRPr b="0" lang="en-US" sz="1800" spc="-1" strike="noStrike">
              <a:latin typeface="Arial"/>
            </a:endParaRPr>
          </a:p>
          <a:p>
            <a:pPr>
              <a:lnSpc>
                <a:spcPct val="100000"/>
              </a:lnSpc>
              <a:spcBef>
                <a:spcPts val="360"/>
              </a:spcBef>
            </a:pPr>
            <a:r>
              <a:rPr b="0" lang="en-US" sz="1800" spc="-1" strike="noStrike">
                <a:solidFill>
                  <a:srgbClr val="ffffff"/>
                </a:solidFill>
                <a:latin typeface="DejaVu Sans"/>
                <a:ea typeface="DejaVu Sans"/>
              </a:rPr>
              <a:t>Fulfilling those desires → reward for suffering through pointless work</a:t>
            </a:r>
            <a:endParaRPr b="0" lang="en-US" sz="1800" spc="-1" strike="noStrike">
              <a:latin typeface="Arial"/>
            </a:endParaRPr>
          </a:p>
          <a:p>
            <a:pPr>
              <a:lnSpc>
                <a:spcPct val="100000"/>
              </a:lnSpc>
              <a:spcBef>
                <a:spcPts val="360"/>
              </a:spcBef>
            </a:pPr>
            <a:r>
              <a:rPr b="0" lang="en-US" sz="1800" spc="-1" strike="noStrike">
                <a:solidFill>
                  <a:srgbClr val="ffffff"/>
                </a:solidFill>
                <a:latin typeface="DejaVu Sans"/>
                <a:ea typeface="DejaVu Sans"/>
              </a:rPr>
              <a:t>Prosperity from technological advances (e.g., emerging technologies which were supposed to give us a 15h work week) has been reinvested into industry and consumer growth instead of leisure time</a:t>
            </a:r>
            <a:endParaRPr b="0" lang="en-US" sz="1800" spc="-1" strike="noStrike">
              <a:latin typeface="Arial"/>
            </a:endParaRPr>
          </a:p>
          <a:p>
            <a:pPr>
              <a:lnSpc>
                <a:spcPct val="100000"/>
              </a:lnSpc>
              <a:spcBef>
                <a:spcPts val="360"/>
              </a:spcBef>
            </a:pPr>
            <a:r>
              <a:rPr b="0" lang="en-US" sz="1800" spc="-1" strike="noStrike">
                <a:solidFill>
                  <a:srgbClr val="ffffff"/>
                </a:solidFill>
                <a:latin typeface="DejaVu Sans"/>
                <a:ea typeface="DejaVu Sans"/>
              </a:rPr>
              <a:t>Bullshit jobs also serve political ends, in which political parties are more concerned about having jobs than whether the jobs are fulfilling. In addition, he contends, populations occupied with busy work have less time to revolt</a:t>
            </a:r>
            <a:endParaRPr b="0" lang="en-US" sz="1800" spc="-1" strike="noStrike">
              <a:latin typeface="Arial"/>
            </a:endParaRPr>
          </a:p>
          <a:p>
            <a:pPr>
              <a:lnSpc>
                <a:spcPct val="100000"/>
              </a:lnSpc>
              <a:spcBef>
                <a:spcPts val="360"/>
              </a:spcBef>
            </a:pPr>
            <a:r>
              <a:rPr b="0" lang="en-US" sz="1800" spc="-1" strike="noStrike">
                <a:solidFill>
                  <a:srgbClr val="ffffff"/>
                </a:solidFill>
                <a:latin typeface="DejaVu Sans"/>
                <a:ea typeface="DejaVu Sans"/>
              </a:rPr>
              <a:t>Graeber’s solution → Universal Basic Income (UBI) → Livable benefit paid to all, thus letting people work at their leisure</a:t>
            </a:r>
            <a:endParaRPr b="0" lang="en-US" sz="1800" spc="-1" strike="noStrike">
              <a:latin typeface="Arial"/>
            </a:endParaRPr>
          </a:p>
          <a:p>
            <a:pPr>
              <a:lnSpc>
                <a:spcPct val="100000"/>
              </a:lnSpc>
              <a:spcBef>
                <a:spcPts val="360"/>
              </a:spcBef>
            </a:pPr>
            <a:endParaRPr b="0" lang="en-US" sz="1800" spc="-1" strike="noStrike">
              <a:latin typeface="Arial"/>
            </a:endParaRPr>
          </a:p>
        </p:txBody>
      </p:sp>
      <p:sp>
        <p:nvSpPr>
          <p:cNvPr id="350" name="CustomShape 3"/>
          <p:cNvSpPr/>
          <p:nvPr/>
        </p:nvSpPr>
        <p:spPr>
          <a:xfrm>
            <a:off x="432720" y="1148040"/>
            <a:ext cx="10337400" cy="47808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US" sz="2200" spc="-1" strike="noStrike">
              <a:latin typeface="Arial"/>
            </a:endParaRPr>
          </a:p>
        </p:txBody>
      </p:sp>
      <p:sp>
        <p:nvSpPr>
          <p:cNvPr id="351" name="CustomShape 4"/>
          <p:cNvSpPr/>
          <p:nvPr/>
        </p:nvSpPr>
        <p:spPr>
          <a:xfrm>
            <a:off x="263520" y="6492240"/>
            <a:ext cx="1078920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a6a6a6"/>
                </a:solidFill>
                <a:latin typeface="DejaVu Sans"/>
                <a:ea typeface="Roboto"/>
              </a:rPr>
              <a:t>D. Graeber (2018) – Bullshit Jobs: A Theory</a:t>
            </a:r>
            <a:endParaRPr b="0" lang="en-US" sz="900" spc="-1" strike="noStrike">
              <a:latin typeface="Arial"/>
            </a:endParaRPr>
          </a:p>
        </p:txBody>
      </p:sp>
      <p:sp>
        <p:nvSpPr>
          <p:cNvPr id="352" name="CustomShape 5"/>
          <p:cNvSpPr/>
          <p:nvPr/>
        </p:nvSpPr>
        <p:spPr>
          <a:xfrm>
            <a:off x="263520" y="6309360"/>
            <a:ext cx="1078920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335520" y="4406760"/>
            <a:ext cx="10728000" cy="13370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3000" spc="-1" strike="noStrike" cap="all">
                <a:solidFill>
                  <a:srgbClr val="008c4f"/>
                </a:solidFill>
                <a:latin typeface="Arial Unicode MS"/>
                <a:ea typeface="DejaVu Sans"/>
              </a:rPr>
              <a:t>Exercise E05</a:t>
            </a:r>
            <a:endParaRPr b="0" lang="en-US" sz="3000" spc="-1" strike="noStrike">
              <a:latin typeface="Arial"/>
            </a:endParaRPr>
          </a:p>
        </p:txBody>
      </p:sp>
      <p:sp>
        <p:nvSpPr>
          <p:cNvPr id="187" name="CustomShape 2"/>
          <p:cNvSpPr/>
          <p:nvPr/>
        </p:nvSpPr>
        <p:spPr>
          <a:xfrm>
            <a:off x="335520" y="2906640"/>
            <a:ext cx="10728000" cy="147492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1"/>
          <p:cNvSpPr/>
          <p:nvPr/>
        </p:nvSpPr>
        <p:spPr>
          <a:xfrm>
            <a:off x="335520" y="764640"/>
            <a:ext cx="10728360" cy="479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Detour</a:t>
            </a:r>
            <a:endParaRPr b="0" lang="en-US" sz="2400" spc="-1" strike="noStrike">
              <a:latin typeface="Arial"/>
            </a:endParaRPr>
          </a:p>
        </p:txBody>
      </p:sp>
      <p:sp>
        <p:nvSpPr>
          <p:cNvPr id="354" name="CustomShape 2"/>
          <p:cNvSpPr/>
          <p:nvPr/>
        </p:nvSpPr>
        <p:spPr>
          <a:xfrm>
            <a:off x="335520" y="1268280"/>
            <a:ext cx="10728360" cy="5015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endParaRPr b="0" lang="en-US" sz="1800" spc="-1" strike="noStrike">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US" sz="1800" spc="-1" strike="noStrike">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Hypothesis → "Managerial feudalism" instead of capitalism</a:t>
            </a:r>
            <a:endParaRPr b="0" lang="en-US" sz="1800" spc="-1" strike="noStrike">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The pains of dull work as a justification for the ability to fulfill consumer desires</a:t>
            </a:r>
            <a:endParaRPr b="0" lang="en-US" sz="1800" spc="-1" strike="noStrike">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Fulfilling those desires → reward for suffering through pointless work</a:t>
            </a:r>
            <a:endParaRPr b="0" lang="en-US" sz="1800" spc="-1" strike="noStrike">
              <a:latin typeface="Arial"/>
            </a:endParaRPr>
          </a:p>
          <a:p>
            <a:pPr>
              <a:lnSpc>
                <a:spcPct val="100000"/>
              </a:lnSpc>
              <a:spcBef>
                <a:spcPts val="360"/>
              </a:spcBef>
            </a:pPr>
            <a:r>
              <a:rPr b="0" lang="en-US" sz="1800" spc="-1" strike="noStrike">
                <a:solidFill>
                  <a:srgbClr val="ffffff"/>
                </a:solidFill>
                <a:latin typeface="DejaVu Sans"/>
                <a:ea typeface="DejaVu Sans"/>
              </a:rPr>
              <a:t>Prosperity from technological advances (e.g., emerging technologies which were supposed to give us a 15h work week) has been reinvested into industry and consumer growth instead of leisure time</a:t>
            </a:r>
            <a:endParaRPr b="0" lang="en-US" sz="1800" spc="-1" strike="noStrike">
              <a:latin typeface="Arial"/>
            </a:endParaRPr>
          </a:p>
          <a:p>
            <a:pPr>
              <a:lnSpc>
                <a:spcPct val="100000"/>
              </a:lnSpc>
              <a:spcBef>
                <a:spcPts val="360"/>
              </a:spcBef>
            </a:pPr>
            <a:r>
              <a:rPr b="0" lang="en-US" sz="1800" spc="-1" strike="noStrike">
                <a:solidFill>
                  <a:srgbClr val="ffffff"/>
                </a:solidFill>
                <a:latin typeface="DejaVu Sans"/>
                <a:ea typeface="DejaVu Sans"/>
              </a:rPr>
              <a:t>Bullshit jobs also serve political ends, in which political parties are more concerned about having jobs than whether the jobs are fulfilling. In addition, he contends, populations occupied with busy work have less time to revolt</a:t>
            </a:r>
            <a:endParaRPr b="0" lang="en-US" sz="1800" spc="-1" strike="noStrike">
              <a:latin typeface="Arial"/>
            </a:endParaRPr>
          </a:p>
          <a:p>
            <a:pPr>
              <a:lnSpc>
                <a:spcPct val="100000"/>
              </a:lnSpc>
              <a:spcBef>
                <a:spcPts val="360"/>
              </a:spcBef>
            </a:pPr>
            <a:r>
              <a:rPr b="0" lang="en-US" sz="1800" spc="-1" strike="noStrike">
                <a:solidFill>
                  <a:srgbClr val="ffffff"/>
                </a:solidFill>
                <a:latin typeface="DejaVu Sans"/>
                <a:ea typeface="DejaVu Sans"/>
              </a:rPr>
              <a:t>Graeber’s solution → Universal Basic Income (UBI) → Livable benefit paid to all, thus letting people work at their leisure</a:t>
            </a:r>
            <a:endParaRPr b="0" lang="en-US" sz="1800" spc="-1" strike="noStrike">
              <a:latin typeface="Arial"/>
            </a:endParaRPr>
          </a:p>
          <a:p>
            <a:pPr>
              <a:lnSpc>
                <a:spcPct val="100000"/>
              </a:lnSpc>
              <a:spcBef>
                <a:spcPts val="360"/>
              </a:spcBef>
            </a:pPr>
            <a:endParaRPr b="0" lang="en-US" sz="1800" spc="-1" strike="noStrike">
              <a:latin typeface="Arial"/>
            </a:endParaRPr>
          </a:p>
        </p:txBody>
      </p:sp>
      <p:sp>
        <p:nvSpPr>
          <p:cNvPr id="355" name="CustomShape 3"/>
          <p:cNvSpPr/>
          <p:nvPr/>
        </p:nvSpPr>
        <p:spPr>
          <a:xfrm>
            <a:off x="432720" y="1148040"/>
            <a:ext cx="10337400" cy="47808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US" sz="2200" spc="-1" strike="noStrike">
              <a:latin typeface="Arial"/>
            </a:endParaRPr>
          </a:p>
        </p:txBody>
      </p:sp>
      <p:sp>
        <p:nvSpPr>
          <p:cNvPr id="356" name="CustomShape 4"/>
          <p:cNvSpPr/>
          <p:nvPr/>
        </p:nvSpPr>
        <p:spPr>
          <a:xfrm>
            <a:off x="263520" y="6492240"/>
            <a:ext cx="1078920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a6a6a6"/>
                </a:solidFill>
                <a:latin typeface="DejaVu Sans"/>
                <a:ea typeface="Roboto"/>
              </a:rPr>
              <a:t>D. Graeber (2018) – Bullshit Jobs: A Theory</a:t>
            </a:r>
            <a:endParaRPr b="0" lang="en-US" sz="900" spc="-1" strike="noStrike">
              <a:latin typeface="Arial"/>
            </a:endParaRPr>
          </a:p>
        </p:txBody>
      </p:sp>
      <p:sp>
        <p:nvSpPr>
          <p:cNvPr id="357" name="CustomShape 5"/>
          <p:cNvSpPr/>
          <p:nvPr/>
        </p:nvSpPr>
        <p:spPr>
          <a:xfrm>
            <a:off x="263520" y="6309360"/>
            <a:ext cx="1078920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CustomShape 1"/>
          <p:cNvSpPr/>
          <p:nvPr/>
        </p:nvSpPr>
        <p:spPr>
          <a:xfrm>
            <a:off x="335520" y="764640"/>
            <a:ext cx="10728360" cy="479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Detour</a:t>
            </a:r>
            <a:endParaRPr b="0" lang="en-US" sz="2400" spc="-1" strike="noStrike">
              <a:latin typeface="Arial"/>
            </a:endParaRPr>
          </a:p>
        </p:txBody>
      </p:sp>
      <p:sp>
        <p:nvSpPr>
          <p:cNvPr id="359" name="CustomShape 2"/>
          <p:cNvSpPr/>
          <p:nvPr/>
        </p:nvSpPr>
        <p:spPr>
          <a:xfrm>
            <a:off x="335520" y="1268280"/>
            <a:ext cx="10728360" cy="5015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endParaRPr b="0" lang="en-US" sz="1800" spc="-1" strike="noStrike">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US" sz="1800" spc="-1" strike="noStrike">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Hypothesis → "Managerial feudalism" instead of capitalism</a:t>
            </a:r>
            <a:endParaRPr b="0" lang="en-US" sz="1800" spc="-1" strike="noStrike">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The pains of dull work as a justification for the ability to fulfill consumer desires</a:t>
            </a:r>
            <a:endParaRPr b="0" lang="en-US" sz="1800" spc="-1" strike="noStrike">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Fulfilling those desires → reward for suffering through pointless work</a:t>
            </a:r>
            <a:endParaRPr b="0" lang="en-US" sz="1800" spc="-1" strike="noStrike">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Prosperity from technological advances (e.g., emerging technologies which were supposed to give us a 15h work week) has been reinvested into industry and consumer growth instead of leisure time</a:t>
            </a:r>
            <a:endParaRPr b="0" lang="en-US" sz="1800" spc="-1" strike="noStrike">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Bullshit jobs also serve political ends, in which political parties are more concerned about having jobs than whether the jobs are fulfilling. In addition, he contends, populations occupied with busy work have less time to revolt</a:t>
            </a:r>
            <a:endParaRPr b="0" lang="en-US" sz="1800" spc="-1" strike="noStrike">
              <a:latin typeface="Arial"/>
            </a:endParaRPr>
          </a:p>
          <a:p>
            <a:pPr>
              <a:lnSpc>
                <a:spcPct val="100000"/>
              </a:lnSpc>
              <a:spcBef>
                <a:spcPts val="360"/>
              </a:spcBef>
            </a:pPr>
            <a:r>
              <a:rPr b="0" lang="en-US" sz="1800" spc="-1" strike="noStrike">
                <a:solidFill>
                  <a:srgbClr val="ffffff"/>
                </a:solidFill>
                <a:latin typeface="DejaVu Sans"/>
                <a:ea typeface="DejaVu Sans"/>
              </a:rPr>
              <a:t>Graeber’s solution → Universal Basic Income (UBI) → Livable benefit paid to all, thus letting people work at their leisure</a:t>
            </a:r>
            <a:endParaRPr b="0" lang="en-US" sz="1800" spc="-1" strike="noStrike">
              <a:latin typeface="Arial"/>
            </a:endParaRPr>
          </a:p>
          <a:p>
            <a:pPr>
              <a:lnSpc>
                <a:spcPct val="100000"/>
              </a:lnSpc>
              <a:spcBef>
                <a:spcPts val="360"/>
              </a:spcBef>
            </a:pPr>
            <a:endParaRPr b="0" lang="en-US" sz="1800" spc="-1" strike="noStrike">
              <a:latin typeface="Arial"/>
            </a:endParaRPr>
          </a:p>
        </p:txBody>
      </p:sp>
      <p:sp>
        <p:nvSpPr>
          <p:cNvPr id="360" name="CustomShape 3"/>
          <p:cNvSpPr/>
          <p:nvPr/>
        </p:nvSpPr>
        <p:spPr>
          <a:xfrm>
            <a:off x="432720" y="1148040"/>
            <a:ext cx="10337400" cy="47808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US" sz="2200" spc="-1" strike="noStrike">
              <a:latin typeface="Arial"/>
            </a:endParaRPr>
          </a:p>
        </p:txBody>
      </p:sp>
      <p:sp>
        <p:nvSpPr>
          <p:cNvPr id="361" name="CustomShape 4"/>
          <p:cNvSpPr/>
          <p:nvPr/>
        </p:nvSpPr>
        <p:spPr>
          <a:xfrm>
            <a:off x="263520" y="6492240"/>
            <a:ext cx="1078920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a6a6a6"/>
                </a:solidFill>
                <a:latin typeface="DejaVu Sans"/>
                <a:ea typeface="Roboto"/>
              </a:rPr>
              <a:t>D. Graeber (2018) – Bullshit Jobs: A Theory</a:t>
            </a:r>
            <a:endParaRPr b="0" lang="en-US" sz="900" spc="-1" strike="noStrike">
              <a:latin typeface="Arial"/>
            </a:endParaRPr>
          </a:p>
        </p:txBody>
      </p:sp>
      <p:sp>
        <p:nvSpPr>
          <p:cNvPr id="362" name="CustomShape 5"/>
          <p:cNvSpPr/>
          <p:nvPr/>
        </p:nvSpPr>
        <p:spPr>
          <a:xfrm>
            <a:off x="263520" y="6309360"/>
            <a:ext cx="1078920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CustomShape 1"/>
          <p:cNvSpPr/>
          <p:nvPr/>
        </p:nvSpPr>
        <p:spPr>
          <a:xfrm>
            <a:off x="335520" y="764640"/>
            <a:ext cx="10728360" cy="479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Detour</a:t>
            </a:r>
            <a:endParaRPr b="0" lang="en-US" sz="2400" spc="-1" strike="noStrike">
              <a:latin typeface="Arial"/>
            </a:endParaRPr>
          </a:p>
        </p:txBody>
      </p:sp>
      <p:sp>
        <p:nvSpPr>
          <p:cNvPr id="364" name="CustomShape 2"/>
          <p:cNvSpPr/>
          <p:nvPr/>
        </p:nvSpPr>
        <p:spPr>
          <a:xfrm>
            <a:off x="335520" y="1268280"/>
            <a:ext cx="10728360" cy="5015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endParaRPr b="0" lang="en-US" sz="1800" spc="-1" strike="noStrike">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US" sz="1800" spc="-1" strike="noStrike">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Hypothesis → "Managerial feudalism" instead of capitalism</a:t>
            </a:r>
            <a:endParaRPr b="0" lang="en-US" sz="1800" spc="-1" strike="noStrike">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The pains of dull work as a justification for the ability to fulfill consumer desires</a:t>
            </a:r>
            <a:endParaRPr b="0" lang="en-US" sz="1800" spc="-1" strike="noStrike">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Fulfilling those desires → reward for suffering through pointless work</a:t>
            </a:r>
            <a:endParaRPr b="0" lang="en-US" sz="1800" spc="-1" strike="noStrike">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Prosperity from technological advances (e.g., emerging technologies which were supposed to give us a 15h work week) has been reinvested into industry and consumer growth instead of leisure time</a:t>
            </a:r>
            <a:endParaRPr b="0" lang="en-US" sz="1800" spc="-1" strike="noStrike">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Bullshit jobs also serve political ends, in which political parties are more concerned about having jobs than whether the jobs are fulfilling. In addition, he contends, populations occupied with busy work have less time to revolt</a:t>
            </a:r>
            <a:endParaRPr b="0" lang="en-US" sz="1800" spc="-1" strike="noStrike">
              <a:latin typeface="Arial"/>
            </a:endParaRPr>
          </a:p>
          <a:p>
            <a:pPr marL="195120" indent="-174960">
              <a:lnSpc>
                <a:spcPct val="100000"/>
              </a:lnSpc>
              <a:spcBef>
                <a:spcPts val="360"/>
              </a:spcBef>
              <a:buClr>
                <a:srgbClr val="008c4f"/>
              </a:buClr>
              <a:buSzPct val="80000"/>
              <a:buFont typeface="Wingdings" charset="2"/>
              <a:buChar char=""/>
            </a:pPr>
            <a:r>
              <a:rPr b="1" lang="en-US" sz="1800" spc="-1" strike="noStrike">
                <a:solidFill>
                  <a:srgbClr val="000000"/>
                </a:solidFill>
                <a:latin typeface="DejaVu Sans"/>
                <a:ea typeface="DejaVu Sans"/>
              </a:rPr>
              <a:t>Graeber’s solution → Universal Basic Income (UBI) → Livable benefit paid to all, thus letting people work at their leisure</a:t>
            </a:r>
            <a:endParaRPr b="0" lang="en-US" sz="1800" spc="-1" strike="noStrike">
              <a:latin typeface="Arial"/>
            </a:endParaRPr>
          </a:p>
          <a:p>
            <a:pPr>
              <a:lnSpc>
                <a:spcPct val="100000"/>
              </a:lnSpc>
              <a:spcBef>
                <a:spcPts val="360"/>
              </a:spcBef>
            </a:pPr>
            <a:endParaRPr b="0" lang="en-US" sz="1800" spc="-1" strike="noStrike">
              <a:latin typeface="Arial"/>
            </a:endParaRPr>
          </a:p>
        </p:txBody>
      </p:sp>
      <p:sp>
        <p:nvSpPr>
          <p:cNvPr id="365" name="CustomShape 3"/>
          <p:cNvSpPr/>
          <p:nvPr/>
        </p:nvSpPr>
        <p:spPr>
          <a:xfrm>
            <a:off x="432720" y="1148040"/>
            <a:ext cx="10337400" cy="47808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US" sz="2200" spc="-1" strike="noStrike">
              <a:latin typeface="Arial"/>
            </a:endParaRPr>
          </a:p>
        </p:txBody>
      </p:sp>
      <p:sp>
        <p:nvSpPr>
          <p:cNvPr id="366" name="CustomShape 4"/>
          <p:cNvSpPr/>
          <p:nvPr/>
        </p:nvSpPr>
        <p:spPr>
          <a:xfrm>
            <a:off x="263520" y="6492240"/>
            <a:ext cx="1078920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a6a6a6"/>
                </a:solidFill>
                <a:latin typeface="DejaVu Sans"/>
                <a:ea typeface="Roboto"/>
              </a:rPr>
              <a:t>D. Graeber (2018) – Bullshit Jobs: A Theory</a:t>
            </a:r>
            <a:endParaRPr b="0" lang="en-US" sz="900" spc="-1" strike="noStrike">
              <a:latin typeface="Arial"/>
            </a:endParaRPr>
          </a:p>
        </p:txBody>
      </p:sp>
      <p:sp>
        <p:nvSpPr>
          <p:cNvPr id="367" name="CustomShape 5"/>
          <p:cNvSpPr/>
          <p:nvPr/>
        </p:nvSpPr>
        <p:spPr>
          <a:xfrm>
            <a:off x="263520" y="6309360"/>
            <a:ext cx="1078920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US" sz="90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68" name="CustomShape 1"/>
          <p:cNvSpPr/>
          <p:nvPr/>
        </p:nvSpPr>
        <p:spPr>
          <a:xfrm>
            <a:off x="335520" y="764640"/>
            <a:ext cx="10728360" cy="479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Det</a:t>
            </a:r>
            <a:r>
              <a:rPr b="1" lang="en-US" sz="2400" spc="-1" strike="noStrike">
                <a:solidFill>
                  <a:srgbClr val="000000"/>
                </a:solidFill>
                <a:latin typeface="DejaVu Sans"/>
                <a:ea typeface="DejaVu Sans"/>
              </a:rPr>
              <a:t>our</a:t>
            </a:r>
            <a:endParaRPr b="0" lang="en-US" sz="2400" spc="-1" strike="noStrike">
              <a:latin typeface="Arial"/>
            </a:endParaRPr>
          </a:p>
        </p:txBody>
      </p:sp>
      <p:sp>
        <p:nvSpPr>
          <p:cNvPr id="369" name="CustomShape 2"/>
          <p:cNvSpPr/>
          <p:nvPr/>
        </p:nvSpPr>
        <p:spPr>
          <a:xfrm>
            <a:off x="335520" y="1268280"/>
            <a:ext cx="10728360" cy="5015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endParaRPr b="0" lang="en-US" sz="1800" spc="-1" strike="noStrike">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Assu</a:t>
            </a:r>
            <a:r>
              <a:rPr b="0" lang="en-US" sz="1800" spc="-1" strike="noStrike">
                <a:solidFill>
                  <a:srgbClr val="000000"/>
                </a:solidFill>
                <a:latin typeface="DejaVu Sans"/>
                <a:ea typeface="DejaVu Sans"/>
              </a:rPr>
              <a:t>mpti</a:t>
            </a:r>
            <a:r>
              <a:rPr b="0" lang="en-US" sz="1800" spc="-1" strike="noStrike">
                <a:solidFill>
                  <a:srgbClr val="000000"/>
                </a:solidFill>
                <a:latin typeface="DejaVu Sans"/>
                <a:ea typeface="DejaVu Sans"/>
              </a:rPr>
              <a:t>on </a:t>
            </a: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Capi</a:t>
            </a:r>
            <a:r>
              <a:rPr b="0" lang="en-US" sz="1800" spc="-1" strike="noStrike">
                <a:solidFill>
                  <a:srgbClr val="000000"/>
                </a:solidFill>
                <a:latin typeface="DejaVu Sans"/>
                <a:ea typeface="DejaVu Sans"/>
              </a:rPr>
              <a:t>talis</a:t>
            </a:r>
            <a:r>
              <a:rPr b="0" lang="en-US" sz="1800" spc="-1" strike="noStrike">
                <a:solidFill>
                  <a:srgbClr val="000000"/>
                </a:solidFill>
                <a:latin typeface="DejaVu Sans"/>
                <a:ea typeface="DejaVu Sans"/>
              </a:rPr>
              <a:t>m </a:t>
            </a:r>
            <a:r>
              <a:rPr b="0" lang="en-US" sz="1800" spc="-1" strike="noStrike">
                <a:solidFill>
                  <a:srgbClr val="000000"/>
                </a:solidFill>
                <a:latin typeface="DejaVu Sans"/>
                <a:ea typeface="DejaVu Sans"/>
              </a:rPr>
              <a:t>doe</a:t>
            </a:r>
            <a:r>
              <a:rPr b="0" lang="en-US" sz="1800" spc="-1" strike="noStrike">
                <a:solidFill>
                  <a:srgbClr val="000000"/>
                </a:solidFill>
                <a:latin typeface="DejaVu Sans"/>
                <a:ea typeface="DejaVu Sans"/>
              </a:rPr>
              <a:t>s </a:t>
            </a:r>
            <a:r>
              <a:rPr b="0" lang="en-US" sz="1800" spc="-1" strike="noStrike">
                <a:solidFill>
                  <a:srgbClr val="000000"/>
                </a:solidFill>
                <a:latin typeface="DejaVu Sans"/>
                <a:ea typeface="DejaVu Sans"/>
              </a:rPr>
              <a:t>not </a:t>
            </a:r>
            <a:r>
              <a:rPr b="0" lang="en-US" sz="1800" spc="-1" strike="noStrike">
                <a:solidFill>
                  <a:srgbClr val="000000"/>
                </a:solidFill>
                <a:latin typeface="DejaVu Sans"/>
                <a:ea typeface="DejaVu Sans"/>
              </a:rPr>
              <a:t>allo</a:t>
            </a:r>
            <a:r>
              <a:rPr b="0" lang="en-US" sz="1800" spc="-1" strike="noStrike">
                <a:solidFill>
                  <a:srgbClr val="000000"/>
                </a:solidFill>
                <a:latin typeface="DejaVu Sans"/>
                <a:ea typeface="DejaVu Sans"/>
              </a:rPr>
              <a:t>w </a:t>
            </a:r>
            <a:r>
              <a:rPr b="0" lang="en-US" sz="1800" spc="-1" strike="noStrike">
                <a:solidFill>
                  <a:srgbClr val="000000"/>
                </a:solidFill>
                <a:latin typeface="DejaVu Sans"/>
                <a:ea typeface="DejaVu Sans"/>
              </a:rPr>
              <a:t>for </a:t>
            </a:r>
            <a:r>
              <a:rPr b="0" lang="en-US" sz="1800" spc="-1" strike="noStrike">
                <a:solidFill>
                  <a:srgbClr val="000000"/>
                </a:solidFill>
                <a:latin typeface="DejaVu Sans"/>
                <a:ea typeface="DejaVu Sans"/>
              </a:rPr>
              <a:t>ine</a:t>
            </a:r>
            <a:r>
              <a:rPr b="0" lang="en-US" sz="1800" spc="-1" strike="noStrike">
                <a:solidFill>
                  <a:srgbClr val="000000"/>
                </a:solidFill>
                <a:latin typeface="DejaVu Sans"/>
                <a:ea typeface="DejaVu Sans"/>
              </a:rPr>
              <a:t>ffici</a:t>
            </a:r>
            <a:r>
              <a:rPr b="0" lang="en-US" sz="1800" spc="-1" strike="noStrike">
                <a:solidFill>
                  <a:srgbClr val="000000"/>
                </a:solidFill>
                <a:latin typeface="DejaVu Sans"/>
                <a:ea typeface="DejaVu Sans"/>
              </a:rPr>
              <a:t>enci</a:t>
            </a:r>
            <a:r>
              <a:rPr b="0" lang="en-US" sz="1800" spc="-1" strike="noStrike">
                <a:solidFill>
                  <a:srgbClr val="000000"/>
                </a:solidFill>
                <a:latin typeface="DejaVu Sans"/>
                <a:ea typeface="DejaVu Sans"/>
              </a:rPr>
              <a:t>es</a:t>
            </a:r>
            <a:endParaRPr b="0" lang="en-US" sz="1800" spc="-1" strike="noStrike">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Hyp</a:t>
            </a:r>
            <a:r>
              <a:rPr b="0" lang="en-US" sz="1800" spc="-1" strike="noStrike">
                <a:solidFill>
                  <a:srgbClr val="000000"/>
                </a:solidFill>
                <a:latin typeface="DejaVu Sans"/>
                <a:ea typeface="DejaVu Sans"/>
              </a:rPr>
              <a:t>othe</a:t>
            </a:r>
            <a:r>
              <a:rPr b="0" lang="en-US" sz="1800" spc="-1" strike="noStrike">
                <a:solidFill>
                  <a:srgbClr val="000000"/>
                </a:solidFill>
                <a:latin typeface="DejaVu Sans"/>
                <a:ea typeface="DejaVu Sans"/>
              </a:rPr>
              <a:t>sis </a:t>
            </a: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"Ma</a:t>
            </a:r>
            <a:r>
              <a:rPr b="0" lang="en-US" sz="1800" spc="-1" strike="noStrike">
                <a:solidFill>
                  <a:srgbClr val="000000"/>
                </a:solidFill>
                <a:latin typeface="DejaVu Sans"/>
                <a:ea typeface="DejaVu Sans"/>
              </a:rPr>
              <a:t>nag</a:t>
            </a:r>
            <a:r>
              <a:rPr b="0" lang="en-US" sz="1800" spc="-1" strike="noStrike">
                <a:solidFill>
                  <a:srgbClr val="000000"/>
                </a:solidFill>
                <a:latin typeface="DejaVu Sans"/>
                <a:ea typeface="DejaVu Sans"/>
              </a:rPr>
              <a:t>erial </a:t>
            </a:r>
            <a:r>
              <a:rPr b="0" lang="en-US" sz="1800" spc="-1" strike="noStrike">
                <a:solidFill>
                  <a:srgbClr val="000000"/>
                </a:solidFill>
                <a:latin typeface="DejaVu Sans"/>
                <a:ea typeface="DejaVu Sans"/>
              </a:rPr>
              <a:t>feud</a:t>
            </a:r>
            <a:r>
              <a:rPr b="0" lang="en-US" sz="1800" spc="-1" strike="noStrike">
                <a:solidFill>
                  <a:srgbClr val="000000"/>
                </a:solidFill>
                <a:latin typeface="DejaVu Sans"/>
                <a:ea typeface="DejaVu Sans"/>
              </a:rPr>
              <a:t>alis</a:t>
            </a:r>
            <a:r>
              <a:rPr b="0" lang="en-US" sz="1800" spc="-1" strike="noStrike">
                <a:solidFill>
                  <a:srgbClr val="000000"/>
                </a:solidFill>
                <a:latin typeface="DejaVu Sans"/>
                <a:ea typeface="DejaVu Sans"/>
              </a:rPr>
              <a:t>m" </a:t>
            </a:r>
            <a:r>
              <a:rPr b="0" lang="en-US" sz="1800" spc="-1" strike="noStrike">
                <a:solidFill>
                  <a:srgbClr val="000000"/>
                </a:solidFill>
                <a:latin typeface="DejaVu Sans"/>
                <a:ea typeface="DejaVu Sans"/>
              </a:rPr>
              <a:t>inst</a:t>
            </a:r>
            <a:r>
              <a:rPr b="0" lang="en-US" sz="1800" spc="-1" strike="noStrike">
                <a:solidFill>
                  <a:srgbClr val="000000"/>
                </a:solidFill>
                <a:latin typeface="DejaVu Sans"/>
                <a:ea typeface="DejaVu Sans"/>
              </a:rPr>
              <a:t>ead </a:t>
            </a:r>
            <a:r>
              <a:rPr b="0" lang="en-US" sz="1800" spc="-1" strike="noStrike">
                <a:solidFill>
                  <a:srgbClr val="000000"/>
                </a:solidFill>
                <a:latin typeface="DejaVu Sans"/>
                <a:ea typeface="DejaVu Sans"/>
              </a:rPr>
              <a:t>of </a:t>
            </a:r>
            <a:r>
              <a:rPr b="0" lang="en-US" sz="1800" spc="-1" strike="noStrike">
                <a:solidFill>
                  <a:srgbClr val="000000"/>
                </a:solidFill>
                <a:latin typeface="DejaVu Sans"/>
                <a:ea typeface="DejaVu Sans"/>
              </a:rPr>
              <a:t>capi</a:t>
            </a:r>
            <a:r>
              <a:rPr b="0" lang="en-US" sz="1800" spc="-1" strike="noStrike">
                <a:solidFill>
                  <a:srgbClr val="000000"/>
                </a:solidFill>
                <a:latin typeface="DejaVu Sans"/>
                <a:ea typeface="DejaVu Sans"/>
              </a:rPr>
              <a:t>talis</a:t>
            </a:r>
            <a:r>
              <a:rPr b="0" lang="en-US" sz="1800" spc="-1" strike="noStrike">
                <a:solidFill>
                  <a:srgbClr val="000000"/>
                </a:solidFill>
                <a:latin typeface="DejaVu Sans"/>
                <a:ea typeface="DejaVu Sans"/>
              </a:rPr>
              <a:t>m</a:t>
            </a:r>
            <a:endParaRPr b="0" lang="en-US" sz="1800" spc="-1" strike="noStrike">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The </a:t>
            </a:r>
            <a:r>
              <a:rPr b="0" lang="en-US" sz="1800" spc="-1" strike="noStrike">
                <a:solidFill>
                  <a:srgbClr val="000000"/>
                </a:solidFill>
                <a:latin typeface="DejaVu Sans"/>
                <a:ea typeface="DejaVu Sans"/>
              </a:rPr>
              <a:t>pain</a:t>
            </a:r>
            <a:r>
              <a:rPr b="0" lang="en-US" sz="1800" spc="-1" strike="noStrike">
                <a:solidFill>
                  <a:srgbClr val="000000"/>
                </a:solidFill>
                <a:latin typeface="DejaVu Sans"/>
                <a:ea typeface="DejaVu Sans"/>
              </a:rPr>
              <a:t>s of </a:t>
            </a:r>
            <a:r>
              <a:rPr b="0" lang="en-US" sz="1800" spc="-1" strike="noStrike">
                <a:solidFill>
                  <a:srgbClr val="000000"/>
                </a:solidFill>
                <a:latin typeface="DejaVu Sans"/>
                <a:ea typeface="DejaVu Sans"/>
              </a:rPr>
              <a:t>dull </a:t>
            </a:r>
            <a:r>
              <a:rPr b="0" lang="en-US" sz="1800" spc="-1" strike="noStrike">
                <a:solidFill>
                  <a:srgbClr val="000000"/>
                </a:solidFill>
                <a:latin typeface="DejaVu Sans"/>
                <a:ea typeface="DejaVu Sans"/>
              </a:rPr>
              <a:t>wor</a:t>
            </a:r>
            <a:r>
              <a:rPr b="0" lang="en-US" sz="1800" spc="-1" strike="noStrike">
                <a:solidFill>
                  <a:srgbClr val="000000"/>
                </a:solidFill>
                <a:latin typeface="DejaVu Sans"/>
                <a:ea typeface="DejaVu Sans"/>
              </a:rPr>
              <a:t>k as </a:t>
            </a:r>
            <a:r>
              <a:rPr b="0" lang="en-US" sz="1800" spc="-1" strike="noStrike">
                <a:solidFill>
                  <a:srgbClr val="000000"/>
                </a:solidFill>
                <a:latin typeface="DejaVu Sans"/>
                <a:ea typeface="DejaVu Sans"/>
              </a:rPr>
              <a:t>a </a:t>
            </a:r>
            <a:r>
              <a:rPr b="0" lang="en-US" sz="1800" spc="-1" strike="noStrike">
                <a:solidFill>
                  <a:srgbClr val="000000"/>
                </a:solidFill>
                <a:latin typeface="DejaVu Sans"/>
                <a:ea typeface="DejaVu Sans"/>
              </a:rPr>
              <a:t>justi</a:t>
            </a:r>
            <a:r>
              <a:rPr b="0" lang="en-US" sz="1800" spc="-1" strike="noStrike">
                <a:solidFill>
                  <a:srgbClr val="000000"/>
                </a:solidFill>
                <a:latin typeface="DejaVu Sans"/>
                <a:ea typeface="DejaVu Sans"/>
              </a:rPr>
              <a:t>ficat</a:t>
            </a:r>
            <a:r>
              <a:rPr b="0" lang="en-US" sz="1800" spc="-1" strike="noStrike">
                <a:solidFill>
                  <a:srgbClr val="000000"/>
                </a:solidFill>
                <a:latin typeface="DejaVu Sans"/>
                <a:ea typeface="DejaVu Sans"/>
              </a:rPr>
              <a:t>ion </a:t>
            </a:r>
            <a:r>
              <a:rPr b="0" lang="en-US" sz="1800" spc="-1" strike="noStrike">
                <a:solidFill>
                  <a:srgbClr val="000000"/>
                </a:solidFill>
                <a:latin typeface="DejaVu Sans"/>
                <a:ea typeface="DejaVu Sans"/>
              </a:rPr>
              <a:t>for </a:t>
            </a:r>
            <a:r>
              <a:rPr b="0" lang="en-US" sz="1800" spc="-1" strike="noStrike">
                <a:solidFill>
                  <a:srgbClr val="000000"/>
                </a:solidFill>
                <a:latin typeface="DejaVu Sans"/>
                <a:ea typeface="DejaVu Sans"/>
              </a:rPr>
              <a:t>the </a:t>
            </a:r>
            <a:r>
              <a:rPr b="0" lang="en-US" sz="1800" spc="-1" strike="noStrike">
                <a:solidFill>
                  <a:srgbClr val="000000"/>
                </a:solidFill>
                <a:latin typeface="DejaVu Sans"/>
                <a:ea typeface="DejaVu Sans"/>
              </a:rPr>
              <a:t>abili</a:t>
            </a:r>
            <a:r>
              <a:rPr b="0" lang="en-US" sz="1800" spc="-1" strike="noStrike">
                <a:solidFill>
                  <a:srgbClr val="000000"/>
                </a:solidFill>
                <a:latin typeface="DejaVu Sans"/>
                <a:ea typeface="DejaVu Sans"/>
              </a:rPr>
              <a:t>ty to </a:t>
            </a:r>
            <a:r>
              <a:rPr b="0" lang="en-US" sz="1800" spc="-1" strike="noStrike">
                <a:solidFill>
                  <a:srgbClr val="000000"/>
                </a:solidFill>
                <a:latin typeface="DejaVu Sans"/>
                <a:ea typeface="DejaVu Sans"/>
              </a:rPr>
              <a:t>fulfil</a:t>
            </a:r>
            <a:r>
              <a:rPr b="0" lang="en-US" sz="1800" spc="-1" strike="noStrike">
                <a:solidFill>
                  <a:srgbClr val="000000"/>
                </a:solidFill>
                <a:latin typeface="DejaVu Sans"/>
                <a:ea typeface="DejaVu Sans"/>
              </a:rPr>
              <a:t>l </a:t>
            </a:r>
            <a:r>
              <a:rPr b="0" lang="en-US" sz="1800" spc="-1" strike="noStrike">
                <a:solidFill>
                  <a:srgbClr val="000000"/>
                </a:solidFill>
                <a:latin typeface="DejaVu Sans"/>
                <a:ea typeface="DejaVu Sans"/>
              </a:rPr>
              <a:t>cons</a:t>
            </a:r>
            <a:r>
              <a:rPr b="0" lang="en-US" sz="1800" spc="-1" strike="noStrike">
                <a:solidFill>
                  <a:srgbClr val="000000"/>
                </a:solidFill>
                <a:latin typeface="DejaVu Sans"/>
                <a:ea typeface="DejaVu Sans"/>
              </a:rPr>
              <a:t>ume</a:t>
            </a:r>
            <a:r>
              <a:rPr b="0" lang="en-US" sz="1800" spc="-1" strike="noStrike">
                <a:solidFill>
                  <a:srgbClr val="000000"/>
                </a:solidFill>
                <a:latin typeface="DejaVu Sans"/>
                <a:ea typeface="DejaVu Sans"/>
              </a:rPr>
              <a:t>r </a:t>
            </a:r>
            <a:r>
              <a:rPr b="0" lang="en-US" sz="1800" spc="-1" strike="noStrike">
                <a:solidFill>
                  <a:srgbClr val="000000"/>
                </a:solidFill>
                <a:latin typeface="DejaVu Sans"/>
                <a:ea typeface="DejaVu Sans"/>
              </a:rPr>
              <a:t>desi</a:t>
            </a:r>
            <a:r>
              <a:rPr b="0" lang="en-US" sz="1800" spc="-1" strike="noStrike">
                <a:solidFill>
                  <a:srgbClr val="000000"/>
                </a:solidFill>
                <a:latin typeface="DejaVu Sans"/>
                <a:ea typeface="DejaVu Sans"/>
              </a:rPr>
              <a:t>res</a:t>
            </a:r>
            <a:endParaRPr b="0" lang="en-US" sz="1800" spc="-1" strike="noStrike">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Fulfil</a:t>
            </a:r>
            <a:r>
              <a:rPr b="0" lang="en-US" sz="1800" spc="-1" strike="noStrike">
                <a:solidFill>
                  <a:srgbClr val="000000"/>
                </a:solidFill>
                <a:latin typeface="DejaVu Sans"/>
                <a:ea typeface="DejaVu Sans"/>
              </a:rPr>
              <a:t>ling </a:t>
            </a:r>
            <a:r>
              <a:rPr b="0" lang="en-US" sz="1800" spc="-1" strike="noStrike">
                <a:solidFill>
                  <a:srgbClr val="000000"/>
                </a:solidFill>
                <a:latin typeface="DejaVu Sans"/>
                <a:ea typeface="DejaVu Sans"/>
              </a:rPr>
              <a:t>thos</a:t>
            </a:r>
            <a:r>
              <a:rPr b="0" lang="en-US" sz="1800" spc="-1" strike="noStrike">
                <a:solidFill>
                  <a:srgbClr val="000000"/>
                </a:solidFill>
                <a:latin typeface="DejaVu Sans"/>
                <a:ea typeface="DejaVu Sans"/>
              </a:rPr>
              <a:t>e </a:t>
            </a:r>
            <a:r>
              <a:rPr b="0" lang="en-US" sz="1800" spc="-1" strike="noStrike">
                <a:solidFill>
                  <a:srgbClr val="000000"/>
                </a:solidFill>
                <a:latin typeface="DejaVu Sans"/>
                <a:ea typeface="DejaVu Sans"/>
              </a:rPr>
              <a:t>desi</a:t>
            </a:r>
            <a:r>
              <a:rPr b="0" lang="en-US" sz="1800" spc="-1" strike="noStrike">
                <a:solidFill>
                  <a:srgbClr val="000000"/>
                </a:solidFill>
                <a:latin typeface="DejaVu Sans"/>
                <a:ea typeface="DejaVu Sans"/>
              </a:rPr>
              <a:t>res </a:t>
            </a: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rew</a:t>
            </a:r>
            <a:r>
              <a:rPr b="0" lang="en-US" sz="1800" spc="-1" strike="noStrike">
                <a:solidFill>
                  <a:srgbClr val="000000"/>
                </a:solidFill>
                <a:latin typeface="DejaVu Sans"/>
                <a:ea typeface="DejaVu Sans"/>
              </a:rPr>
              <a:t>ard </a:t>
            </a:r>
            <a:r>
              <a:rPr b="0" lang="en-US" sz="1800" spc="-1" strike="noStrike">
                <a:solidFill>
                  <a:srgbClr val="000000"/>
                </a:solidFill>
                <a:latin typeface="DejaVu Sans"/>
                <a:ea typeface="DejaVu Sans"/>
              </a:rPr>
              <a:t>for </a:t>
            </a:r>
            <a:r>
              <a:rPr b="0" lang="en-US" sz="1800" spc="-1" strike="noStrike">
                <a:solidFill>
                  <a:srgbClr val="000000"/>
                </a:solidFill>
                <a:latin typeface="DejaVu Sans"/>
                <a:ea typeface="DejaVu Sans"/>
              </a:rPr>
              <a:t>suff</a:t>
            </a:r>
            <a:r>
              <a:rPr b="0" lang="en-US" sz="1800" spc="-1" strike="noStrike">
                <a:solidFill>
                  <a:srgbClr val="000000"/>
                </a:solidFill>
                <a:latin typeface="DejaVu Sans"/>
                <a:ea typeface="DejaVu Sans"/>
              </a:rPr>
              <a:t>erin</a:t>
            </a:r>
            <a:r>
              <a:rPr b="0" lang="en-US" sz="1800" spc="-1" strike="noStrike">
                <a:solidFill>
                  <a:srgbClr val="000000"/>
                </a:solidFill>
                <a:latin typeface="DejaVu Sans"/>
                <a:ea typeface="DejaVu Sans"/>
              </a:rPr>
              <a:t>g </a:t>
            </a:r>
            <a:r>
              <a:rPr b="0" lang="en-US" sz="1800" spc="-1" strike="noStrike">
                <a:solidFill>
                  <a:srgbClr val="000000"/>
                </a:solidFill>
                <a:latin typeface="DejaVu Sans"/>
                <a:ea typeface="DejaVu Sans"/>
              </a:rPr>
              <a:t>thro</a:t>
            </a:r>
            <a:r>
              <a:rPr b="0" lang="en-US" sz="1800" spc="-1" strike="noStrike">
                <a:solidFill>
                  <a:srgbClr val="000000"/>
                </a:solidFill>
                <a:latin typeface="DejaVu Sans"/>
                <a:ea typeface="DejaVu Sans"/>
              </a:rPr>
              <a:t>ugh </a:t>
            </a:r>
            <a:r>
              <a:rPr b="0" lang="en-US" sz="1800" spc="-1" strike="noStrike">
                <a:solidFill>
                  <a:srgbClr val="000000"/>
                </a:solidFill>
                <a:latin typeface="DejaVu Sans"/>
                <a:ea typeface="DejaVu Sans"/>
              </a:rPr>
              <a:t>poin</a:t>
            </a:r>
            <a:r>
              <a:rPr b="0" lang="en-US" sz="1800" spc="-1" strike="noStrike">
                <a:solidFill>
                  <a:srgbClr val="000000"/>
                </a:solidFill>
                <a:latin typeface="DejaVu Sans"/>
                <a:ea typeface="DejaVu Sans"/>
              </a:rPr>
              <a:t>tless </a:t>
            </a:r>
            <a:r>
              <a:rPr b="0" lang="en-US" sz="1800" spc="-1" strike="noStrike">
                <a:solidFill>
                  <a:srgbClr val="000000"/>
                </a:solidFill>
                <a:latin typeface="DejaVu Sans"/>
                <a:ea typeface="DejaVu Sans"/>
              </a:rPr>
              <a:t>wor</a:t>
            </a:r>
            <a:r>
              <a:rPr b="0" lang="en-US" sz="1800" spc="-1" strike="noStrike">
                <a:solidFill>
                  <a:srgbClr val="000000"/>
                </a:solidFill>
                <a:latin typeface="DejaVu Sans"/>
                <a:ea typeface="DejaVu Sans"/>
              </a:rPr>
              <a:t>k</a:t>
            </a:r>
            <a:endParaRPr b="0" lang="en-US" sz="1800" spc="-1" strike="noStrike">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Pros</a:t>
            </a:r>
            <a:r>
              <a:rPr b="0" lang="en-US" sz="1800" spc="-1" strike="noStrike">
                <a:solidFill>
                  <a:srgbClr val="000000"/>
                </a:solidFill>
                <a:latin typeface="DejaVu Sans"/>
                <a:ea typeface="DejaVu Sans"/>
              </a:rPr>
              <a:t>perit</a:t>
            </a:r>
            <a:r>
              <a:rPr b="0" lang="en-US" sz="1800" spc="-1" strike="noStrike">
                <a:solidFill>
                  <a:srgbClr val="000000"/>
                </a:solidFill>
                <a:latin typeface="DejaVu Sans"/>
                <a:ea typeface="DejaVu Sans"/>
              </a:rPr>
              <a:t>y </a:t>
            </a:r>
            <a:r>
              <a:rPr b="0" lang="en-US" sz="1800" spc="-1" strike="noStrike">
                <a:solidFill>
                  <a:srgbClr val="000000"/>
                </a:solidFill>
                <a:latin typeface="DejaVu Sans"/>
                <a:ea typeface="DejaVu Sans"/>
              </a:rPr>
              <a:t>from </a:t>
            </a:r>
            <a:r>
              <a:rPr b="0" lang="en-US" sz="1800" spc="-1" strike="noStrike">
                <a:solidFill>
                  <a:srgbClr val="000000"/>
                </a:solidFill>
                <a:latin typeface="DejaVu Sans"/>
                <a:ea typeface="DejaVu Sans"/>
              </a:rPr>
              <a:t>tech</a:t>
            </a:r>
            <a:r>
              <a:rPr b="0" lang="en-US" sz="1800" spc="-1" strike="noStrike">
                <a:solidFill>
                  <a:srgbClr val="000000"/>
                </a:solidFill>
                <a:latin typeface="DejaVu Sans"/>
                <a:ea typeface="DejaVu Sans"/>
              </a:rPr>
              <a:t>nolo</a:t>
            </a:r>
            <a:r>
              <a:rPr b="0" lang="en-US" sz="1800" spc="-1" strike="noStrike">
                <a:solidFill>
                  <a:srgbClr val="000000"/>
                </a:solidFill>
                <a:latin typeface="DejaVu Sans"/>
                <a:ea typeface="DejaVu Sans"/>
              </a:rPr>
              <a:t>gical </a:t>
            </a:r>
            <a:r>
              <a:rPr b="0" lang="en-US" sz="1800" spc="-1" strike="noStrike">
                <a:solidFill>
                  <a:srgbClr val="000000"/>
                </a:solidFill>
                <a:latin typeface="DejaVu Sans"/>
                <a:ea typeface="DejaVu Sans"/>
              </a:rPr>
              <a:t>adv</a:t>
            </a:r>
            <a:r>
              <a:rPr b="0" lang="en-US" sz="1800" spc="-1" strike="noStrike">
                <a:solidFill>
                  <a:srgbClr val="000000"/>
                </a:solidFill>
                <a:latin typeface="DejaVu Sans"/>
                <a:ea typeface="DejaVu Sans"/>
              </a:rPr>
              <a:t>anc</a:t>
            </a:r>
            <a:r>
              <a:rPr b="0" lang="en-US" sz="1800" spc="-1" strike="noStrike">
                <a:solidFill>
                  <a:srgbClr val="000000"/>
                </a:solidFill>
                <a:latin typeface="DejaVu Sans"/>
                <a:ea typeface="DejaVu Sans"/>
              </a:rPr>
              <a:t>es </a:t>
            </a:r>
            <a:r>
              <a:rPr b="0" lang="en-US" sz="1800" spc="-1" strike="noStrike">
                <a:solidFill>
                  <a:srgbClr val="000000"/>
                </a:solidFill>
                <a:latin typeface="DejaVu Sans"/>
                <a:ea typeface="DejaVu Sans"/>
              </a:rPr>
              <a:t>(e.g.</a:t>
            </a: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eme</a:t>
            </a:r>
            <a:r>
              <a:rPr b="0" lang="en-US" sz="1800" spc="-1" strike="noStrike">
                <a:solidFill>
                  <a:srgbClr val="000000"/>
                </a:solidFill>
                <a:latin typeface="DejaVu Sans"/>
                <a:ea typeface="DejaVu Sans"/>
              </a:rPr>
              <a:t>rgin</a:t>
            </a:r>
            <a:r>
              <a:rPr b="0" lang="en-US" sz="1800" spc="-1" strike="noStrike">
                <a:solidFill>
                  <a:srgbClr val="000000"/>
                </a:solidFill>
                <a:latin typeface="DejaVu Sans"/>
                <a:ea typeface="DejaVu Sans"/>
              </a:rPr>
              <a:t>g </a:t>
            </a:r>
            <a:r>
              <a:rPr b="0" lang="en-US" sz="1800" spc="-1" strike="noStrike">
                <a:solidFill>
                  <a:srgbClr val="000000"/>
                </a:solidFill>
                <a:latin typeface="DejaVu Sans"/>
                <a:ea typeface="DejaVu Sans"/>
              </a:rPr>
              <a:t>tech</a:t>
            </a:r>
            <a:r>
              <a:rPr b="0" lang="en-US" sz="1800" spc="-1" strike="noStrike">
                <a:solidFill>
                  <a:srgbClr val="000000"/>
                </a:solidFill>
                <a:latin typeface="DejaVu Sans"/>
                <a:ea typeface="DejaVu Sans"/>
              </a:rPr>
              <a:t>nolo</a:t>
            </a:r>
            <a:r>
              <a:rPr b="0" lang="en-US" sz="1800" spc="-1" strike="noStrike">
                <a:solidFill>
                  <a:srgbClr val="000000"/>
                </a:solidFill>
                <a:latin typeface="DejaVu Sans"/>
                <a:ea typeface="DejaVu Sans"/>
              </a:rPr>
              <a:t>gies </a:t>
            </a:r>
            <a:r>
              <a:rPr b="0" lang="en-US" sz="1800" spc="-1" strike="noStrike">
                <a:solidFill>
                  <a:srgbClr val="000000"/>
                </a:solidFill>
                <a:latin typeface="DejaVu Sans"/>
                <a:ea typeface="DejaVu Sans"/>
              </a:rPr>
              <a:t>whic</a:t>
            </a:r>
            <a:r>
              <a:rPr b="0" lang="en-US" sz="1800" spc="-1" strike="noStrike">
                <a:solidFill>
                  <a:srgbClr val="000000"/>
                </a:solidFill>
                <a:latin typeface="DejaVu Sans"/>
                <a:ea typeface="DejaVu Sans"/>
              </a:rPr>
              <a:t>h </a:t>
            </a:r>
            <a:r>
              <a:rPr b="0" lang="en-US" sz="1800" spc="-1" strike="noStrike">
                <a:solidFill>
                  <a:srgbClr val="000000"/>
                </a:solidFill>
                <a:latin typeface="DejaVu Sans"/>
                <a:ea typeface="DejaVu Sans"/>
              </a:rPr>
              <a:t>wer</a:t>
            </a:r>
            <a:r>
              <a:rPr b="0" lang="en-US" sz="1800" spc="-1" strike="noStrike">
                <a:solidFill>
                  <a:srgbClr val="000000"/>
                </a:solidFill>
                <a:latin typeface="DejaVu Sans"/>
                <a:ea typeface="DejaVu Sans"/>
              </a:rPr>
              <a:t>e </a:t>
            </a:r>
            <a:r>
              <a:rPr b="0" lang="en-US" sz="1800" spc="-1" strike="noStrike">
                <a:solidFill>
                  <a:srgbClr val="000000"/>
                </a:solidFill>
                <a:latin typeface="DejaVu Sans"/>
                <a:ea typeface="DejaVu Sans"/>
              </a:rPr>
              <a:t>sup</a:t>
            </a:r>
            <a:r>
              <a:rPr b="0" lang="en-US" sz="1800" spc="-1" strike="noStrike">
                <a:solidFill>
                  <a:srgbClr val="000000"/>
                </a:solidFill>
                <a:latin typeface="DejaVu Sans"/>
                <a:ea typeface="DejaVu Sans"/>
              </a:rPr>
              <a:t>pos</a:t>
            </a:r>
            <a:r>
              <a:rPr b="0" lang="en-US" sz="1800" spc="-1" strike="noStrike">
                <a:solidFill>
                  <a:srgbClr val="000000"/>
                </a:solidFill>
                <a:latin typeface="DejaVu Sans"/>
                <a:ea typeface="DejaVu Sans"/>
              </a:rPr>
              <a:t>ed </a:t>
            </a:r>
            <a:r>
              <a:rPr b="0" lang="en-US" sz="1800" spc="-1" strike="noStrike">
                <a:solidFill>
                  <a:srgbClr val="000000"/>
                </a:solidFill>
                <a:latin typeface="DejaVu Sans"/>
                <a:ea typeface="DejaVu Sans"/>
              </a:rPr>
              <a:t>to </a:t>
            </a:r>
            <a:r>
              <a:rPr b="0" lang="en-US" sz="1800" spc="-1" strike="noStrike">
                <a:solidFill>
                  <a:srgbClr val="000000"/>
                </a:solidFill>
                <a:latin typeface="DejaVu Sans"/>
                <a:ea typeface="DejaVu Sans"/>
              </a:rPr>
              <a:t>give </a:t>
            </a:r>
            <a:r>
              <a:rPr b="0" lang="en-US" sz="1800" spc="-1" strike="noStrike">
                <a:solidFill>
                  <a:srgbClr val="000000"/>
                </a:solidFill>
                <a:latin typeface="DejaVu Sans"/>
                <a:ea typeface="DejaVu Sans"/>
              </a:rPr>
              <a:t>us a </a:t>
            </a:r>
            <a:r>
              <a:rPr b="0" lang="en-US" sz="1800" spc="-1" strike="noStrike">
                <a:solidFill>
                  <a:srgbClr val="000000"/>
                </a:solidFill>
                <a:latin typeface="DejaVu Sans"/>
                <a:ea typeface="DejaVu Sans"/>
              </a:rPr>
              <a:t>15h </a:t>
            </a:r>
            <a:r>
              <a:rPr b="0" lang="en-US" sz="1800" spc="-1" strike="noStrike">
                <a:solidFill>
                  <a:srgbClr val="000000"/>
                </a:solidFill>
                <a:latin typeface="DejaVu Sans"/>
                <a:ea typeface="DejaVu Sans"/>
              </a:rPr>
              <a:t>wor</a:t>
            </a:r>
            <a:r>
              <a:rPr b="0" lang="en-US" sz="1800" spc="-1" strike="noStrike">
                <a:solidFill>
                  <a:srgbClr val="000000"/>
                </a:solidFill>
                <a:latin typeface="DejaVu Sans"/>
                <a:ea typeface="DejaVu Sans"/>
              </a:rPr>
              <a:t>k </a:t>
            </a:r>
            <a:r>
              <a:rPr b="0" lang="en-US" sz="1800" spc="-1" strike="noStrike">
                <a:solidFill>
                  <a:srgbClr val="000000"/>
                </a:solidFill>
                <a:latin typeface="DejaVu Sans"/>
                <a:ea typeface="DejaVu Sans"/>
              </a:rPr>
              <a:t>wee</a:t>
            </a:r>
            <a:r>
              <a:rPr b="0" lang="en-US" sz="1800" spc="-1" strike="noStrike">
                <a:solidFill>
                  <a:srgbClr val="000000"/>
                </a:solidFill>
                <a:latin typeface="DejaVu Sans"/>
                <a:ea typeface="DejaVu Sans"/>
              </a:rPr>
              <a:t>k) </a:t>
            </a:r>
            <a:r>
              <a:rPr b="0" lang="en-US" sz="1800" spc="-1" strike="noStrike">
                <a:solidFill>
                  <a:srgbClr val="000000"/>
                </a:solidFill>
                <a:latin typeface="DejaVu Sans"/>
                <a:ea typeface="DejaVu Sans"/>
              </a:rPr>
              <a:t>has </a:t>
            </a:r>
            <a:r>
              <a:rPr b="0" lang="en-US" sz="1800" spc="-1" strike="noStrike">
                <a:solidFill>
                  <a:srgbClr val="000000"/>
                </a:solidFill>
                <a:latin typeface="DejaVu Sans"/>
                <a:ea typeface="DejaVu Sans"/>
              </a:rPr>
              <a:t>bee</a:t>
            </a:r>
            <a:r>
              <a:rPr b="0" lang="en-US" sz="1800" spc="-1" strike="noStrike">
                <a:solidFill>
                  <a:srgbClr val="000000"/>
                </a:solidFill>
                <a:latin typeface="DejaVu Sans"/>
                <a:ea typeface="DejaVu Sans"/>
              </a:rPr>
              <a:t>n </a:t>
            </a:r>
            <a:r>
              <a:rPr b="0" lang="en-US" sz="1800" spc="-1" strike="noStrike">
                <a:solidFill>
                  <a:srgbClr val="000000"/>
                </a:solidFill>
                <a:latin typeface="DejaVu Sans"/>
                <a:ea typeface="DejaVu Sans"/>
              </a:rPr>
              <a:t>rein</a:t>
            </a:r>
            <a:r>
              <a:rPr b="0" lang="en-US" sz="1800" spc="-1" strike="noStrike">
                <a:solidFill>
                  <a:srgbClr val="000000"/>
                </a:solidFill>
                <a:latin typeface="DejaVu Sans"/>
                <a:ea typeface="DejaVu Sans"/>
              </a:rPr>
              <a:t>vest</a:t>
            </a:r>
            <a:r>
              <a:rPr b="0" lang="en-US" sz="1800" spc="-1" strike="noStrike">
                <a:solidFill>
                  <a:srgbClr val="000000"/>
                </a:solidFill>
                <a:latin typeface="DejaVu Sans"/>
                <a:ea typeface="DejaVu Sans"/>
              </a:rPr>
              <a:t>ed </a:t>
            </a:r>
            <a:r>
              <a:rPr b="0" lang="en-US" sz="1800" spc="-1" strike="noStrike">
                <a:solidFill>
                  <a:srgbClr val="000000"/>
                </a:solidFill>
                <a:latin typeface="DejaVu Sans"/>
                <a:ea typeface="DejaVu Sans"/>
              </a:rPr>
              <a:t>into </a:t>
            </a:r>
            <a:r>
              <a:rPr b="0" lang="en-US" sz="1800" spc="-1" strike="noStrike">
                <a:solidFill>
                  <a:srgbClr val="000000"/>
                </a:solidFill>
                <a:latin typeface="DejaVu Sans"/>
                <a:ea typeface="DejaVu Sans"/>
              </a:rPr>
              <a:t>indu</a:t>
            </a:r>
            <a:r>
              <a:rPr b="0" lang="en-US" sz="1800" spc="-1" strike="noStrike">
                <a:solidFill>
                  <a:srgbClr val="000000"/>
                </a:solidFill>
                <a:latin typeface="DejaVu Sans"/>
                <a:ea typeface="DejaVu Sans"/>
              </a:rPr>
              <a:t>stry </a:t>
            </a:r>
            <a:r>
              <a:rPr b="0" lang="en-US" sz="1800" spc="-1" strike="noStrike">
                <a:solidFill>
                  <a:srgbClr val="000000"/>
                </a:solidFill>
                <a:latin typeface="DejaVu Sans"/>
                <a:ea typeface="DejaVu Sans"/>
              </a:rPr>
              <a:t>and </a:t>
            </a:r>
            <a:r>
              <a:rPr b="0" lang="en-US" sz="1800" spc="-1" strike="noStrike">
                <a:solidFill>
                  <a:srgbClr val="000000"/>
                </a:solidFill>
                <a:latin typeface="DejaVu Sans"/>
                <a:ea typeface="DejaVu Sans"/>
              </a:rPr>
              <a:t>cons</a:t>
            </a:r>
            <a:r>
              <a:rPr b="0" lang="en-US" sz="1800" spc="-1" strike="noStrike">
                <a:solidFill>
                  <a:srgbClr val="000000"/>
                </a:solidFill>
                <a:latin typeface="DejaVu Sans"/>
                <a:ea typeface="DejaVu Sans"/>
              </a:rPr>
              <a:t>ume</a:t>
            </a:r>
            <a:r>
              <a:rPr b="0" lang="en-US" sz="1800" spc="-1" strike="noStrike">
                <a:solidFill>
                  <a:srgbClr val="000000"/>
                </a:solidFill>
                <a:latin typeface="DejaVu Sans"/>
                <a:ea typeface="DejaVu Sans"/>
              </a:rPr>
              <a:t>r </a:t>
            </a:r>
            <a:r>
              <a:rPr b="0" lang="en-US" sz="1800" spc="-1" strike="noStrike">
                <a:solidFill>
                  <a:srgbClr val="000000"/>
                </a:solidFill>
                <a:latin typeface="DejaVu Sans"/>
                <a:ea typeface="DejaVu Sans"/>
              </a:rPr>
              <a:t>gro</a:t>
            </a:r>
            <a:r>
              <a:rPr b="0" lang="en-US" sz="1800" spc="-1" strike="noStrike">
                <a:solidFill>
                  <a:srgbClr val="000000"/>
                </a:solidFill>
                <a:latin typeface="DejaVu Sans"/>
                <a:ea typeface="DejaVu Sans"/>
              </a:rPr>
              <a:t>wth </a:t>
            </a:r>
            <a:r>
              <a:rPr b="0" lang="en-US" sz="1800" spc="-1" strike="noStrike">
                <a:solidFill>
                  <a:srgbClr val="000000"/>
                </a:solidFill>
                <a:latin typeface="DejaVu Sans"/>
                <a:ea typeface="DejaVu Sans"/>
              </a:rPr>
              <a:t>inst</a:t>
            </a:r>
            <a:r>
              <a:rPr b="0" lang="en-US" sz="1800" spc="-1" strike="noStrike">
                <a:solidFill>
                  <a:srgbClr val="000000"/>
                </a:solidFill>
                <a:latin typeface="DejaVu Sans"/>
                <a:ea typeface="DejaVu Sans"/>
              </a:rPr>
              <a:t>ead </a:t>
            </a:r>
            <a:r>
              <a:rPr b="0" lang="en-US" sz="1800" spc="-1" strike="noStrike">
                <a:solidFill>
                  <a:srgbClr val="000000"/>
                </a:solidFill>
                <a:latin typeface="DejaVu Sans"/>
                <a:ea typeface="DejaVu Sans"/>
              </a:rPr>
              <a:t>of </a:t>
            </a:r>
            <a:r>
              <a:rPr b="0" lang="en-US" sz="1800" spc="-1" strike="noStrike">
                <a:solidFill>
                  <a:srgbClr val="000000"/>
                </a:solidFill>
                <a:latin typeface="DejaVu Sans"/>
                <a:ea typeface="DejaVu Sans"/>
              </a:rPr>
              <a:t>leisu</a:t>
            </a:r>
            <a:r>
              <a:rPr b="0" lang="en-US" sz="1800" spc="-1" strike="noStrike">
                <a:solidFill>
                  <a:srgbClr val="000000"/>
                </a:solidFill>
                <a:latin typeface="DejaVu Sans"/>
                <a:ea typeface="DejaVu Sans"/>
              </a:rPr>
              <a:t>re </a:t>
            </a:r>
            <a:r>
              <a:rPr b="0" lang="en-US" sz="1800" spc="-1" strike="noStrike">
                <a:solidFill>
                  <a:srgbClr val="000000"/>
                </a:solidFill>
                <a:latin typeface="DejaVu Sans"/>
                <a:ea typeface="DejaVu Sans"/>
              </a:rPr>
              <a:t>time</a:t>
            </a:r>
            <a:endParaRPr b="0" lang="en-US" sz="1800" spc="-1" strike="noStrike">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Bull</a:t>
            </a:r>
            <a:r>
              <a:rPr b="0" lang="en-US" sz="1800" spc="-1" strike="noStrike">
                <a:solidFill>
                  <a:srgbClr val="000000"/>
                </a:solidFill>
                <a:latin typeface="DejaVu Sans"/>
                <a:ea typeface="DejaVu Sans"/>
              </a:rPr>
              <a:t>shit </a:t>
            </a:r>
            <a:r>
              <a:rPr b="0" lang="en-US" sz="1800" spc="-1" strike="noStrike">
                <a:solidFill>
                  <a:srgbClr val="000000"/>
                </a:solidFill>
                <a:latin typeface="DejaVu Sans"/>
                <a:ea typeface="DejaVu Sans"/>
              </a:rPr>
              <a:t>jobs </a:t>
            </a:r>
            <a:r>
              <a:rPr b="0" lang="en-US" sz="1800" spc="-1" strike="noStrike">
                <a:solidFill>
                  <a:srgbClr val="000000"/>
                </a:solidFill>
                <a:latin typeface="DejaVu Sans"/>
                <a:ea typeface="DejaVu Sans"/>
              </a:rPr>
              <a:t>also </a:t>
            </a:r>
            <a:r>
              <a:rPr b="0" lang="en-US" sz="1800" spc="-1" strike="noStrike">
                <a:solidFill>
                  <a:srgbClr val="000000"/>
                </a:solidFill>
                <a:latin typeface="DejaVu Sans"/>
                <a:ea typeface="DejaVu Sans"/>
              </a:rPr>
              <a:t>serv</a:t>
            </a:r>
            <a:r>
              <a:rPr b="0" lang="en-US" sz="1800" spc="-1" strike="noStrike">
                <a:solidFill>
                  <a:srgbClr val="000000"/>
                </a:solidFill>
                <a:latin typeface="DejaVu Sans"/>
                <a:ea typeface="DejaVu Sans"/>
              </a:rPr>
              <a:t>e </a:t>
            </a:r>
            <a:r>
              <a:rPr b="0" lang="en-US" sz="1800" spc="-1" strike="noStrike">
                <a:solidFill>
                  <a:srgbClr val="000000"/>
                </a:solidFill>
                <a:latin typeface="DejaVu Sans"/>
                <a:ea typeface="DejaVu Sans"/>
              </a:rPr>
              <a:t>polit</a:t>
            </a:r>
            <a:r>
              <a:rPr b="0" lang="en-US" sz="1800" spc="-1" strike="noStrike">
                <a:solidFill>
                  <a:srgbClr val="000000"/>
                </a:solidFill>
                <a:latin typeface="DejaVu Sans"/>
                <a:ea typeface="DejaVu Sans"/>
              </a:rPr>
              <a:t>ical </a:t>
            </a:r>
            <a:r>
              <a:rPr b="0" lang="en-US" sz="1800" spc="-1" strike="noStrike">
                <a:solidFill>
                  <a:srgbClr val="000000"/>
                </a:solidFill>
                <a:latin typeface="DejaVu Sans"/>
                <a:ea typeface="DejaVu Sans"/>
              </a:rPr>
              <a:t>end</a:t>
            </a:r>
            <a:r>
              <a:rPr b="0" lang="en-US" sz="1800" spc="-1" strike="noStrike">
                <a:solidFill>
                  <a:srgbClr val="000000"/>
                </a:solidFill>
                <a:latin typeface="DejaVu Sans"/>
                <a:ea typeface="DejaVu Sans"/>
              </a:rPr>
              <a:t>s, in </a:t>
            </a:r>
            <a:r>
              <a:rPr b="0" lang="en-US" sz="1800" spc="-1" strike="noStrike">
                <a:solidFill>
                  <a:srgbClr val="000000"/>
                </a:solidFill>
                <a:latin typeface="DejaVu Sans"/>
                <a:ea typeface="DejaVu Sans"/>
              </a:rPr>
              <a:t>whic</a:t>
            </a:r>
            <a:r>
              <a:rPr b="0" lang="en-US" sz="1800" spc="-1" strike="noStrike">
                <a:solidFill>
                  <a:srgbClr val="000000"/>
                </a:solidFill>
                <a:latin typeface="DejaVu Sans"/>
                <a:ea typeface="DejaVu Sans"/>
              </a:rPr>
              <a:t>h </a:t>
            </a:r>
            <a:r>
              <a:rPr b="0" lang="en-US" sz="1800" spc="-1" strike="noStrike">
                <a:solidFill>
                  <a:srgbClr val="000000"/>
                </a:solidFill>
                <a:latin typeface="DejaVu Sans"/>
                <a:ea typeface="DejaVu Sans"/>
              </a:rPr>
              <a:t>polit</a:t>
            </a:r>
            <a:r>
              <a:rPr b="0" lang="en-US" sz="1800" spc="-1" strike="noStrike">
                <a:solidFill>
                  <a:srgbClr val="000000"/>
                </a:solidFill>
                <a:latin typeface="DejaVu Sans"/>
                <a:ea typeface="DejaVu Sans"/>
              </a:rPr>
              <a:t>ical </a:t>
            </a:r>
            <a:r>
              <a:rPr b="0" lang="en-US" sz="1800" spc="-1" strike="noStrike">
                <a:solidFill>
                  <a:srgbClr val="000000"/>
                </a:solidFill>
                <a:latin typeface="DejaVu Sans"/>
                <a:ea typeface="DejaVu Sans"/>
              </a:rPr>
              <a:t>parti</a:t>
            </a:r>
            <a:r>
              <a:rPr b="0" lang="en-US" sz="1800" spc="-1" strike="noStrike">
                <a:solidFill>
                  <a:srgbClr val="000000"/>
                </a:solidFill>
                <a:latin typeface="DejaVu Sans"/>
                <a:ea typeface="DejaVu Sans"/>
              </a:rPr>
              <a:t>es </a:t>
            </a:r>
            <a:r>
              <a:rPr b="0" lang="en-US" sz="1800" spc="-1" strike="noStrike">
                <a:solidFill>
                  <a:srgbClr val="000000"/>
                </a:solidFill>
                <a:latin typeface="DejaVu Sans"/>
                <a:ea typeface="DejaVu Sans"/>
              </a:rPr>
              <a:t>are </a:t>
            </a:r>
            <a:r>
              <a:rPr b="0" lang="en-US" sz="1800" spc="-1" strike="noStrike">
                <a:solidFill>
                  <a:srgbClr val="000000"/>
                </a:solidFill>
                <a:latin typeface="DejaVu Sans"/>
                <a:ea typeface="DejaVu Sans"/>
              </a:rPr>
              <a:t>mor</a:t>
            </a:r>
            <a:r>
              <a:rPr b="0" lang="en-US" sz="1800" spc="-1" strike="noStrike">
                <a:solidFill>
                  <a:srgbClr val="000000"/>
                </a:solidFill>
                <a:latin typeface="DejaVu Sans"/>
                <a:ea typeface="DejaVu Sans"/>
              </a:rPr>
              <a:t>e </a:t>
            </a:r>
            <a:r>
              <a:rPr b="0" lang="en-US" sz="1800" spc="-1" strike="noStrike">
                <a:solidFill>
                  <a:srgbClr val="000000"/>
                </a:solidFill>
                <a:latin typeface="DejaVu Sans"/>
                <a:ea typeface="DejaVu Sans"/>
              </a:rPr>
              <a:t>conc</a:t>
            </a:r>
            <a:r>
              <a:rPr b="0" lang="en-US" sz="1800" spc="-1" strike="noStrike">
                <a:solidFill>
                  <a:srgbClr val="000000"/>
                </a:solidFill>
                <a:latin typeface="DejaVu Sans"/>
                <a:ea typeface="DejaVu Sans"/>
              </a:rPr>
              <a:t>erne</a:t>
            </a:r>
            <a:r>
              <a:rPr b="0" lang="en-US" sz="1800" spc="-1" strike="noStrike">
                <a:solidFill>
                  <a:srgbClr val="000000"/>
                </a:solidFill>
                <a:latin typeface="DejaVu Sans"/>
                <a:ea typeface="DejaVu Sans"/>
              </a:rPr>
              <a:t>d </a:t>
            </a:r>
            <a:r>
              <a:rPr b="0" lang="en-US" sz="1800" spc="-1" strike="noStrike">
                <a:solidFill>
                  <a:srgbClr val="000000"/>
                </a:solidFill>
                <a:latin typeface="DejaVu Sans"/>
                <a:ea typeface="DejaVu Sans"/>
              </a:rPr>
              <a:t>abo</a:t>
            </a:r>
            <a:r>
              <a:rPr b="0" lang="en-US" sz="1800" spc="-1" strike="noStrike">
                <a:solidFill>
                  <a:srgbClr val="000000"/>
                </a:solidFill>
                <a:latin typeface="DejaVu Sans"/>
                <a:ea typeface="DejaVu Sans"/>
              </a:rPr>
              <a:t>ut </a:t>
            </a:r>
            <a:r>
              <a:rPr b="0" lang="en-US" sz="1800" spc="-1" strike="noStrike">
                <a:solidFill>
                  <a:srgbClr val="000000"/>
                </a:solidFill>
                <a:latin typeface="DejaVu Sans"/>
                <a:ea typeface="DejaVu Sans"/>
              </a:rPr>
              <a:t>havi</a:t>
            </a:r>
            <a:r>
              <a:rPr b="0" lang="en-US" sz="1800" spc="-1" strike="noStrike">
                <a:solidFill>
                  <a:srgbClr val="000000"/>
                </a:solidFill>
                <a:latin typeface="DejaVu Sans"/>
                <a:ea typeface="DejaVu Sans"/>
              </a:rPr>
              <a:t>ng </a:t>
            </a:r>
            <a:r>
              <a:rPr b="0" lang="en-US" sz="1800" spc="-1" strike="noStrike">
                <a:solidFill>
                  <a:srgbClr val="000000"/>
                </a:solidFill>
                <a:latin typeface="DejaVu Sans"/>
                <a:ea typeface="DejaVu Sans"/>
              </a:rPr>
              <a:t>jobs </a:t>
            </a:r>
            <a:r>
              <a:rPr b="0" lang="en-US" sz="1800" spc="-1" strike="noStrike">
                <a:solidFill>
                  <a:srgbClr val="000000"/>
                </a:solidFill>
                <a:latin typeface="DejaVu Sans"/>
                <a:ea typeface="DejaVu Sans"/>
              </a:rPr>
              <a:t>than </a:t>
            </a:r>
            <a:r>
              <a:rPr b="0" lang="en-US" sz="1800" spc="-1" strike="noStrike">
                <a:solidFill>
                  <a:srgbClr val="000000"/>
                </a:solidFill>
                <a:latin typeface="DejaVu Sans"/>
                <a:ea typeface="DejaVu Sans"/>
              </a:rPr>
              <a:t>whe</a:t>
            </a:r>
            <a:r>
              <a:rPr b="0" lang="en-US" sz="1800" spc="-1" strike="noStrike">
                <a:solidFill>
                  <a:srgbClr val="000000"/>
                </a:solidFill>
                <a:latin typeface="DejaVu Sans"/>
                <a:ea typeface="DejaVu Sans"/>
              </a:rPr>
              <a:t>ther </a:t>
            </a:r>
            <a:r>
              <a:rPr b="0" lang="en-US" sz="1800" spc="-1" strike="noStrike">
                <a:solidFill>
                  <a:srgbClr val="000000"/>
                </a:solidFill>
                <a:latin typeface="DejaVu Sans"/>
                <a:ea typeface="DejaVu Sans"/>
              </a:rPr>
              <a:t>the </a:t>
            </a:r>
            <a:r>
              <a:rPr b="0" lang="en-US" sz="1800" spc="-1" strike="noStrike">
                <a:solidFill>
                  <a:srgbClr val="000000"/>
                </a:solidFill>
                <a:latin typeface="DejaVu Sans"/>
                <a:ea typeface="DejaVu Sans"/>
              </a:rPr>
              <a:t>jobs </a:t>
            </a:r>
            <a:r>
              <a:rPr b="0" lang="en-US" sz="1800" spc="-1" strike="noStrike">
                <a:solidFill>
                  <a:srgbClr val="000000"/>
                </a:solidFill>
                <a:latin typeface="DejaVu Sans"/>
                <a:ea typeface="DejaVu Sans"/>
              </a:rPr>
              <a:t>are </a:t>
            </a:r>
            <a:r>
              <a:rPr b="0" lang="en-US" sz="1800" spc="-1" strike="noStrike">
                <a:solidFill>
                  <a:srgbClr val="000000"/>
                </a:solidFill>
                <a:latin typeface="DejaVu Sans"/>
                <a:ea typeface="DejaVu Sans"/>
              </a:rPr>
              <a:t>fulfil</a:t>
            </a:r>
            <a:r>
              <a:rPr b="0" lang="en-US" sz="1800" spc="-1" strike="noStrike">
                <a:solidFill>
                  <a:srgbClr val="000000"/>
                </a:solidFill>
                <a:latin typeface="DejaVu Sans"/>
                <a:ea typeface="DejaVu Sans"/>
              </a:rPr>
              <a:t>ling. </a:t>
            </a:r>
            <a:r>
              <a:rPr b="0" lang="en-US" sz="1800" spc="-1" strike="noStrike">
                <a:solidFill>
                  <a:srgbClr val="000000"/>
                </a:solidFill>
                <a:latin typeface="DejaVu Sans"/>
                <a:ea typeface="DejaVu Sans"/>
              </a:rPr>
              <a:t>In </a:t>
            </a:r>
            <a:r>
              <a:rPr b="0" lang="en-US" sz="1800" spc="-1" strike="noStrike">
                <a:solidFill>
                  <a:srgbClr val="000000"/>
                </a:solidFill>
                <a:latin typeface="DejaVu Sans"/>
                <a:ea typeface="DejaVu Sans"/>
              </a:rPr>
              <a:t>addi</a:t>
            </a:r>
            <a:r>
              <a:rPr b="0" lang="en-US" sz="1800" spc="-1" strike="noStrike">
                <a:solidFill>
                  <a:srgbClr val="000000"/>
                </a:solidFill>
                <a:latin typeface="DejaVu Sans"/>
                <a:ea typeface="DejaVu Sans"/>
              </a:rPr>
              <a:t>tion, </a:t>
            </a:r>
            <a:r>
              <a:rPr b="0" lang="en-US" sz="1800" spc="-1" strike="noStrike">
                <a:solidFill>
                  <a:srgbClr val="000000"/>
                </a:solidFill>
                <a:latin typeface="DejaVu Sans"/>
                <a:ea typeface="DejaVu Sans"/>
              </a:rPr>
              <a:t>he </a:t>
            </a:r>
            <a:r>
              <a:rPr b="0" lang="en-US" sz="1800" spc="-1" strike="noStrike">
                <a:solidFill>
                  <a:srgbClr val="000000"/>
                </a:solidFill>
                <a:latin typeface="DejaVu Sans"/>
                <a:ea typeface="DejaVu Sans"/>
              </a:rPr>
              <a:t>cont</a:t>
            </a:r>
            <a:r>
              <a:rPr b="0" lang="en-US" sz="1800" spc="-1" strike="noStrike">
                <a:solidFill>
                  <a:srgbClr val="000000"/>
                </a:solidFill>
                <a:latin typeface="DejaVu Sans"/>
                <a:ea typeface="DejaVu Sans"/>
              </a:rPr>
              <a:t>end</a:t>
            </a:r>
            <a:r>
              <a:rPr b="0" lang="en-US" sz="1800" spc="-1" strike="noStrike">
                <a:solidFill>
                  <a:srgbClr val="000000"/>
                </a:solidFill>
                <a:latin typeface="DejaVu Sans"/>
                <a:ea typeface="DejaVu Sans"/>
              </a:rPr>
              <a:t>s, </a:t>
            </a:r>
            <a:r>
              <a:rPr b="0" lang="en-US" sz="1800" spc="-1" strike="noStrike">
                <a:solidFill>
                  <a:srgbClr val="000000"/>
                </a:solidFill>
                <a:latin typeface="DejaVu Sans"/>
                <a:ea typeface="DejaVu Sans"/>
              </a:rPr>
              <a:t>pop</a:t>
            </a:r>
            <a:r>
              <a:rPr b="0" lang="en-US" sz="1800" spc="-1" strike="noStrike">
                <a:solidFill>
                  <a:srgbClr val="000000"/>
                </a:solidFill>
                <a:latin typeface="DejaVu Sans"/>
                <a:ea typeface="DejaVu Sans"/>
              </a:rPr>
              <a:t>ulati</a:t>
            </a:r>
            <a:r>
              <a:rPr b="0" lang="en-US" sz="1800" spc="-1" strike="noStrike">
                <a:solidFill>
                  <a:srgbClr val="000000"/>
                </a:solidFill>
                <a:latin typeface="DejaVu Sans"/>
                <a:ea typeface="DejaVu Sans"/>
              </a:rPr>
              <a:t>ons </a:t>
            </a:r>
            <a:r>
              <a:rPr b="0" lang="en-US" sz="1800" spc="-1" strike="noStrike">
                <a:solidFill>
                  <a:srgbClr val="000000"/>
                </a:solidFill>
                <a:latin typeface="DejaVu Sans"/>
                <a:ea typeface="DejaVu Sans"/>
              </a:rPr>
              <a:t>occu</a:t>
            </a:r>
            <a:r>
              <a:rPr b="0" lang="en-US" sz="1800" spc="-1" strike="noStrike">
                <a:solidFill>
                  <a:srgbClr val="000000"/>
                </a:solidFill>
                <a:latin typeface="DejaVu Sans"/>
                <a:ea typeface="DejaVu Sans"/>
              </a:rPr>
              <a:t>pied </a:t>
            </a:r>
            <a:r>
              <a:rPr b="0" lang="en-US" sz="1800" spc="-1" strike="noStrike">
                <a:solidFill>
                  <a:srgbClr val="000000"/>
                </a:solidFill>
                <a:latin typeface="DejaVu Sans"/>
                <a:ea typeface="DejaVu Sans"/>
              </a:rPr>
              <a:t>with </a:t>
            </a:r>
            <a:r>
              <a:rPr b="0" lang="en-US" sz="1800" spc="-1" strike="noStrike">
                <a:solidFill>
                  <a:srgbClr val="000000"/>
                </a:solidFill>
                <a:latin typeface="DejaVu Sans"/>
                <a:ea typeface="DejaVu Sans"/>
              </a:rPr>
              <a:t>busy </a:t>
            </a:r>
            <a:r>
              <a:rPr b="0" lang="en-US" sz="1800" spc="-1" strike="noStrike">
                <a:solidFill>
                  <a:srgbClr val="000000"/>
                </a:solidFill>
                <a:latin typeface="DejaVu Sans"/>
                <a:ea typeface="DejaVu Sans"/>
              </a:rPr>
              <a:t>wor</a:t>
            </a:r>
            <a:r>
              <a:rPr b="0" lang="en-US" sz="1800" spc="-1" strike="noStrike">
                <a:solidFill>
                  <a:srgbClr val="000000"/>
                </a:solidFill>
                <a:latin typeface="DejaVu Sans"/>
                <a:ea typeface="DejaVu Sans"/>
              </a:rPr>
              <a:t>k </a:t>
            </a:r>
            <a:r>
              <a:rPr b="0" lang="en-US" sz="1800" spc="-1" strike="noStrike">
                <a:solidFill>
                  <a:srgbClr val="000000"/>
                </a:solidFill>
                <a:latin typeface="DejaVu Sans"/>
                <a:ea typeface="DejaVu Sans"/>
              </a:rPr>
              <a:t>hav</a:t>
            </a:r>
            <a:r>
              <a:rPr b="0" lang="en-US" sz="1800" spc="-1" strike="noStrike">
                <a:solidFill>
                  <a:srgbClr val="000000"/>
                </a:solidFill>
                <a:latin typeface="DejaVu Sans"/>
                <a:ea typeface="DejaVu Sans"/>
              </a:rPr>
              <a:t>e </a:t>
            </a:r>
            <a:r>
              <a:rPr b="0" lang="en-US" sz="1800" spc="-1" strike="noStrike">
                <a:solidFill>
                  <a:srgbClr val="000000"/>
                </a:solidFill>
                <a:latin typeface="DejaVu Sans"/>
                <a:ea typeface="DejaVu Sans"/>
              </a:rPr>
              <a:t>less </a:t>
            </a:r>
            <a:r>
              <a:rPr b="0" lang="en-US" sz="1800" spc="-1" strike="noStrike">
                <a:solidFill>
                  <a:srgbClr val="000000"/>
                </a:solidFill>
                <a:latin typeface="DejaVu Sans"/>
                <a:ea typeface="DejaVu Sans"/>
              </a:rPr>
              <a:t>time </a:t>
            </a:r>
            <a:r>
              <a:rPr b="0" lang="en-US" sz="1800" spc="-1" strike="noStrike">
                <a:solidFill>
                  <a:srgbClr val="000000"/>
                </a:solidFill>
                <a:latin typeface="DejaVu Sans"/>
                <a:ea typeface="DejaVu Sans"/>
              </a:rPr>
              <a:t>to </a:t>
            </a:r>
            <a:r>
              <a:rPr b="0" lang="en-US" sz="1800" spc="-1" strike="noStrike">
                <a:solidFill>
                  <a:srgbClr val="000000"/>
                </a:solidFill>
                <a:latin typeface="DejaVu Sans"/>
                <a:ea typeface="DejaVu Sans"/>
              </a:rPr>
              <a:t>revo</a:t>
            </a:r>
            <a:r>
              <a:rPr b="0" lang="en-US" sz="1800" spc="-1" strike="noStrike">
                <a:solidFill>
                  <a:srgbClr val="000000"/>
                </a:solidFill>
                <a:latin typeface="DejaVu Sans"/>
                <a:ea typeface="DejaVu Sans"/>
              </a:rPr>
              <a:t>lt</a:t>
            </a:r>
            <a:endParaRPr b="0" lang="en-US" sz="1800" spc="-1" strike="noStrike">
              <a:latin typeface="Arial"/>
            </a:endParaRPr>
          </a:p>
          <a:p>
            <a:pPr marL="195120" indent="-174960">
              <a:lnSpc>
                <a:spcPct val="100000"/>
              </a:lnSpc>
              <a:spcBef>
                <a:spcPts val="360"/>
              </a:spcBef>
              <a:buClr>
                <a:srgbClr val="008c4f"/>
              </a:buClr>
              <a:buSzPct val="80000"/>
              <a:buFont typeface="Wingdings" charset="2"/>
              <a:buChar char=""/>
            </a:pPr>
            <a:r>
              <a:rPr b="1" lang="en-US" sz="1800" spc="-1" strike="noStrike">
                <a:solidFill>
                  <a:srgbClr val="000000"/>
                </a:solidFill>
                <a:latin typeface="DejaVu Sans"/>
                <a:ea typeface="DejaVu Sans"/>
              </a:rPr>
              <a:t>Gra</a:t>
            </a:r>
            <a:r>
              <a:rPr b="1" lang="en-US" sz="1800" spc="-1" strike="noStrike">
                <a:solidFill>
                  <a:srgbClr val="000000"/>
                </a:solidFill>
                <a:latin typeface="DejaVu Sans"/>
                <a:ea typeface="DejaVu Sans"/>
              </a:rPr>
              <a:t>ebe</a:t>
            </a:r>
            <a:r>
              <a:rPr b="1" lang="en-US" sz="1800" spc="-1" strike="noStrike">
                <a:solidFill>
                  <a:srgbClr val="000000"/>
                </a:solidFill>
                <a:latin typeface="DejaVu Sans"/>
                <a:ea typeface="DejaVu Sans"/>
              </a:rPr>
              <a:t>r’s </a:t>
            </a:r>
            <a:r>
              <a:rPr b="1" lang="en-US" sz="1800" spc="-1" strike="noStrike">
                <a:solidFill>
                  <a:srgbClr val="000000"/>
                </a:solidFill>
                <a:latin typeface="DejaVu Sans"/>
                <a:ea typeface="DejaVu Sans"/>
              </a:rPr>
              <a:t>solu</a:t>
            </a:r>
            <a:r>
              <a:rPr b="1" lang="en-US" sz="1800" spc="-1" strike="noStrike">
                <a:solidFill>
                  <a:srgbClr val="000000"/>
                </a:solidFill>
                <a:latin typeface="DejaVu Sans"/>
                <a:ea typeface="DejaVu Sans"/>
              </a:rPr>
              <a:t>tion </a:t>
            </a:r>
            <a:r>
              <a:rPr b="1" lang="en-US" sz="1800" spc="-1" strike="noStrike">
                <a:solidFill>
                  <a:srgbClr val="000000"/>
                </a:solidFill>
                <a:latin typeface="DejaVu Sans"/>
                <a:ea typeface="DejaVu Sans"/>
              </a:rPr>
              <a:t>→ </a:t>
            </a:r>
            <a:r>
              <a:rPr b="1" lang="en-US" sz="1800" spc="-1" strike="noStrike">
                <a:solidFill>
                  <a:srgbClr val="000000"/>
                </a:solidFill>
                <a:latin typeface="DejaVu Sans"/>
                <a:ea typeface="DejaVu Sans"/>
              </a:rPr>
              <a:t>Uni</a:t>
            </a:r>
            <a:r>
              <a:rPr b="1" lang="en-US" sz="1800" spc="-1" strike="noStrike">
                <a:solidFill>
                  <a:srgbClr val="000000"/>
                </a:solidFill>
                <a:latin typeface="DejaVu Sans"/>
                <a:ea typeface="DejaVu Sans"/>
              </a:rPr>
              <a:t>ver</a:t>
            </a:r>
            <a:r>
              <a:rPr b="1" lang="en-US" sz="1800" spc="-1" strike="noStrike">
                <a:solidFill>
                  <a:srgbClr val="000000"/>
                </a:solidFill>
                <a:latin typeface="DejaVu Sans"/>
                <a:ea typeface="DejaVu Sans"/>
              </a:rPr>
              <a:t>sal </a:t>
            </a:r>
            <a:r>
              <a:rPr b="1" lang="en-US" sz="1800" spc="-1" strike="noStrike">
                <a:solidFill>
                  <a:srgbClr val="000000"/>
                </a:solidFill>
                <a:latin typeface="DejaVu Sans"/>
                <a:ea typeface="DejaVu Sans"/>
              </a:rPr>
              <a:t>Basi</a:t>
            </a:r>
            <a:r>
              <a:rPr b="1" lang="en-US" sz="1800" spc="-1" strike="noStrike">
                <a:solidFill>
                  <a:srgbClr val="000000"/>
                </a:solidFill>
                <a:latin typeface="DejaVu Sans"/>
                <a:ea typeface="DejaVu Sans"/>
              </a:rPr>
              <a:t>c </a:t>
            </a:r>
            <a:r>
              <a:rPr b="1" lang="en-US" sz="1800" spc="-1" strike="noStrike">
                <a:solidFill>
                  <a:srgbClr val="000000"/>
                </a:solidFill>
                <a:latin typeface="DejaVu Sans"/>
                <a:ea typeface="DejaVu Sans"/>
              </a:rPr>
              <a:t>Inco</a:t>
            </a:r>
            <a:r>
              <a:rPr b="1" lang="en-US" sz="1800" spc="-1" strike="noStrike">
                <a:solidFill>
                  <a:srgbClr val="000000"/>
                </a:solidFill>
                <a:latin typeface="DejaVu Sans"/>
                <a:ea typeface="DejaVu Sans"/>
              </a:rPr>
              <a:t>me </a:t>
            </a:r>
            <a:r>
              <a:rPr b="1" lang="en-US" sz="1800" spc="-1" strike="noStrike">
                <a:solidFill>
                  <a:srgbClr val="000000"/>
                </a:solidFill>
                <a:latin typeface="DejaVu Sans"/>
                <a:ea typeface="DejaVu Sans"/>
              </a:rPr>
              <a:t>(UBI</a:t>
            </a:r>
            <a:r>
              <a:rPr b="1" lang="en-US" sz="1800" spc="-1" strike="noStrike">
                <a:solidFill>
                  <a:srgbClr val="000000"/>
                </a:solidFill>
                <a:latin typeface="DejaVu Sans"/>
                <a:ea typeface="DejaVu Sans"/>
              </a:rPr>
              <a:t>) → </a:t>
            </a:r>
            <a:r>
              <a:rPr b="1" lang="en-US" sz="1800" spc="-1" strike="noStrike">
                <a:solidFill>
                  <a:srgbClr val="000000"/>
                </a:solidFill>
                <a:latin typeface="DejaVu Sans"/>
                <a:ea typeface="DejaVu Sans"/>
              </a:rPr>
              <a:t>Liva</a:t>
            </a:r>
            <a:r>
              <a:rPr b="1" lang="en-US" sz="1800" spc="-1" strike="noStrike">
                <a:solidFill>
                  <a:srgbClr val="000000"/>
                </a:solidFill>
                <a:latin typeface="DejaVu Sans"/>
                <a:ea typeface="DejaVu Sans"/>
              </a:rPr>
              <a:t>ble </a:t>
            </a:r>
            <a:r>
              <a:rPr b="1" lang="en-US" sz="1800" spc="-1" strike="noStrike">
                <a:solidFill>
                  <a:srgbClr val="000000"/>
                </a:solidFill>
                <a:latin typeface="DejaVu Sans"/>
                <a:ea typeface="DejaVu Sans"/>
              </a:rPr>
              <a:t>ben</a:t>
            </a:r>
            <a:r>
              <a:rPr b="1" lang="en-US" sz="1800" spc="-1" strike="noStrike">
                <a:solidFill>
                  <a:srgbClr val="000000"/>
                </a:solidFill>
                <a:latin typeface="DejaVu Sans"/>
                <a:ea typeface="DejaVu Sans"/>
              </a:rPr>
              <a:t>efit </a:t>
            </a:r>
            <a:r>
              <a:rPr b="1" lang="en-US" sz="1800" spc="-1" strike="noStrike">
                <a:solidFill>
                  <a:srgbClr val="000000"/>
                </a:solidFill>
                <a:latin typeface="DejaVu Sans"/>
                <a:ea typeface="DejaVu Sans"/>
              </a:rPr>
              <a:t>pai</a:t>
            </a:r>
            <a:r>
              <a:rPr b="1" lang="en-US" sz="1800" spc="-1" strike="noStrike">
                <a:solidFill>
                  <a:srgbClr val="000000"/>
                </a:solidFill>
                <a:latin typeface="DejaVu Sans"/>
                <a:ea typeface="DejaVu Sans"/>
              </a:rPr>
              <a:t>d to </a:t>
            </a:r>
            <a:r>
              <a:rPr b="1" lang="en-US" sz="1800" spc="-1" strike="noStrike">
                <a:solidFill>
                  <a:srgbClr val="000000"/>
                </a:solidFill>
                <a:latin typeface="DejaVu Sans"/>
                <a:ea typeface="DejaVu Sans"/>
              </a:rPr>
              <a:t>all, </a:t>
            </a:r>
            <a:r>
              <a:rPr b="1" lang="en-US" sz="1800" spc="-1" strike="noStrike">
                <a:solidFill>
                  <a:srgbClr val="000000"/>
                </a:solidFill>
                <a:latin typeface="DejaVu Sans"/>
                <a:ea typeface="DejaVu Sans"/>
              </a:rPr>
              <a:t>thu</a:t>
            </a:r>
            <a:r>
              <a:rPr b="1" lang="en-US" sz="1800" spc="-1" strike="noStrike">
                <a:solidFill>
                  <a:srgbClr val="000000"/>
                </a:solidFill>
                <a:latin typeface="DejaVu Sans"/>
                <a:ea typeface="DejaVu Sans"/>
              </a:rPr>
              <a:t>s </a:t>
            </a:r>
            <a:r>
              <a:rPr b="1" lang="en-US" sz="1800" spc="-1" strike="noStrike">
                <a:solidFill>
                  <a:srgbClr val="000000"/>
                </a:solidFill>
                <a:latin typeface="DejaVu Sans"/>
                <a:ea typeface="DejaVu Sans"/>
              </a:rPr>
              <a:t>letti</a:t>
            </a:r>
            <a:r>
              <a:rPr b="1" lang="en-US" sz="1800" spc="-1" strike="noStrike">
                <a:solidFill>
                  <a:srgbClr val="000000"/>
                </a:solidFill>
                <a:latin typeface="DejaVu Sans"/>
                <a:ea typeface="DejaVu Sans"/>
              </a:rPr>
              <a:t>ng </a:t>
            </a:r>
            <a:r>
              <a:rPr b="1" lang="en-US" sz="1800" spc="-1" strike="noStrike">
                <a:solidFill>
                  <a:srgbClr val="000000"/>
                </a:solidFill>
                <a:latin typeface="DejaVu Sans"/>
                <a:ea typeface="DejaVu Sans"/>
              </a:rPr>
              <a:t>peo</a:t>
            </a:r>
            <a:r>
              <a:rPr b="1" lang="en-US" sz="1800" spc="-1" strike="noStrike">
                <a:solidFill>
                  <a:srgbClr val="000000"/>
                </a:solidFill>
                <a:latin typeface="DejaVu Sans"/>
                <a:ea typeface="DejaVu Sans"/>
              </a:rPr>
              <a:t>ple </a:t>
            </a:r>
            <a:r>
              <a:rPr b="1" lang="en-US" sz="1800" spc="-1" strike="noStrike">
                <a:solidFill>
                  <a:srgbClr val="000000"/>
                </a:solidFill>
                <a:latin typeface="DejaVu Sans"/>
                <a:ea typeface="DejaVu Sans"/>
              </a:rPr>
              <a:t>wor</a:t>
            </a:r>
            <a:r>
              <a:rPr b="1" lang="en-US" sz="1800" spc="-1" strike="noStrike">
                <a:solidFill>
                  <a:srgbClr val="000000"/>
                </a:solidFill>
                <a:latin typeface="DejaVu Sans"/>
                <a:ea typeface="DejaVu Sans"/>
              </a:rPr>
              <a:t>k at </a:t>
            </a:r>
            <a:r>
              <a:rPr b="1" lang="en-US" sz="1800" spc="-1" strike="noStrike">
                <a:solidFill>
                  <a:srgbClr val="000000"/>
                </a:solidFill>
                <a:latin typeface="DejaVu Sans"/>
                <a:ea typeface="DejaVu Sans"/>
              </a:rPr>
              <a:t>thei</a:t>
            </a:r>
            <a:r>
              <a:rPr b="1" lang="en-US" sz="1800" spc="-1" strike="noStrike">
                <a:solidFill>
                  <a:srgbClr val="000000"/>
                </a:solidFill>
                <a:latin typeface="DejaVu Sans"/>
                <a:ea typeface="DejaVu Sans"/>
              </a:rPr>
              <a:t>r </a:t>
            </a:r>
            <a:r>
              <a:rPr b="1" lang="en-US" sz="1800" spc="-1" strike="noStrike">
                <a:solidFill>
                  <a:srgbClr val="000000"/>
                </a:solidFill>
                <a:latin typeface="DejaVu Sans"/>
                <a:ea typeface="DejaVu Sans"/>
              </a:rPr>
              <a:t>leis</a:t>
            </a:r>
            <a:r>
              <a:rPr b="1" lang="en-US" sz="1800" spc="-1" strike="noStrike">
                <a:solidFill>
                  <a:srgbClr val="000000"/>
                </a:solidFill>
                <a:latin typeface="DejaVu Sans"/>
                <a:ea typeface="DejaVu Sans"/>
              </a:rPr>
              <a:t>ure</a:t>
            </a:r>
            <a:endParaRPr b="0" lang="en-US" sz="1800" spc="-1" strike="noStrike">
              <a:latin typeface="Arial"/>
            </a:endParaRPr>
          </a:p>
          <a:p>
            <a:pPr>
              <a:lnSpc>
                <a:spcPct val="100000"/>
              </a:lnSpc>
              <a:spcBef>
                <a:spcPts val="360"/>
              </a:spcBef>
            </a:pPr>
            <a:endParaRPr b="0" lang="en-US" sz="1800" spc="-1" strike="noStrike">
              <a:latin typeface="Arial"/>
            </a:endParaRPr>
          </a:p>
        </p:txBody>
      </p:sp>
      <p:sp>
        <p:nvSpPr>
          <p:cNvPr id="370" name="CustomShape 3"/>
          <p:cNvSpPr/>
          <p:nvPr/>
        </p:nvSpPr>
        <p:spPr>
          <a:xfrm>
            <a:off x="432720" y="1148040"/>
            <a:ext cx="10337400" cy="47808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a:t>
            </a:r>
            <a:r>
              <a:rPr b="1" lang="en-US" sz="2200" spc="-1" strike="noStrike">
                <a:solidFill>
                  <a:srgbClr val="666666"/>
                </a:solidFill>
                <a:latin typeface="DejaVu Sans"/>
                <a:ea typeface="DejaVu Sans"/>
              </a:rPr>
              <a:t>shit </a:t>
            </a:r>
            <a:r>
              <a:rPr b="1" lang="en-US" sz="2200" spc="-1" strike="noStrike">
                <a:solidFill>
                  <a:srgbClr val="666666"/>
                </a:solidFill>
                <a:latin typeface="DejaVu Sans"/>
                <a:ea typeface="DejaVu Sans"/>
              </a:rPr>
              <a:t>Jobs </a:t>
            </a:r>
            <a:r>
              <a:rPr b="1" lang="en-US" sz="2200" spc="-1" strike="noStrike">
                <a:solidFill>
                  <a:srgbClr val="666666"/>
                </a:solidFill>
                <a:latin typeface="DejaVu Sans"/>
                <a:ea typeface="DejaVu Sans"/>
              </a:rPr>
              <a:t>– </a:t>
            </a:r>
            <a:r>
              <a:rPr b="1" lang="en-US" sz="2200" spc="-1" strike="noStrike">
                <a:solidFill>
                  <a:srgbClr val="666666"/>
                </a:solidFill>
                <a:latin typeface="DejaVu Sans"/>
                <a:ea typeface="DejaVu Sans"/>
              </a:rPr>
              <a:t>Why</a:t>
            </a:r>
            <a:r>
              <a:rPr b="1" lang="en-US" sz="2200" spc="-1" strike="noStrike">
                <a:solidFill>
                  <a:srgbClr val="666666"/>
                </a:solidFill>
                <a:latin typeface="DejaVu Sans"/>
                <a:ea typeface="DejaVu Sans"/>
              </a:rPr>
              <a:t>?</a:t>
            </a:r>
            <a:endParaRPr b="0" lang="en-US" sz="2200" spc="-1" strike="noStrike">
              <a:latin typeface="Arial"/>
            </a:endParaRPr>
          </a:p>
        </p:txBody>
      </p:sp>
      <p:sp>
        <p:nvSpPr>
          <p:cNvPr id="371" name="CustomShape 4"/>
          <p:cNvSpPr/>
          <p:nvPr/>
        </p:nvSpPr>
        <p:spPr>
          <a:xfrm>
            <a:off x="263520" y="6492240"/>
            <a:ext cx="1078920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a6a6a6"/>
                </a:solidFill>
                <a:latin typeface="DejaVu Sans"/>
                <a:ea typeface="Roboto"/>
              </a:rPr>
              <a:t>D. Graeber (2018) – Bullshit Jobs: A Theory</a:t>
            </a:r>
            <a:endParaRPr b="0" lang="en-US" sz="900" spc="-1" strike="noStrike">
              <a:latin typeface="Arial"/>
            </a:endParaRPr>
          </a:p>
        </p:txBody>
      </p:sp>
      <p:sp>
        <p:nvSpPr>
          <p:cNvPr id="372" name="CustomShape 5"/>
          <p:cNvSpPr/>
          <p:nvPr/>
        </p:nvSpPr>
        <p:spPr>
          <a:xfrm>
            <a:off x="263520" y="6309360"/>
            <a:ext cx="10789200" cy="226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US" sz="900" spc="-1" strike="noStrike">
              <a:latin typeface="Arial"/>
            </a:endParaRPr>
          </a:p>
        </p:txBody>
      </p:sp>
      <p:sp>
        <p:nvSpPr>
          <p:cNvPr id="373" name="TextShape 6"/>
          <p:cNvSpPr txBox="1"/>
          <p:nvPr/>
        </p:nvSpPr>
        <p:spPr>
          <a:xfrm>
            <a:off x="5760720" y="1006200"/>
            <a:ext cx="2194560" cy="1370160"/>
          </a:xfrm>
          <a:prstGeom prst="rect">
            <a:avLst/>
          </a:prstGeom>
          <a:noFill/>
          <a:ln>
            <a:noFill/>
          </a:ln>
        </p:spPr>
        <p:txBody>
          <a:bodyPr lIns="90000" rIns="90000" tIns="45000" bIns="45000">
            <a:noAutofit/>
          </a:bodyPr>
          <a:p>
            <a:r>
              <a:rPr b="0" lang="en-US" sz="1800" spc="-1" strike="noStrike">
                <a:solidFill>
                  <a:srgbClr val="c9211e"/>
                </a:solidFill>
                <a:latin typeface="Arial"/>
              </a:rPr>
              <a:t>SS23 note → stretch this slide over various slids -&lt; to compact/to much info</a:t>
            </a:r>
            <a:endParaRPr b="0" lang="en-US" sz="1800" spc="-1" strike="noStrike">
              <a:solidFill>
                <a:srgbClr val="c9211e"/>
              </a:solidFill>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374" name="CustomShape 1"/>
          <p:cNvSpPr/>
          <p:nvPr/>
        </p:nvSpPr>
        <p:spPr>
          <a:xfrm>
            <a:off x="335520" y="764640"/>
            <a:ext cx="10732680" cy="483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Detour</a:t>
            </a:r>
            <a:endParaRPr b="0" lang="en-US" sz="2400" spc="-1" strike="noStrike">
              <a:latin typeface="Arial"/>
            </a:endParaRPr>
          </a:p>
        </p:txBody>
      </p:sp>
      <p:sp>
        <p:nvSpPr>
          <p:cNvPr id="375" name="CustomShape 2"/>
          <p:cNvSpPr/>
          <p:nvPr/>
        </p:nvSpPr>
        <p:spPr>
          <a:xfrm>
            <a:off x="432720" y="1148040"/>
            <a:ext cx="10338120" cy="4788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Exercise 05 – Feedback</a:t>
            </a:r>
            <a:endParaRPr b="0" lang="en-US" sz="2200" spc="-1" strike="noStrike">
              <a:latin typeface="Arial"/>
            </a:endParaRPr>
          </a:p>
        </p:txBody>
      </p:sp>
      <p:sp>
        <p:nvSpPr>
          <p:cNvPr id="376" name="TextShape 3"/>
          <p:cNvSpPr txBox="1"/>
          <p:nvPr/>
        </p:nvSpPr>
        <p:spPr>
          <a:xfrm>
            <a:off x="5760720" y="1005840"/>
            <a:ext cx="2194560" cy="602280"/>
          </a:xfrm>
          <a:prstGeom prst="rect">
            <a:avLst/>
          </a:prstGeom>
          <a:noFill/>
          <a:ln>
            <a:noFill/>
          </a:ln>
        </p:spPr>
        <p:txBody>
          <a:bodyPr lIns="90000" rIns="90000" tIns="45000" bIns="45000">
            <a:noAutofit/>
          </a:bodyPr>
          <a:p>
            <a:r>
              <a:rPr b="0" lang="en-US" sz="1800" spc="-1" strike="noStrike">
                <a:solidFill>
                  <a:srgbClr val="c9211e"/>
                </a:solidFill>
                <a:latin typeface="Arial"/>
              </a:rPr>
              <a:t>SS23 note → UBI section (lecture?)</a:t>
            </a:r>
            <a:endParaRPr b="0" lang="en-US" sz="1800" spc="-1" strike="noStrike">
              <a:solidFill>
                <a:srgbClr val="c9211e"/>
              </a:solidFill>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CustomShape 1"/>
          <p:cNvSpPr/>
          <p:nvPr/>
        </p:nvSpPr>
        <p:spPr>
          <a:xfrm>
            <a:off x="335520" y="4406760"/>
            <a:ext cx="10728000" cy="13370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3000" spc="-1" strike="noStrike" cap="all">
                <a:solidFill>
                  <a:srgbClr val="008c4f"/>
                </a:solidFill>
                <a:latin typeface="Arial Unicode MS"/>
                <a:ea typeface="DejaVu Sans"/>
              </a:rPr>
              <a:t>Exercise E07</a:t>
            </a:r>
            <a:endParaRPr b="0" lang="en-US" sz="3000" spc="-1" strike="noStrike">
              <a:latin typeface="Arial"/>
            </a:endParaRPr>
          </a:p>
        </p:txBody>
      </p:sp>
      <p:sp>
        <p:nvSpPr>
          <p:cNvPr id="378" name="CustomShape 2"/>
          <p:cNvSpPr/>
          <p:nvPr/>
        </p:nvSpPr>
        <p:spPr>
          <a:xfrm>
            <a:off x="335520" y="2906640"/>
            <a:ext cx="10728000" cy="147492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CustomShape 1"/>
          <p:cNvSpPr/>
          <p:nvPr/>
        </p:nvSpPr>
        <p:spPr>
          <a:xfrm>
            <a:off x="335520" y="764640"/>
            <a:ext cx="10728360" cy="479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Exercise E07</a:t>
            </a:r>
            <a:endParaRPr b="0" lang="en-US" sz="2400" spc="-1" strike="noStrike">
              <a:latin typeface="Arial"/>
            </a:endParaRPr>
          </a:p>
        </p:txBody>
      </p:sp>
      <p:sp>
        <p:nvSpPr>
          <p:cNvPr id="380" name="CustomShape 2"/>
          <p:cNvSpPr/>
          <p:nvPr/>
        </p:nvSpPr>
        <p:spPr>
          <a:xfrm>
            <a:off x="335520" y="1268280"/>
            <a:ext cx="10728360" cy="5015880"/>
          </a:xfrm>
          <a:prstGeom prst="rect">
            <a:avLst/>
          </a:prstGeom>
          <a:noFill/>
          <a:ln>
            <a:noFill/>
          </a:ln>
        </p:spPr>
        <p:style>
          <a:lnRef idx="0"/>
          <a:fillRef idx="0"/>
          <a:effectRef idx="0"/>
          <a:fontRef idx="minor"/>
        </p:style>
        <p:txBody>
          <a:bodyPr lIns="90000" rIns="90000" tIns="45000" bIns="45000" anchor="ctr">
            <a:noAutofit/>
          </a:bodyPr>
          <a:p>
            <a:pPr>
              <a:lnSpc>
                <a:spcPct val="100000"/>
              </a:lnSpc>
            </a:pPr>
            <a:endParaRPr b="0" lang="en-US" sz="1800" spc="-1" strike="noStrike">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L08 slide 31 details the circularity discourse typology (CE vs. CS). Which of the four categories do you prefer and/or deem to be more likely and why?</a:t>
            </a:r>
            <a:endParaRPr b="0" lang="en-US" sz="1800" spc="-1" strike="noStrike">
              <a:latin typeface="Arial"/>
            </a:endParaRPr>
          </a:p>
          <a:p>
            <a:pPr>
              <a:lnSpc>
                <a:spcPct val="100000"/>
              </a:lnSpc>
              <a:spcBef>
                <a:spcPts val="360"/>
              </a:spcBef>
            </a:pPr>
            <a:endParaRPr b="0" lang="en-US" sz="1800" spc="-1" strike="noStrike">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Submit your submission according to the instructions in the </a:t>
            </a:r>
            <a:r>
              <a:rPr b="0" lang="en-US" sz="1800" spc="-1" strike="noStrike" u="sng">
                <a:solidFill>
                  <a:srgbClr val="0000ff"/>
                </a:solidFill>
                <a:uFillTx/>
                <a:latin typeface="DejaVu Sans"/>
                <a:ea typeface="DejaVu Sans"/>
                <a:hlinkClick r:id="rId1"/>
              </a:rPr>
              <a:t>exercise sheet</a:t>
            </a:r>
            <a:r>
              <a:rPr b="0" lang="en-US" sz="1800" spc="-1" strike="noStrike">
                <a:solidFill>
                  <a:srgbClr val="000000"/>
                </a:solidFill>
                <a:latin typeface="DejaVu Sans"/>
                <a:ea typeface="DejaVu Sans"/>
              </a:rPr>
              <a:t>.</a:t>
            </a:r>
            <a:endParaRPr b="0" lang="en-US" sz="1800" spc="-1" strike="noStrike">
              <a:latin typeface="Arial"/>
            </a:endParaRPr>
          </a:p>
          <a:p>
            <a:pPr>
              <a:lnSpc>
                <a:spcPct val="100000"/>
              </a:lnSpc>
              <a:spcBef>
                <a:spcPts val="360"/>
              </a:spcBef>
            </a:pPr>
            <a:endParaRPr b="0" lang="en-US" sz="1800" spc="-1" strike="noStrike">
              <a:latin typeface="Arial"/>
            </a:endParaRPr>
          </a:p>
        </p:txBody>
      </p:sp>
      <p:sp>
        <p:nvSpPr>
          <p:cNvPr id="381" name="CustomShape 3"/>
          <p:cNvSpPr/>
          <p:nvPr/>
        </p:nvSpPr>
        <p:spPr>
          <a:xfrm>
            <a:off x="432720" y="1148040"/>
            <a:ext cx="10337400" cy="47808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Circular Economy vs. Circular Society</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CustomShape 1"/>
          <p:cNvSpPr/>
          <p:nvPr/>
        </p:nvSpPr>
        <p:spPr>
          <a:xfrm>
            <a:off x="335520" y="764640"/>
            <a:ext cx="10733400" cy="4842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Additional Resources</a:t>
            </a:r>
            <a:endParaRPr b="0" lang="en-US" sz="2400" spc="-1" strike="noStrike">
              <a:latin typeface="Arial"/>
            </a:endParaRPr>
          </a:p>
        </p:txBody>
      </p:sp>
      <p:sp>
        <p:nvSpPr>
          <p:cNvPr id="383" name="CustomShape 2"/>
          <p:cNvSpPr/>
          <p:nvPr/>
        </p:nvSpPr>
        <p:spPr>
          <a:xfrm>
            <a:off x="335520" y="1268640"/>
            <a:ext cx="10733400" cy="5020920"/>
          </a:xfrm>
          <a:prstGeom prst="rect">
            <a:avLst/>
          </a:prstGeom>
          <a:noFill/>
          <a:ln>
            <a:noFill/>
          </a:ln>
        </p:spPr>
        <p:style>
          <a:lnRef idx="0"/>
          <a:fillRef idx="0"/>
          <a:effectRef idx="0"/>
          <a:fontRef idx="minor"/>
        </p:style>
        <p:txBody>
          <a:bodyPr lIns="90000" rIns="90000" tIns="45000" bIns="45000" anchor="ctr">
            <a:noAutofit/>
          </a:bodyPr>
          <a:p>
            <a:pPr marL="195120" indent="-1778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Circular Societies (German) – </a:t>
            </a:r>
            <a:r>
              <a:rPr b="0" lang="en-US" sz="1800" spc="-1" strike="noStrike" u="sng">
                <a:solidFill>
                  <a:srgbClr val="0000ff"/>
                </a:solidFill>
                <a:uFillTx/>
                <a:latin typeface="DejaVu Sans"/>
                <a:ea typeface="DejaVu Sans"/>
                <a:hlinkClick r:id="rId1"/>
              </a:rPr>
              <a:t>Link</a:t>
            </a:r>
            <a:endParaRPr b="0" lang="en-US" sz="1800" spc="-1" strike="noStrike">
              <a:latin typeface="Arial"/>
            </a:endParaRPr>
          </a:p>
          <a:p>
            <a:pPr marL="195120" indent="-1778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Graeber. </a:t>
            </a:r>
            <a:r>
              <a:rPr b="0" i="1" lang="en-US" sz="1800" spc="-1" strike="noStrike">
                <a:solidFill>
                  <a:srgbClr val="000000"/>
                </a:solidFill>
                <a:latin typeface="DejaVu Sans"/>
                <a:ea typeface="DejaVu Sans"/>
              </a:rPr>
              <a:t>Debt: The First 5000 Years</a:t>
            </a:r>
            <a:r>
              <a:rPr b="0" lang="en-US" sz="1800" spc="-1" strike="noStrike">
                <a:solidFill>
                  <a:srgbClr val="000000"/>
                </a:solidFill>
                <a:latin typeface="DejaVu Sans"/>
                <a:ea typeface="DejaVu Sans"/>
              </a:rPr>
              <a:t> (2011).</a:t>
            </a:r>
            <a:endParaRPr b="0" lang="en-US" sz="1800" spc="-1" strike="noStrike">
              <a:latin typeface="Arial"/>
            </a:endParaRPr>
          </a:p>
          <a:p>
            <a:pPr marL="195120" indent="-1778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Graeber. On the Phenomenon of Bullshit Jobs – Essay (2013)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a:t>
            </a:r>
            <a:endParaRPr b="0" lang="en-US" sz="1800" spc="-1" strike="noStrike">
              <a:latin typeface="Arial"/>
            </a:endParaRPr>
          </a:p>
          <a:p>
            <a:pPr marL="195120" indent="-1778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Graeber. </a:t>
            </a:r>
            <a:r>
              <a:rPr b="0" i="1" lang="en-US" sz="1800" spc="-1" strike="noStrike">
                <a:solidFill>
                  <a:srgbClr val="000000"/>
                </a:solidFill>
                <a:latin typeface="DejaVu Sans"/>
                <a:ea typeface="DejaVu Sans"/>
              </a:rPr>
              <a:t>Bullshit Jobs</a:t>
            </a:r>
            <a:r>
              <a:rPr b="0" lang="en-US" sz="1800" spc="-1" strike="noStrike">
                <a:solidFill>
                  <a:srgbClr val="000000"/>
                </a:solidFill>
                <a:latin typeface="DejaVu Sans"/>
                <a:ea typeface="DejaVu Sans"/>
              </a:rPr>
              <a:t> – Book (2018).</a:t>
            </a:r>
            <a:endParaRPr b="0" lang="en-US" sz="1800" spc="-1" strike="noStrike">
              <a:latin typeface="Arial"/>
            </a:endParaRPr>
          </a:p>
          <a:p>
            <a:pPr>
              <a:lnSpc>
                <a:spcPct val="100000"/>
              </a:lnSpc>
              <a:spcBef>
                <a:spcPts val="360"/>
              </a:spcBef>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CustomShape 1"/>
          <p:cNvSpPr/>
          <p:nvPr/>
        </p:nvSpPr>
        <p:spPr>
          <a:xfrm>
            <a:off x="335520" y="1268640"/>
            <a:ext cx="10729800" cy="5017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spcBef>
                <a:spcPts val="799"/>
              </a:spcBef>
              <a:tabLst>
                <a:tab algn="l" pos="0"/>
              </a:tabLst>
            </a:pPr>
            <a:r>
              <a:rPr b="1" lang="en-US" sz="4000" spc="-1" strike="noStrike">
                <a:solidFill>
                  <a:srgbClr val="000000"/>
                </a:solidFill>
                <a:latin typeface="DejaVu Sans"/>
                <a:ea typeface="DejaVu Sans"/>
              </a:rPr>
              <a:t>Questions?</a:t>
            </a:r>
            <a:endParaRPr b="0" lang="en-US" sz="4000" spc="-1" strike="noStrike">
              <a:latin typeface="Arial"/>
            </a:endParaRPr>
          </a:p>
        </p:txBody>
      </p:sp>
      <p:sp>
        <p:nvSpPr>
          <p:cNvPr id="385" name="CustomShape 2"/>
          <p:cNvSpPr/>
          <p:nvPr/>
        </p:nvSpPr>
        <p:spPr>
          <a:xfrm>
            <a:off x="335520" y="764640"/>
            <a:ext cx="10729800" cy="48060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335520" y="764640"/>
            <a:ext cx="10732680" cy="483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Exercise E05</a:t>
            </a:r>
            <a:endParaRPr b="0" lang="en-US" sz="2400" spc="-1" strike="noStrike">
              <a:latin typeface="Arial"/>
            </a:endParaRPr>
          </a:p>
        </p:txBody>
      </p:sp>
      <p:sp>
        <p:nvSpPr>
          <p:cNvPr id="189" name="CustomShape 2"/>
          <p:cNvSpPr/>
          <p:nvPr/>
        </p:nvSpPr>
        <p:spPr>
          <a:xfrm>
            <a:off x="335520" y="1268280"/>
            <a:ext cx="10732680" cy="5020200"/>
          </a:xfrm>
          <a:prstGeom prst="rect">
            <a:avLst/>
          </a:prstGeom>
          <a:noFill/>
          <a:ln>
            <a:noFill/>
          </a:ln>
        </p:spPr>
        <p:style>
          <a:lnRef idx="0"/>
          <a:fillRef idx="0"/>
          <a:effectRef idx="0"/>
          <a:fontRef idx="minor"/>
        </p:style>
        <p:txBody>
          <a:bodyPr lIns="90000" rIns="90000" tIns="45000" bIns="45000" anchor="ctr">
            <a:noAutofit/>
          </a:bodyPr>
          <a:p>
            <a:pPr marL="216000" indent="-214200">
              <a:lnSpc>
                <a:spcPct val="100000"/>
              </a:lnSpc>
              <a:buClr>
                <a:srgbClr val="008c4f"/>
              </a:buClr>
              <a:buSzPct val="45000"/>
              <a:buFont typeface="OpenSymbol"/>
              <a:buChar char="■"/>
            </a:pPr>
            <a:r>
              <a:rPr b="0" lang="en-US" sz="1800" spc="-1" strike="noStrike">
                <a:solidFill>
                  <a:srgbClr val="000000"/>
                </a:solidFill>
                <a:latin typeface="DejaVu Sans"/>
                <a:ea typeface="DejaVu Sans"/>
              </a:rPr>
              <a:t>Proposals: </a:t>
            </a:r>
            <a:endParaRPr b="0" lang="en-US" sz="1800" spc="-1" strike="noStrike">
              <a:latin typeface="Arial"/>
            </a:endParaRPr>
          </a:p>
          <a:p>
            <a:pPr lvl="1" marL="432000" indent="-2142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a:t>
            </a:r>
            <a:r>
              <a:rPr b="0" lang="en-US" sz="1800" spc="-1" strike="noStrike">
                <a:solidFill>
                  <a:srgbClr val="000000"/>
                </a:solidFill>
                <a:latin typeface="DejaVu Sans"/>
                <a:ea typeface="DejaVu Sans"/>
              </a:rPr>
              <a:t>Massively reduce consumption of (fossil) resources and associated pollution; build a circular economy, reduce consumption accompanied by a change in behavior (way of living, working, producing, even thinking . . . )”</a:t>
            </a:r>
            <a:endParaRPr b="0" lang="en-US" sz="1800" spc="-1" strike="noStrike">
              <a:latin typeface="Arial"/>
            </a:endParaRPr>
          </a:p>
          <a:p>
            <a:pPr lvl="1" marL="432000" indent="-2142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Reduce footprint + reduce pollution</a:t>
            </a:r>
            <a:endParaRPr b="0" lang="en-US" sz="1800" spc="-1" strike="noStrike">
              <a:latin typeface="Arial"/>
            </a:endParaRPr>
          </a:p>
          <a:p>
            <a:pPr lvl="1" marL="432000" indent="-2142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Invest in healthcare and education</a:t>
            </a:r>
            <a:endParaRPr b="0" lang="en-US" sz="1800" spc="-1" strike="noStrike">
              <a:latin typeface="Arial"/>
            </a:endParaRPr>
          </a:p>
          <a:p>
            <a:pPr lvl="1" marL="432000" indent="-2142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Management of remaining resources (e.g., arable land, etc.)</a:t>
            </a:r>
            <a:endParaRPr b="0" lang="en-US" sz="1800" spc="-1" strike="noStrike">
              <a:latin typeface="Arial"/>
            </a:endParaRPr>
          </a:p>
          <a:p>
            <a:pPr lvl="1" marL="432000" indent="-2142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Population control, e.g., birth rate == mortality rate</a:t>
            </a:r>
            <a:endParaRPr b="0" lang="en-US" sz="1800" spc="-1" strike="noStrike">
              <a:latin typeface="Arial"/>
            </a:endParaRPr>
          </a:p>
        </p:txBody>
      </p:sp>
      <p:sp>
        <p:nvSpPr>
          <p:cNvPr id="190" name="CustomShape 3"/>
          <p:cNvSpPr/>
          <p:nvPr/>
        </p:nvSpPr>
        <p:spPr>
          <a:xfrm>
            <a:off x="432720" y="1148040"/>
            <a:ext cx="10338120" cy="4788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Feedback</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335520" y="764640"/>
            <a:ext cx="10732680" cy="483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Exercise E05</a:t>
            </a:r>
            <a:endParaRPr b="0" lang="en-US" sz="2400" spc="-1" strike="noStrike">
              <a:latin typeface="Arial"/>
            </a:endParaRPr>
          </a:p>
        </p:txBody>
      </p:sp>
      <p:sp>
        <p:nvSpPr>
          <p:cNvPr id="192" name="CustomShape 2"/>
          <p:cNvSpPr/>
          <p:nvPr/>
        </p:nvSpPr>
        <p:spPr>
          <a:xfrm>
            <a:off x="335520" y="1268280"/>
            <a:ext cx="10732680" cy="5020200"/>
          </a:xfrm>
          <a:prstGeom prst="rect">
            <a:avLst/>
          </a:prstGeom>
          <a:noFill/>
          <a:ln>
            <a:noFill/>
          </a:ln>
        </p:spPr>
        <p:style>
          <a:lnRef idx="0"/>
          <a:fillRef idx="0"/>
          <a:effectRef idx="0"/>
          <a:fontRef idx="minor"/>
        </p:style>
        <p:txBody>
          <a:bodyPr lIns="90000" rIns="90000" tIns="45000" bIns="45000" anchor="ctr">
            <a:noAutofit/>
          </a:bodyPr>
          <a:p>
            <a:pPr marL="216000" indent="-214200">
              <a:lnSpc>
                <a:spcPct val="100000"/>
              </a:lnSpc>
              <a:buClr>
                <a:srgbClr val="008c4f"/>
              </a:buClr>
              <a:buSzPct val="45000"/>
              <a:buFont typeface="OpenSymbol"/>
              <a:buChar char="■"/>
            </a:pPr>
            <a:r>
              <a:rPr b="0" lang="en-US" sz="1800" spc="-1" strike="noStrike">
                <a:solidFill>
                  <a:srgbClr val="000000"/>
                </a:solidFill>
                <a:latin typeface="DejaVu Sans"/>
                <a:ea typeface="DejaVu Sans"/>
              </a:rPr>
              <a:t>Proposals: </a:t>
            </a:r>
            <a:endParaRPr b="0" lang="en-US" sz="1800" spc="-1" strike="noStrike">
              <a:latin typeface="Arial"/>
            </a:endParaRPr>
          </a:p>
          <a:p>
            <a:pPr lvl="1" marL="432000" indent="-2142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a:t>
            </a:r>
            <a:r>
              <a:rPr b="0" lang="en-US" sz="1800" spc="-1" strike="noStrike">
                <a:solidFill>
                  <a:srgbClr val="000000"/>
                </a:solidFill>
                <a:latin typeface="DejaVu Sans"/>
                <a:ea typeface="DejaVu Sans"/>
              </a:rPr>
              <a:t>Global withdrawal from export-oriented market economy”</a:t>
            </a:r>
            <a:endParaRPr b="0" lang="en-US" sz="1800" spc="-1" strike="noStrike">
              <a:latin typeface="Arial"/>
            </a:endParaRPr>
          </a:p>
          <a:p>
            <a:pPr lvl="1" marL="432000" indent="-2142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a:t>
            </a:r>
            <a:r>
              <a:rPr b="0" lang="en-US" sz="1800" spc="-1" strike="noStrike">
                <a:solidFill>
                  <a:srgbClr val="000000"/>
                </a:solidFill>
                <a:latin typeface="DejaVu Sans"/>
                <a:ea typeface="DejaVu Sans"/>
              </a:rPr>
              <a:t>Capping the workweek at 20 hours whilst increasing real wages”</a:t>
            </a:r>
            <a:endParaRPr b="0" lang="en-US" sz="1800" spc="-1" strike="noStrike">
              <a:latin typeface="Arial"/>
            </a:endParaRPr>
          </a:p>
          <a:p>
            <a:pPr lvl="1" marL="432000" indent="-2142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a:t>
            </a:r>
            <a:r>
              <a:rPr b="0" lang="en-US" sz="1800" spc="-1" strike="noStrike">
                <a:solidFill>
                  <a:srgbClr val="000000"/>
                </a:solidFill>
                <a:latin typeface="DejaVu Sans"/>
                <a:ea typeface="DejaVu Sans"/>
              </a:rPr>
              <a:t>Shift from planned obsolescence to planned longevity”</a:t>
            </a:r>
            <a:endParaRPr b="0" lang="en-US" sz="1800" spc="-1" strike="noStrike">
              <a:latin typeface="Arial"/>
            </a:endParaRPr>
          </a:p>
        </p:txBody>
      </p:sp>
      <p:sp>
        <p:nvSpPr>
          <p:cNvPr id="193" name="CustomShape 3"/>
          <p:cNvSpPr/>
          <p:nvPr/>
        </p:nvSpPr>
        <p:spPr>
          <a:xfrm>
            <a:off x="432720" y="1148040"/>
            <a:ext cx="10338120" cy="4788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Feedback</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335520" y="764640"/>
            <a:ext cx="10732680" cy="483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Exercise E05</a:t>
            </a:r>
            <a:endParaRPr b="0" lang="en-US" sz="2400" spc="-1" strike="noStrike">
              <a:latin typeface="Arial"/>
            </a:endParaRPr>
          </a:p>
        </p:txBody>
      </p:sp>
      <p:sp>
        <p:nvSpPr>
          <p:cNvPr id="195" name="CustomShape 2"/>
          <p:cNvSpPr/>
          <p:nvPr/>
        </p:nvSpPr>
        <p:spPr>
          <a:xfrm>
            <a:off x="335520" y="1268280"/>
            <a:ext cx="10732680" cy="5020200"/>
          </a:xfrm>
          <a:prstGeom prst="rect">
            <a:avLst/>
          </a:prstGeom>
          <a:noFill/>
          <a:ln>
            <a:noFill/>
          </a:ln>
        </p:spPr>
        <p:style>
          <a:lnRef idx="0"/>
          <a:fillRef idx="0"/>
          <a:effectRef idx="0"/>
          <a:fontRef idx="minor"/>
        </p:style>
        <p:txBody>
          <a:bodyPr lIns="90000" rIns="90000" tIns="45000" bIns="45000" anchor="ctr">
            <a:noAutofit/>
          </a:bodyPr>
          <a:p>
            <a:pPr>
              <a:lnSpc>
                <a:spcPct val="100000"/>
              </a:lnSpc>
            </a:pPr>
            <a:endParaRPr b="0" lang="en-US" sz="1800" spc="-1" strike="noStrike">
              <a:latin typeface="Arial"/>
            </a:endParaRPr>
          </a:p>
          <a:p>
            <a:pPr marL="216000" indent="-20808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a:t>
            </a:r>
            <a:r>
              <a:rPr b="0" lang="en-US" sz="1800" spc="-1" strike="noStrike">
                <a:solidFill>
                  <a:srgbClr val="000000"/>
                </a:solidFill>
                <a:latin typeface="DejaVu Sans"/>
                <a:ea typeface="DejaVu Sans"/>
              </a:rPr>
              <a:t>I noticed a quite steep increase in the Human Welfare Index in the World3-Model from 1940-1941. As this is during WW2, I am wondering about the reason. Do you have an explanation for this?”</a:t>
            </a:r>
            <a:endParaRPr b="0" lang="en-US" sz="1800" spc="-1" strike="noStrike">
              <a:latin typeface="Arial"/>
            </a:endParaRPr>
          </a:p>
        </p:txBody>
      </p:sp>
      <p:sp>
        <p:nvSpPr>
          <p:cNvPr id="196" name="CustomShape 3"/>
          <p:cNvSpPr/>
          <p:nvPr/>
        </p:nvSpPr>
        <p:spPr>
          <a:xfrm>
            <a:off x="432720" y="1148040"/>
            <a:ext cx="10338120" cy="4788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Question</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335520" y="4406760"/>
            <a:ext cx="10728000" cy="13370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3000" spc="-1" strike="noStrike" cap="all">
                <a:solidFill>
                  <a:srgbClr val="008c4f"/>
                </a:solidFill>
                <a:latin typeface="Arial Unicode MS"/>
                <a:ea typeface="DejaVu Sans"/>
              </a:rPr>
              <a:t>Exercise E06</a:t>
            </a:r>
            <a:endParaRPr b="0" lang="en-US" sz="3000" spc="-1" strike="noStrike">
              <a:latin typeface="Arial"/>
            </a:endParaRPr>
          </a:p>
        </p:txBody>
      </p:sp>
      <p:sp>
        <p:nvSpPr>
          <p:cNvPr id="198" name="CustomShape 2"/>
          <p:cNvSpPr/>
          <p:nvPr/>
        </p:nvSpPr>
        <p:spPr>
          <a:xfrm>
            <a:off x="335520" y="2906640"/>
            <a:ext cx="10728000" cy="147492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9849</TotalTime>
  <Application>LibreOffice/6.4.7.2$Linux_X86_64 LibreOffice_project/40$Build-2</Application>
  <Words>1010</Words>
  <Paragraphs>159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2013-05-21T09:22:36Z</dcterms:created>
  <dc:creator>Hooby</dc:creator>
  <dc:description/>
  <dc:language>en-US</dc:language>
  <cp:lastModifiedBy>Benjamin Leiding</cp:lastModifiedBy>
  <dcterms:modified xsi:type="dcterms:W3CDTF">2022-07-26T14:57:29Z</dcterms:modified>
  <cp:revision>4025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5</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20</vt:i4>
  </property>
</Properties>
</file>