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5.png" ContentType="image/png"/>
  <Override PartName="/ppt/media/image5.jpeg" ContentType="image/jpe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png" ContentType="image/png"/>
  <Override PartName="/ppt/media/image13.png" ContentType="image/png"/>
  <Override PartName="/ppt/media/image10.png" ContentType="image/png"/>
  <Override PartName="/ppt/media/image6.jpeg" ContentType="image/jpe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DejaVu Sans"/>
              </a:rPr>
              <a:t>Click to move the slide</a:t>
            </a:r>
            <a:endParaRPr b="0" lang="en-US" sz="4400" spc="-1" strike="noStrike">
              <a:latin typeface="DejaVu Sans"/>
            </a:endParaRPr>
          </a:p>
        </p:txBody>
      </p:sp>
      <p:sp>
        <p:nvSpPr>
          <p:cNvPr id="9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DejaVu Sans"/>
              </a:rPr>
              <a:t>Click to edit the notes format</a:t>
            </a:r>
            <a:endParaRPr b="0" lang="en-US" sz="2000" spc="-1" strike="noStrike">
              <a:latin typeface="DejaVu Sans"/>
            </a:endParaRPr>
          </a:p>
        </p:txBody>
      </p:sp>
      <p:sp>
        <p:nvSpPr>
          <p:cNvPr id="9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DejaVu Serif"/>
              </a:rPr>
              <a:t>&lt;header&gt;</a:t>
            </a:r>
            <a:endParaRPr b="0" lang="en-US" sz="1400" spc="-1" strike="noStrike">
              <a:latin typeface="DejaVu Serif"/>
            </a:endParaRPr>
          </a:p>
        </p:txBody>
      </p:sp>
      <p:sp>
        <p:nvSpPr>
          <p:cNvPr id="95"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DejaVu Serif"/>
              </a:defRPr>
            </a:lvl1pPr>
          </a:lstStyle>
          <a:p>
            <a:pPr algn="r">
              <a:buNone/>
            </a:pPr>
            <a:r>
              <a:rPr b="0" lang="en-US" sz="1400" spc="-1" strike="noStrike">
                <a:latin typeface="DejaVu Serif"/>
              </a:rPr>
              <a:t>&lt;date/time&gt;</a:t>
            </a:r>
            <a:endParaRPr b="0" lang="en-US" sz="1400" spc="-1" strike="noStrike">
              <a:latin typeface="DejaVu Serif"/>
            </a:endParaRPr>
          </a:p>
        </p:txBody>
      </p:sp>
      <p:sp>
        <p:nvSpPr>
          <p:cNvPr id="96"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DejaVu Serif"/>
              </a:defRPr>
            </a:lvl1pPr>
          </a:lstStyle>
          <a:p>
            <a:r>
              <a:rPr b="0" lang="en-US" sz="1400" spc="-1" strike="noStrike">
                <a:latin typeface="DejaVu Serif"/>
              </a:rPr>
              <a:t>&lt;footer&gt;</a:t>
            </a:r>
            <a:endParaRPr b="0" lang="en-US" sz="1400" spc="-1" strike="noStrike">
              <a:latin typeface="DejaVu Serif"/>
            </a:endParaRPr>
          </a:p>
        </p:txBody>
      </p:sp>
      <p:sp>
        <p:nvSpPr>
          <p:cNvPr id="97"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DejaVu Serif"/>
              </a:defRPr>
            </a:lvl1pPr>
          </a:lstStyle>
          <a:p>
            <a:pPr algn="r">
              <a:buNone/>
            </a:pPr>
            <a:fld id="{354CC708-B9D3-4219-9A3F-ED7429AE12AA}" type="slidenum">
              <a:rPr b="0" lang="en-US" sz="1400" spc="-1" strike="noStrike">
                <a:latin typeface="DejaVu Serif"/>
              </a:rPr>
              <a:t>&lt;number&gt;</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533520" y="763560"/>
            <a:ext cx="6694200" cy="3762360"/>
          </a:xfrm>
          <a:prstGeom prst="rect">
            <a:avLst/>
          </a:prstGeom>
          <a:ln w="0">
            <a:noFill/>
          </a:ln>
        </p:spPr>
      </p:sp>
      <p:sp>
        <p:nvSpPr>
          <p:cNvPr id="209" name="PlaceHolder 2"/>
          <p:cNvSpPr>
            <a:spLocks noGrp="1"/>
          </p:cNvSpPr>
          <p:nvPr>
            <p:ph type="body"/>
          </p:nvPr>
        </p:nvSpPr>
        <p:spPr>
          <a:xfrm>
            <a:off x="777240" y="4777560"/>
            <a:ext cx="6207840" cy="4516200"/>
          </a:xfrm>
          <a:prstGeom prst="rect">
            <a:avLst/>
          </a:prstGeom>
          <a:noFill/>
          <a:ln w="0">
            <a:noFill/>
          </a:ln>
        </p:spPr>
        <p:txBody>
          <a:bodyPr lIns="0" rIns="0" tIns="0" bIns="0" anchor="t">
            <a:noAutofit/>
          </a:bodyPr>
          <a:p>
            <a:endParaRPr b="0" lang="en-US" sz="2000" spc="-1" strike="noStrike">
              <a:latin typeface="DejaVu Sans"/>
            </a:endParaRPr>
          </a:p>
        </p:txBody>
      </p:sp>
      <p:sp>
        <p:nvSpPr>
          <p:cNvPr id="210" name="CustomShape 3"/>
          <p:cNvSpPr/>
          <p:nvPr/>
        </p:nvSpPr>
        <p:spPr>
          <a:xfrm>
            <a:off x="4399200" y="9555480"/>
            <a:ext cx="3363120" cy="492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1B7D59C7-94F3-4ABD-BB6E-CDB061E885E2}" type="slidenum">
              <a:rPr b="0" lang="de-DE" sz="1800" spc="-1" strike="noStrike">
                <a:solidFill>
                  <a:srgbClr val="000000"/>
                </a:solidFill>
                <a:latin typeface="+mn-lt"/>
                <a:ea typeface="+mn-ea"/>
              </a:rPr>
              <a:t>6</a:t>
            </a:fld>
            <a:endParaRPr b="0" lang="en-US" sz="1800" spc="-1" strike="noStrike">
              <a:latin typeface="DejaVu Sans"/>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4200" cy="3762360"/>
          </a:xfrm>
          <a:prstGeom prst="rect">
            <a:avLst/>
          </a:prstGeom>
          <a:ln w="0">
            <a:noFill/>
          </a:ln>
        </p:spPr>
      </p:sp>
      <p:sp>
        <p:nvSpPr>
          <p:cNvPr id="212" name="PlaceHolder 2"/>
          <p:cNvSpPr>
            <a:spLocks noGrp="1"/>
          </p:cNvSpPr>
          <p:nvPr>
            <p:ph type="body"/>
          </p:nvPr>
        </p:nvSpPr>
        <p:spPr>
          <a:xfrm>
            <a:off x="777240" y="4777560"/>
            <a:ext cx="6207840" cy="4516200"/>
          </a:xfrm>
          <a:prstGeom prst="rect">
            <a:avLst/>
          </a:prstGeom>
          <a:noFill/>
          <a:ln w="0">
            <a:noFill/>
          </a:ln>
        </p:spPr>
        <p:txBody>
          <a:bodyPr lIns="0" rIns="0" tIns="0" bIns="0" anchor="t">
            <a:noAutofit/>
          </a:bodyPr>
          <a:p>
            <a:endParaRPr b="0" lang="en-US" sz="2000" spc="-1" strike="noStrike">
              <a:latin typeface="DejaVu Sans"/>
            </a:endParaRPr>
          </a:p>
        </p:txBody>
      </p:sp>
      <p:sp>
        <p:nvSpPr>
          <p:cNvPr id="213" name="CustomShape 3"/>
          <p:cNvSpPr/>
          <p:nvPr/>
        </p:nvSpPr>
        <p:spPr>
          <a:xfrm>
            <a:off x="4399200" y="9555480"/>
            <a:ext cx="3363120" cy="492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D59A28D3-3AE0-4AF4-B3DA-9475002CF49A}" type="slidenum">
              <a:rPr b="0" lang="de-DE" sz="1800" spc="-1" strike="noStrike">
                <a:solidFill>
                  <a:srgbClr val="000000"/>
                </a:solidFill>
                <a:latin typeface="+mn-lt"/>
                <a:ea typeface="+mn-ea"/>
              </a:rPr>
              <a:t>&lt;number&gt;</a:t>
            </a:fld>
            <a:endParaRPr b="0" lang="en-US" sz="1800" spc="-1" strike="noStrike">
              <a:latin typeface="DejaVu Sans"/>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4200" cy="3762360"/>
          </a:xfrm>
          <a:prstGeom prst="rect">
            <a:avLst/>
          </a:prstGeom>
          <a:ln w="0">
            <a:noFill/>
          </a:ln>
        </p:spPr>
      </p:sp>
      <p:sp>
        <p:nvSpPr>
          <p:cNvPr id="215" name="PlaceHolder 2"/>
          <p:cNvSpPr>
            <a:spLocks noGrp="1"/>
          </p:cNvSpPr>
          <p:nvPr>
            <p:ph type="body"/>
          </p:nvPr>
        </p:nvSpPr>
        <p:spPr>
          <a:xfrm>
            <a:off x="777240" y="4777560"/>
            <a:ext cx="6207840" cy="4516200"/>
          </a:xfrm>
          <a:prstGeom prst="rect">
            <a:avLst/>
          </a:prstGeom>
          <a:noFill/>
          <a:ln w="0">
            <a:noFill/>
          </a:ln>
        </p:spPr>
        <p:txBody>
          <a:bodyPr lIns="0" rIns="0" tIns="0" bIns="0" anchor="t">
            <a:noAutofit/>
          </a:bodyPr>
          <a:p>
            <a:endParaRPr b="0" lang="en-US" sz="2000" spc="-1" strike="noStrike">
              <a:latin typeface="DejaVu Sans"/>
            </a:endParaRPr>
          </a:p>
        </p:txBody>
      </p:sp>
      <p:sp>
        <p:nvSpPr>
          <p:cNvPr id="216" name="CustomShape 3"/>
          <p:cNvSpPr/>
          <p:nvPr/>
        </p:nvSpPr>
        <p:spPr>
          <a:xfrm>
            <a:off x="4399200" y="9555480"/>
            <a:ext cx="3363120" cy="49284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DC2DA9B8-23D1-467C-B837-865DA69C2445}" type="slidenum">
              <a:rPr b="0" lang="de-DE" sz="1800" spc="-1" strike="noStrike">
                <a:solidFill>
                  <a:srgbClr val="000000"/>
                </a:solidFill>
                <a:latin typeface="+mn-lt"/>
                <a:ea typeface="+mn-ea"/>
              </a:rPr>
              <a:t>&lt;number&gt;</a:t>
            </a:fld>
            <a:endParaRPr b="0" lang="en-US" sz="1800" spc="-1" strike="noStrike">
              <a:latin typeface="DejaVu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sp>
      <p:sp>
        <p:nvSpPr>
          <p:cNvPr id="1" name="CustomShape 2"/>
          <p:cNvSpPr/>
          <p:nvPr/>
        </p:nvSpPr>
        <p:spPr>
          <a:xfrm>
            <a:off x="11438640" y="6453360"/>
            <a:ext cx="759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843562F9-3174-4CEC-9002-22B1BA5F7BFA}"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2" name="CustomShape 3"/>
          <p:cNvSpPr/>
          <p:nvPr/>
        </p:nvSpPr>
        <p:spPr>
          <a:xfrm>
            <a:off x="912240" y="1268280"/>
            <a:ext cx="9209520" cy="362880"/>
          </a:xfrm>
          <a:prstGeom prst="rect">
            <a:avLst/>
          </a:prstGeom>
          <a:noFill/>
          <a:ln w="0">
            <a:noFill/>
          </a:ln>
        </p:spPr>
        <p:style>
          <a:lnRef idx="0"/>
          <a:fillRef idx="0"/>
          <a:effectRef idx="0"/>
          <a:fontRef idx="minor"/>
        </p:style>
      </p:sp>
      <p:pic>
        <p:nvPicPr>
          <p:cNvPr id="3" name="Picture 19" descr="Logo_TUC_de_RGB"/>
          <p:cNvPicPr/>
          <p:nvPr/>
        </p:nvPicPr>
        <p:blipFill>
          <a:blip r:embed="rId2"/>
          <a:stretch/>
        </p:blipFill>
        <p:spPr>
          <a:xfrm>
            <a:off x="0" y="0"/>
            <a:ext cx="3053520" cy="563400"/>
          </a:xfrm>
          <a:prstGeom prst="rect">
            <a:avLst/>
          </a:prstGeom>
          <a:ln w="0">
            <a:noFill/>
          </a:ln>
        </p:spPr>
      </p:pic>
      <p:pic>
        <p:nvPicPr>
          <p:cNvPr id="4" name="Grafik 2" descr=""/>
          <p:cNvPicPr/>
          <p:nvPr/>
        </p:nvPicPr>
        <p:blipFill>
          <a:blip r:embed="rId3"/>
          <a:stretch/>
        </p:blipFill>
        <p:spPr>
          <a:xfrm>
            <a:off x="7430400" y="134640"/>
            <a:ext cx="3699360" cy="515520"/>
          </a:xfrm>
          <a:prstGeom prst="rect">
            <a:avLst/>
          </a:prstGeom>
          <a:ln w="0">
            <a:noFill/>
          </a:ln>
        </p:spPr>
      </p:pic>
      <p:sp>
        <p:nvSpPr>
          <p:cNvPr id="5" name="CustomShape 4"/>
          <p:cNvSpPr/>
          <p:nvPr/>
        </p:nvSpPr>
        <p:spPr>
          <a:xfrm>
            <a:off x="912240" y="1268280"/>
            <a:ext cx="9209520" cy="362880"/>
          </a:xfrm>
          <a:prstGeom prst="rect">
            <a:avLst/>
          </a:prstGeom>
          <a:noFill/>
          <a:ln w="0">
            <a:noFill/>
          </a:ln>
        </p:spPr>
        <p:style>
          <a:lnRef idx="0"/>
          <a:fillRef idx="0"/>
          <a:effectRef idx="0"/>
          <a:fontRef idx="minor"/>
        </p:style>
      </p:sp>
      <p:sp>
        <p:nvSpPr>
          <p:cNvPr id="6" name="CustomShape 5"/>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sp>
      <p:sp>
        <p:nvSpPr>
          <p:cNvPr id="7" name="CustomShape 6"/>
          <p:cNvSpPr/>
          <p:nvPr/>
        </p:nvSpPr>
        <p:spPr>
          <a:xfrm>
            <a:off x="0" y="664272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sp>
      <p:sp>
        <p:nvSpPr>
          <p:cNvPr id="47" name="CustomShape 2"/>
          <p:cNvSpPr/>
          <p:nvPr/>
        </p:nvSpPr>
        <p:spPr>
          <a:xfrm>
            <a:off x="11438640" y="6453360"/>
            <a:ext cx="759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AA6A6B75-9D91-4367-B778-3809F31A862A}"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48" name="CustomShape 3"/>
          <p:cNvSpPr/>
          <p:nvPr/>
        </p:nvSpPr>
        <p:spPr>
          <a:xfrm>
            <a:off x="912240" y="1268280"/>
            <a:ext cx="9209520" cy="362880"/>
          </a:xfrm>
          <a:prstGeom prst="rect">
            <a:avLst/>
          </a:prstGeom>
          <a:noFill/>
          <a:ln w="0">
            <a:noFill/>
          </a:ln>
        </p:spPr>
        <p:style>
          <a:lnRef idx="0"/>
          <a:fillRef idx="0"/>
          <a:effectRef idx="0"/>
          <a:fontRef idx="minor"/>
        </p:style>
      </p:sp>
      <p:pic>
        <p:nvPicPr>
          <p:cNvPr id="49" name="Picture 19" descr="Logo_TUC_de_RGB"/>
          <p:cNvPicPr/>
          <p:nvPr/>
        </p:nvPicPr>
        <p:blipFill>
          <a:blip r:embed="rId2"/>
          <a:stretch/>
        </p:blipFill>
        <p:spPr>
          <a:xfrm>
            <a:off x="0" y="0"/>
            <a:ext cx="3053520" cy="563400"/>
          </a:xfrm>
          <a:prstGeom prst="rect">
            <a:avLst/>
          </a:prstGeom>
          <a:ln w="0">
            <a:noFill/>
          </a:ln>
        </p:spPr>
      </p:pic>
      <p:pic>
        <p:nvPicPr>
          <p:cNvPr id="50" name="Grafik 2" descr=""/>
          <p:cNvPicPr/>
          <p:nvPr/>
        </p:nvPicPr>
        <p:blipFill>
          <a:blip r:embed="rId3"/>
          <a:stretch/>
        </p:blipFill>
        <p:spPr>
          <a:xfrm>
            <a:off x="7430400" y="134640"/>
            <a:ext cx="3699360" cy="515520"/>
          </a:xfrm>
          <a:prstGeom prst="rect">
            <a:avLst/>
          </a:prstGeom>
          <a:ln w="0">
            <a:noFill/>
          </a:ln>
        </p:spPr>
      </p:pic>
      <p:sp>
        <p:nvSpPr>
          <p:cNvPr id="51" name="CustomShape 4"/>
          <p:cNvSpPr/>
          <p:nvPr/>
        </p:nvSpPr>
        <p:spPr>
          <a:xfrm>
            <a:off x="11444760" y="0"/>
            <a:ext cx="742680" cy="6851520"/>
          </a:xfrm>
          <a:prstGeom prst="rect">
            <a:avLst/>
          </a:prstGeom>
          <a:solidFill>
            <a:srgbClr val="000000">
              <a:alpha val="10000"/>
            </a:srgbClr>
          </a:solidFill>
          <a:ln w="0">
            <a:noFill/>
          </a:ln>
        </p:spPr>
        <p:style>
          <a:lnRef idx="0"/>
          <a:fillRef idx="0"/>
          <a:effectRef idx="0"/>
          <a:fontRef idx="minor"/>
        </p:style>
      </p:sp>
      <p:sp>
        <p:nvSpPr>
          <p:cNvPr id="52" name="CustomShape 5"/>
          <p:cNvSpPr/>
          <p:nvPr/>
        </p:nvSpPr>
        <p:spPr>
          <a:xfrm>
            <a:off x="11438640" y="6453360"/>
            <a:ext cx="759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9EFADB27-B42C-4939-8C00-6D1308574EEA}"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53" name="CustomShape 6"/>
          <p:cNvSpPr/>
          <p:nvPr/>
        </p:nvSpPr>
        <p:spPr>
          <a:xfrm>
            <a:off x="0" y="664272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bbb-staging.rz.tu-clausthal.de/b/ben-o4k-3ju-xvm" TargetMode="External"/><Relationship Id="rId2" Type="http://schemas.openxmlformats.org/officeDocument/2006/relationships/hyperlink" Target="https://bbb-staging.rz.tu-clausthal.de/b/ben-det-s2r-i8b"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62600" cy="114912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buNone/>
            </a:pPr>
            <a:r>
              <a:rPr b="1" lang="en-US" sz="3200" spc="-1" strike="noStrike">
                <a:solidFill>
                  <a:srgbClr val="008c4f"/>
                </a:solidFill>
                <a:latin typeface="DejaVu Sans"/>
                <a:ea typeface="DejaVu Sans"/>
              </a:rPr>
              <a:t>Emerging Technologies for the Circular Economy</a:t>
            </a:r>
            <a:endParaRPr b="0" lang="en-US" sz="3200" spc="-1" strike="noStrike">
              <a:latin typeface="DejaVu Sans"/>
            </a:endParaRPr>
          </a:p>
        </p:txBody>
      </p:sp>
      <p:sp>
        <p:nvSpPr>
          <p:cNvPr id="99" name="CustomShape 2"/>
          <p:cNvSpPr/>
          <p:nvPr/>
        </p:nvSpPr>
        <p:spPr>
          <a:xfrm>
            <a:off x="527400" y="2852640"/>
            <a:ext cx="10362600" cy="2369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buNone/>
              <a:tabLst>
                <a:tab algn="l" pos="0"/>
              </a:tabLst>
            </a:pPr>
            <a:r>
              <a:rPr b="1" lang="en-US" sz="2400" spc="-1" strike="noStrike">
                <a:solidFill>
                  <a:srgbClr val="000000"/>
                </a:solidFill>
                <a:latin typeface="DejaVu Sans"/>
                <a:ea typeface="DejaVu Sans"/>
              </a:rPr>
              <a:t>Lecture 0: Organization</a:t>
            </a:r>
            <a:endParaRPr b="0" lang="en-US" sz="2400" spc="-1" strike="noStrike">
              <a:latin typeface="DejaVu Sans"/>
            </a:endParaRPr>
          </a:p>
          <a:p>
            <a:pPr algn="ctr">
              <a:lnSpc>
                <a:spcPct val="100000"/>
              </a:lnSpc>
              <a:spcBef>
                <a:spcPts val="479"/>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M.Sc. Anant Sujatanagarjuna (Clausthal)</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a:p>
            <a:pPr>
              <a:lnSpc>
                <a:spcPct val="100000"/>
              </a:lnSpc>
              <a:buNone/>
            </a:pPr>
            <a:endParaRPr b="0" lang="en-US" sz="2400" spc="-1" strike="noStrike">
              <a:latin typeface="DejaVu Sans"/>
            </a:endParaRPr>
          </a:p>
        </p:txBody>
      </p:sp>
      <p:sp>
        <p:nvSpPr>
          <p:cNvPr id="127" name="CustomShape 2"/>
          <p:cNvSpPr/>
          <p:nvPr/>
        </p:nvSpPr>
        <p:spPr>
          <a:xfrm>
            <a:off x="335520" y="2408400"/>
            <a:ext cx="10746720" cy="389448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9" name="CustomShape 2"/>
          <p:cNvSpPr/>
          <p:nvPr/>
        </p:nvSpPr>
        <p:spPr>
          <a:xfrm>
            <a:off x="335520" y="2408400"/>
            <a:ext cx="10746720" cy="389448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a:p>
            <a:pPr>
              <a:lnSpc>
                <a:spcPct val="100000"/>
              </a:lnSpc>
              <a:buNone/>
            </a:pPr>
            <a:endParaRPr b="0" lang="en-US" sz="2400" spc="-1" strike="noStrike">
              <a:latin typeface="DejaVu Sans"/>
            </a:endParaRPr>
          </a:p>
        </p:txBody>
      </p:sp>
      <p:sp>
        <p:nvSpPr>
          <p:cNvPr id="131" name="CustomShape 2"/>
          <p:cNvSpPr/>
          <p:nvPr/>
        </p:nvSpPr>
        <p:spPr>
          <a:xfrm>
            <a:off x="335520" y="2408400"/>
            <a:ext cx="10746720" cy="389448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Lectures</a:t>
            </a:r>
            <a:endParaRPr b="0" lang="en-US" sz="2400" spc="-1" strike="noStrike">
              <a:latin typeface="DejaVu Sans"/>
            </a:endParaRPr>
          </a:p>
        </p:txBody>
      </p:sp>
      <p:sp>
        <p:nvSpPr>
          <p:cNvPr id="133" name="CustomShape 2"/>
          <p:cNvSpPr/>
          <p:nvPr/>
        </p:nvSpPr>
        <p:spPr>
          <a:xfrm>
            <a:off x="335520" y="1268640"/>
            <a:ext cx="10746720" cy="5034240"/>
          </a:xfrm>
          <a:prstGeom prst="rect">
            <a:avLst/>
          </a:prstGeom>
          <a:noFill/>
          <a:ln w="0">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20.04.2022 → Organization + Introduction to the Circular Economy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27.04.2022 → Emerging Technologies for the Circular Economy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04.05.2022 → Introduction to the Internet of Things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11.05.2022 → Internet of Things – Communication</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18.05.2022 → Internet of Things – Cloud and BigData</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25.05.2022 → Internet of Things – Digital Twins, Privacy and Security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01.06.2022 → The Machine-to-Everything Economy – A step towards the CE 2.0?</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15.06.2022 → Introduction to Blockchain Technology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22.06.2022 → Blockchain Technology – Consensus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29.06.2022 → Blockchain Technology – Ethereum and Smart Contracts Part 1</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06.07.2022 → Invited speaker → Dr. Uli Gallersdörfer (TU Munich)</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13.07.2022 → Invited speaker → Prof. Dr. Steffen Herbold (TU Clausthal)</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20.07.2022 → Blockchain Technology – Ethereum and Smart Contracts Part 2</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27.07.2022 → Backup </a:t>
            </a:r>
            <a:r>
              <a:rPr b="0" lang="en-US" sz="1800" spc="-1" strike="noStrike" u="sng">
                <a:solidFill>
                  <a:srgbClr val="000000"/>
                </a:solidFill>
                <a:uFillTx/>
                <a:latin typeface="DejaVu Sans"/>
                <a:ea typeface="DejaVu Sans"/>
              </a:rPr>
              <a:t>XOR</a:t>
            </a:r>
            <a:r>
              <a:rPr b="0" lang="en-US" sz="1800" spc="-1" strike="noStrike">
                <a:solidFill>
                  <a:srgbClr val="000000"/>
                </a:solidFill>
                <a:latin typeface="DejaVu Sans"/>
                <a:ea typeface="DejaVu Sans"/>
              </a:rPr>
              <a:t> no lecture</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Exercises</a:t>
            </a:r>
            <a:endParaRPr b="0" lang="en-US" sz="2400" spc="-1" strike="noStrike">
              <a:latin typeface="DejaVu Sans"/>
            </a:endParaRPr>
          </a:p>
        </p:txBody>
      </p:sp>
      <p:sp>
        <p:nvSpPr>
          <p:cNvPr id="135" name="CustomShape 2"/>
          <p:cNvSpPr/>
          <p:nvPr/>
        </p:nvSpPr>
        <p:spPr>
          <a:xfrm>
            <a:off x="335520" y="1268640"/>
            <a:ext cx="10746720" cy="5034240"/>
          </a:xfrm>
          <a:prstGeom prst="rect">
            <a:avLst/>
          </a:prstGeom>
          <a:noFill/>
          <a:ln w="0">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11.05.2022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IoT Sensing and Gathering Data</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18.05.2022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Data Processing</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07 – Blockchain (MC)</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08 – Blockchain Basics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Conensus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Tokens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Smart Contracts and IoT</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Course Organization</a:t>
            </a:r>
            <a:endParaRPr b="0" lang="en-US" sz="2400" spc="-1" strike="noStrike">
              <a:latin typeface="DejaVu Sans"/>
            </a:endParaRPr>
          </a:p>
        </p:txBody>
      </p:sp>
      <p:sp>
        <p:nvSpPr>
          <p:cNvPr id="137" name="CustomShape 2"/>
          <p:cNvSpPr/>
          <p:nvPr/>
        </p:nvSpPr>
        <p:spPr>
          <a:xfrm>
            <a:off x="335520" y="1268280"/>
            <a:ext cx="10746720" cy="5034240"/>
          </a:xfrm>
          <a:prstGeom prst="rect">
            <a:avLst/>
          </a:prstGeom>
          <a:noFill/>
          <a:ln w="0">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latin typeface="DejaVu Sans"/>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Please report bugs!</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Lectures and exercises as live stream (BBB – next slide)</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latin typeface="DejaVu Sans"/>
            </a:endParaRPr>
          </a:p>
          <a:p>
            <a:pPr algn="ctr">
              <a:lnSpc>
                <a:spcPct val="100000"/>
              </a:lnSpc>
              <a:spcBef>
                <a:spcPts val="360"/>
              </a:spcBef>
              <a:buNone/>
            </a:pPr>
            <a:endParaRPr b="0" lang="en-US" sz="1800" spc="-1" strike="noStrike">
              <a:latin typeface="DejaVu Sans"/>
            </a:endParaRPr>
          </a:p>
          <a:p>
            <a:pPr algn="ctr">
              <a:lnSpc>
                <a:spcPct val="100000"/>
              </a:lnSpc>
              <a:spcBef>
                <a:spcPts val="360"/>
              </a:spcBef>
              <a:buNone/>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latin typeface="DejaVu Sans"/>
            </a:endParaRPr>
          </a:p>
          <a:p>
            <a:pPr algn="ctr">
              <a:lnSpc>
                <a:spcPct val="100000"/>
              </a:lnSpc>
              <a:spcBef>
                <a:spcPts val="360"/>
              </a:spcBef>
              <a:buNone/>
            </a:pPr>
            <a:r>
              <a:rPr b="1" lang="en-GB" sz="1800" spc="-1" strike="noStrike">
                <a:solidFill>
                  <a:srgbClr val="000000"/>
                </a:solidFill>
                <a:latin typeface="DejaVu Sans"/>
                <a:ea typeface="DejaVu Sans"/>
              </a:rPr>
              <a:t>emails written to this specific email address!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5520" y="764640"/>
            <a:ext cx="10745280" cy="496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Dates/Times/Locations</a:t>
            </a:r>
            <a:endParaRPr b="0" lang="en-US" sz="2400" spc="-1" strike="noStrike">
              <a:latin typeface="DejaVu Sans"/>
            </a:endParaRPr>
          </a:p>
          <a:p>
            <a:pPr>
              <a:lnSpc>
                <a:spcPct val="100000"/>
              </a:lnSpc>
              <a:buNone/>
            </a:pPr>
            <a:endParaRPr b="0" lang="en-US" sz="2400" spc="-1" strike="noStrike">
              <a:latin typeface="DejaVu Sans"/>
            </a:endParaRPr>
          </a:p>
          <a:p>
            <a:pPr>
              <a:lnSpc>
                <a:spcPct val="100000"/>
              </a:lnSpc>
              <a:buNone/>
            </a:pPr>
            <a:endParaRPr b="0" lang="en-US" sz="2400" spc="-1" strike="noStrike">
              <a:latin typeface="DejaVu Sans"/>
            </a:endParaRPr>
          </a:p>
        </p:txBody>
      </p:sp>
      <p:sp>
        <p:nvSpPr>
          <p:cNvPr id="139" name="CustomShape 2"/>
          <p:cNvSpPr/>
          <p:nvPr/>
        </p:nvSpPr>
        <p:spPr>
          <a:xfrm>
            <a:off x="335520" y="1268640"/>
            <a:ext cx="10745280" cy="5032800"/>
          </a:xfrm>
          <a:prstGeom prst="rect">
            <a:avLst/>
          </a:prstGeom>
          <a:noFill/>
          <a:ln w="0">
            <a:noFill/>
          </a:ln>
        </p:spPr>
        <p:style>
          <a:lnRef idx="0"/>
          <a:fillRef idx="0"/>
          <a:effectRef idx="0"/>
          <a:fontRef idx="minor"/>
        </p:style>
        <p:txBody>
          <a:bodyPr lIns="90000" rIns="90000" tIns="45000" bIns="45000" anchor="ctr">
            <a:noAutofit/>
          </a:bodyPr>
          <a:p>
            <a:pPr marL="195120" indent="-1908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Please note:</a:t>
            </a:r>
            <a:r>
              <a:rPr b="0" lang="en-GB" sz="1800" spc="-1" strike="noStrike">
                <a:solidFill>
                  <a:srgbClr val="000000"/>
                </a:solidFill>
                <a:latin typeface="DejaVu Sans"/>
                <a:ea typeface="DejaVu Sans"/>
              </a:rPr>
              <a:t> </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 Gotec (Am Stollen 19 C, 38640 Goslar) in Goslar is limited to ca. 15 seats due to the current COVID restrictions. Thus, </a:t>
            </a:r>
            <a:r>
              <a:rPr b="1" lang="en-GB" sz="1800" spc="-1" strike="noStrike">
                <a:solidFill>
                  <a:srgbClr val="000000"/>
                </a:solidFill>
                <a:latin typeface="DejaVu Sans"/>
                <a:ea typeface="DejaVu Sans"/>
              </a:rPr>
              <a:t>only DigiTec</a:t>
            </a:r>
            <a:r>
              <a:rPr b="0" lang="en-GB" sz="1800" spc="-1" strike="noStrike">
                <a:solidFill>
                  <a:srgbClr val="000000"/>
                </a:solidFill>
                <a:latin typeface="DejaVu Sans"/>
                <a:ea typeface="DejaVu Sans"/>
              </a:rPr>
              <a:t> students may join us in Goslar. </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 kindly ask everyone else to use the BBB rooms (links below). </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2 pm to 3:30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4 pm to 5:30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DejaVu Sans"/>
            </a:endParaRPr>
          </a:p>
          <a:p>
            <a:pPr lvl="1" marL="432000" indent="-2134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Exercises </a:t>
            </a:r>
            <a:endParaRPr b="0" lang="en-US" sz="2400" spc="-1" strike="noStrike">
              <a:latin typeface="DejaVu Sans"/>
            </a:endParaRPr>
          </a:p>
        </p:txBody>
      </p:sp>
      <p:sp>
        <p:nvSpPr>
          <p:cNvPr id="141" name="CustomShape 2"/>
          <p:cNvSpPr/>
          <p:nvPr/>
        </p:nvSpPr>
        <p:spPr>
          <a:xfrm>
            <a:off x="335520" y="1268280"/>
            <a:ext cx="10746720" cy="503424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Wednesday at 1:59pm (right before the next lecture)</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Exercises </a:t>
            </a:r>
            <a:endParaRPr b="0" lang="en-US" sz="2400" spc="-1" strike="noStrike">
              <a:latin typeface="DejaVu Sans"/>
            </a:endParaRPr>
          </a:p>
        </p:txBody>
      </p:sp>
      <p:sp>
        <p:nvSpPr>
          <p:cNvPr id="143" name="CustomShape 2"/>
          <p:cNvSpPr/>
          <p:nvPr/>
        </p:nvSpPr>
        <p:spPr>
          <a:xfrm>
            <a:off x="335520" y="1268280"/>
            <a:ext cx="10746720" cy="50342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115000"/>
              <a:buFont typeface="Wingdings 2" charset="2"/>
              <a:buChar char=""/>
            </a:pPr>
            <a:r>
              <a:rPr b="0" lang="en-GB" sz="1800" spc="-1" strike="noStrike">
                <a:solidFill>
                  <a:srgbClr val="000000"/>
                </a:solidFill>
                <a:latin typeface="DejaVu Sans"/>
                <a:ea typeface="DejaVu Sans"/>
              </a:rPr>
              <a:t>Bonus task:</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Form groups of two or more people</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Come up with a great idea that revolves around sustainability and emerging technologies</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Push the idea as far as possible throughout the semester</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Record a 60s video explaining your idea and what you did throughout the semester</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Selection of the 5 best ideas → bonus points for the exam (e.g., better grade – instead of 2.0 → 1.7 or something similar)</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DejaVu Sans"/>
            </a:endParaRPr>
          </a:p>
        </p:txBody>
      </p:sp>
      <p:sp>
        <p:nvSpPr>
          <p:cNvPr id="145" name="CustomShape 2"/>
          <p:cNvSpPr/>
          <p:nvPr/>
        </p:nvSpPr>
        <p:spPr>
          <a:xfrm>
            <a:off x="335520" y="1268640"/>
            <a:ext cx="10746720" cy="50342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latin typeface="DejaVu Sans"/>
            </a:endParaRPr>
          </a:p>
          <a:p>
            <a:pPr marL="216000" indent="-21600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latin typeface="DejaVu Sans"/>
            </a:endParaRPr>
          </a:p>
          <a:p>
            <a:pPr marL="216000" indent="-21600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latin typeface="DejaVu Sans"/>
            </a:endParaRPr>
          </a:p>
          <a:p>
            <a:pPr lvl="1" marL="432000" indent="-21600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latin typeface="DejaVu Sans"/>
            </a:endParaRPr>
          </a:p>
        </p:txBody>
      </p:sp>
      <p:sp>
        <p:nvSpPr>
          <p:cNvPr id="146" name="CustomShape 3"/>
          <p:cNvSpPr/>
          <p:nvPr/>
        </p:nvSpPr>
        <p:spPr>
          <a:xfrm>
            <a:off x="4655880" y="476640"/>
            <a:ext cx="2432880" cy="358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4560" cy="495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fr-FR" sz="2400" spc="-1" strike="noStrike">
                <a:solidFill>
                  <a:srgbClr val="000000"/>
                </a:solidFill>
                <a:latin typeface="DejaVu Sans"/>
                <a:ea typeface="DejaVu Sans"/>
              </a:rPr>
              <a:t>License</a:t>
            </a:r>
            <a:endParaRPr b="0" lang="en-US" sz="2400" spc="-1" strike="noStrike">
              <a:latin typeface="DejaVu Sans"/>
            </a:endParaRPr>
          </a:p>
        </p:txBody>
      </p:sp>
      <p:sp>
        <p:nvSpPr>
          <p:cNvPr id="101" name="CustomShape 2"/>
          <p:cNvSpPr/>
          <p:nvPr/>
        </p:nvSpPr>
        <p:spPr>
          <a:xfrm>
            <a:off x="335520" y="1268640"/>
            <a:ext cx="10744560" cy="5032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buNone/>
            </a:pP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
        <p:nvSpPr>
          <p:cNvPr id="102" name="CustomShape 3"/>
          <p:cNvSpPr/>
          <p:nvPr/>
        </p:nvSpPr>
        <p:spPr>
          <a:xfrm>
            <a:off x="336600" y="3429000"/>
            <a:ext cx="10862280" cy="2054160"/>
          </a:xfrm>
          <a:prstGeom prst="rect">
            <a:avLst/>
          </a:prstGeom>
          <a:noFill/>
          <a:ln w="0">
            <a:noFill/>
          </a:ln>
        </p:spPr>
        <p:style>
          <a:lnRef idx="0"/>
          <a:fillRef idx="0"/>
          <a:effectRef idx="0"/>
          <a:fontRef idx="minor"/>
        </p:style>
        <p:txBody>
          <a:bodyPr lIns="90000" rIns="90000" tIns="45000" bIns="45000" anchor="t">
            <a:noAutofit/>
          </a:bodyPr>
          <a:p>
            <a:pPr marL="216000" indent="-21492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latin typeface="DejaVu Sans"/>
            </a:endParaRPr>
          </a:p>
          <a:p>
            <a:pPr marL="216000" indent="-21492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latin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DejaVu Sans"/>
            </a:endParaRPr>
          </a:p>
        </p:txBody>
      </p:sp>
      <p:sp>
        <p:nvSpPr>
          <p:cNvPr id="148" name="CustomShape 2"/>
          <p:cNvSpPr/>
          <p:nvPr/>
        </p:nvSpPr>
        <p:spPr>
          <a:xfrm>
            <a:off x="335520" y="1268640"/>
            <a:ext cx="10746720" cy="5034240"/>
          </a:xfrm>
          <a:prstGeom prst="rect">
            <a:avLst/>
          </a:prstGeom>
          <a:noFill/>
          <a:ln w="0">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latin typeface="DejaVu Sans"/>
            </a:endParaRPr>
          </a:p>
        </p:txBody>
      </p:sp>
      <p:sp>
        <p:nvSpPr>
          <p:cNvPr id="149" name="CustomShape 3"/>
          <p:cNvSpPr/>
          <p:nvPr/>
        </p:nvSpPr>
        <p:spPr>
          <a:xfrm>
            <a:off x="4655880" y="476640"/>
            <a:ext cx="2432880" cy="3589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84096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51" name="CustomShape 2"/>
          <p:cNvSpPr/>
          <p:nvPr/>
        </p:nvSpPr>
        <p:spPr>
          <a:xfrm>
            <a:off x="388800" y="1488600"/>
            <a:ext cx="1072512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DejaVu Sans"/>
            </a:endParaRPr>
          </a:p>
          <a:p>
            <a:pPr>
              <a:lnSpc>
                <a:spcPct val="100000"/>
              </a:lnSpc>
              <a:buNone/>
            </a:pP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Wednesday, 20 April 2022, 5:00 PM until 27 April 2022 01:59 PM</a:t>
            </a:r>
            <a:endParaRPr b="0" lang="en-US" sz="1400" spc="-1" strike="noStrike">
              <a:latin typeface="DejaVu Sans"/>
            </a:endParaRPr>
          </a:p>
          <a:p>
            <a:pPr marL="216000" indent="-216000">
              <a:lnSpc>
                <a:spcPct val="100000"/>
              </a:lnSpc>
              <a:buClr>
                <a:srgbClr val="008c4f"/>
              </a:buClr>
              <a:buSzPct val="115000"/>
              <a:buFont typeface="Wingdings 2" charset="2"/>
              <a:buChar char=""/>
            </a:pP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Wednesday, 27 April 2022, 5:00 PM until 04 May 2022 01:59 PM</a:t>
            </a:r>
            <a:endParaRPr b="0" lang="en-US" sz="1400" spc="-1" strike="noStrike">
              <a:latin typeface="DejaVu Sans"/>
            </a:endParaRPr>
          </a:p>
          <a:p>
            <a:pPr marL="216000" indent="-216000">
              <a:lnSpc>
                <a:spcPct val="100000"/>
              </a:lnSpc>
              <a:buClr>
                <a:srgbClr val="008c4f"/>
              </a:buClr>
              <a:buSzPct val="115000"/>
              <a:buFont typeface="Wingdings 2" charset="2"/>
              <a:buChar char=""/>
            </a:pPr>
            <a:endParaRPr b="0" lang="en-US" sz="1400" spc="-1" strike="noStrike">
              <a:latin typeface="DejaVu Sans"/>
            </a:endParaRPr>
          </a:p>
          <a:p>
            <a:pPr marL="216000" indent="-2160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DejaVu Sans"/>
            </a:endParaRPr>
          </a:p>
          <a:p>
            <a:pPr marL="216000" indent="-216000">
              <a:lnSpc>
                <a:spcPct val="100000"/>
              </a:lnSpc>
              <a:buClr>
                <a:srgbClr val="008c4f"/>
              </a:buClr>
              <a:buSzPct val="115000"/>
              <a:buFont typeface="Wingdings 2" charset="2"/>
              <a:buChar char=""/>
            </a:pPr>
            <a:endParaRPr b="0" lang="en-US" sz="1400" spc="-1" strike="noStrike">
              <a:latin typeface="DejaVu Sans"/>
            </a:endParaRPr>
          </a:p>
          <a:p>
            <a:pPr marL="216000" indent="-2160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DejaVu Sans"/>
            </a:endParaRPr>
          </a:p>
          <a:p>
            <a:pPr marL="216000" indent="-216000">
              <a:lnSpc>
                <a:spcPct val="100000"/>
              </a:lnSpc>
              <a:buClr>
                <a:srgbClr val="008c4f"/>
              </a:buClr>
              <a:buSzPct val="115000"/>
              <a:buFont typeface="Wingdings 2" charset="2"/>
              <a:buChar char=""/>
            </a:pPr>
            <a:endParaRPr b="0" lang="en-US" sz="1400" spc="-1" strike="noStrike">
              <a:latin typeface="DejaVu Sans"/>
            </a:endParaRPr>
          </a:p>
          <a:p>
            <a:pPr marL="216000" indent="-2160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sturcture:</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a:t>
            </a:r>
            <a:r>
              <a:rPr b="0" lang="de-DE" sz="1400" spc="-1" strike="noStrike">
                <a:solidFill>
                  <a:srgbClr val="000000"/>
                </a:solidFill>
                <a:latin typeface="DejaVu Sans"/>
                <a:ea typeface="Arial Unicode MS"/>
              </a:rPr>
              <a:t>, </a:t>
            </a:r>
            <a:r>
              <a:rPr b="1" lang="de-DE" sz="1400" spc="-1" strike="noStrike">
                <a:solidFill>
                  <a:srgbClr val="000000"/>
                </a:solidFill>
                <a:latin typeface="DejaVu Sans"/>
                <a:ea typeface="Arial Unicode MS"/>
              </a:rPr>
              <a:t>1 minute 12 second </a:t>
            </a:r>
            <a:r>
              <a:rPr b="0" lang="de-DE" sz="1400" spc="-1" strike="noStrike">
                <a:solidFill>
                  <a:srgbClr val="000000"/>
                </a:solidFill>
                <a:latin typeface="DejaVu Sans"/>
                <a:ea typeface="Arial Unicode MS"/>
              </a:rPr>
              <a:t>time limit</a:t>
            </a:r>
            <a:r>
              <a:rPr b="1" lang="de-DE" sz="1400" spc="-1" strike="noStrike">
                <a:solidFill>
                  <a:srgbClr val="000000"/>
                </a:solidFill>
                <a:latin typeface="DejaVu Sans"/>
                <a:ea typeface="Arial Unicode MS"/>
              </a:rPr>
              <a:t> </a:t>
            </a:r>
            <a:r>
              <a:rPr b="0" lang="de-DE" sz="1400" spc="-1" strike="noStrike">
                <a:solidFill>
                  <a:srgbClr val="000000"/>
                </a:solidFill>
                <a:latin typeface="DejaVu Sans"/>
                <a:ea typeface="Arial Unicode MS"/>
              </a:rPr>
              <a:t>for each question.</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DejaVu Sans"/>
            </a:endParaRPr>
          </a:p>
          <a:p>
            <a:pPr marL="216000" indent="-21600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DejaVu Sans"/>
            </a:endParaRPr>
          </a:p>
          <a:p>
            <a:pPr marL="216000" indent="-2160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53" name="CustomShape 2"/>
          <p:cNvSpPr/>
          <p:nvPr/>
        </p:nvSpPr>
        <p:spPr>
          <a:xfrm>
            <a:off x="4655880" y="476640"/>
            <a:ext cx="2432880" cy="358920"/>
          </a:xfrm>
          <a:prstGeom prst="rect">
            <a:avLst/>
          </a:prstGeom>
          <a:noFill/>
          <a:ln w="0">
            <a:noFill/>
          </a:ln>
        </p:spPr>
        <p:style>
          <a:lnRef idx="0"/>
          <a:fillRef idx="0"/>
          <a:effectRef idx="0"/>
          <a:fontRef idx="minor"/>
        </p:style>
      </p:sp>
      <p:sp>
        <p:nvSpPr>
          <p:cNvPr id="154" name="CustomShape 3"/>
          <p:cNvSpPr/>
          <p:nvPr/>
        </p:nvSpPr>
        <p:spPr>
          <a:xfrm>
            <a:off x="494640" y="1523880"/>
            <a:ext cx="1036548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Step-1: Navigate to StudIP, select "Lernmodule/Learning modules"</a:t>
            </a:r>
            <a:endParaRPr b="0" lang="en-US" sz="1800" spc="-1" strike="noStrike">
              <a:latin typeface="DejaVu Sans"/>
            </a:endParaRPr>
          </a:p>
        </p:txBody>
      </p:sp>
      <p:pic>
        <p:nvPicPr>
          <p:cNvPr id="155" name="" descr=""/>
          <p:cNvPicPr/>
          <p:nvPr/>
        </p:nvPicPr>
        <p:blipFill>
          <a:blip r:embed="rId1"/>
          <a:srcRect l="0" t="0" r="0" b="43311"/>
          <a:stretch/>
        </p:blipFill>
        <p:spPr>
          <a:xfrm>
            <a:off x="609120" y="2057760"/>
            <a:ext cx="9518040" cy="38822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57" name="CustomShape 2"/>
          <p:cNvSpPr/>
          <p:nvPr/>
        </p:nvSpPr>
        <p:spPr>
          <a:xfrm>
            <a:off x="4655880" y="476640"/>
            <a:ext cx="2432880" cy="358920"/>
          </a:xfrm>
          <a:prstGeom prst="rect">
            <a:avLst/>
          </a:prstGeom>
          <a:noFill/>
          <a:ln w="0">
            <a:noFill/>
          </a:ln>
        </p:spPr>
        <p:style>
          <a:lnRef idx="0"/>
          <a:fillRef idx="0"/>
          <a:effectRef idx="0"/>
          <a:fontRef idx="minor"/>
        </p:style>
      </p:sp>
      <p:sp>
        <p:nvSpPr>
          <p:cNvPr id="158" name="CustomShape 3"/>
          <p:cNvSpPr/>
          <p:nvPr/>
        </p:nvSpPr>
        <p:spPr>
          <a:xfrm>
            <a:off x="494640" y="1474920"/>
            <a:ext cx="1036548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latin typeface="DejaVu Sans"/>
            </a:endParaRPr>
          </a:p>
        </p:txBody>
      </p:sp>
      <p:pic>
        <p:nvPicPr>
          <p:cNvPr id="159" name="Grafik 7" descr=""/>
          <p:cNvPicPr/>
          <p:nvPr/>
        </p:nvPicPr>
        <p:blipFill>
          <a:blip r:embed="rId1"/>
          <a:srcRect l="0" t="0" r="0" b="34950"/>
          <a:stretch/>
        </p:blipFill>
        <p:spPr>
          <a:xfrm>
            <a:off x="446400" y="2185200"/>
            <a:ext cx="9405360" cy="38484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61" name="CustomShape 2"/>
          <p:cNvSpPr/>
          <p:nvPr/>
        </p:nvSpPr>
        <p:spPr>
          <a:xfrm>
            <a:off x="4655880" y="476640"/>
            <a:ext cx="2432880" cy="358920"/>
          </a:xfrm>
          <a:prstGeom prst="rect">
            <a:avLst/>
          </a:prstGeom>
          <a:noFill/>
          <a:ln w="0">
            <a:noFill/>
          </a:ln>
        </p:spPr>
        <p:style>
          <a:lnRef idx="0"/>
          <a:fillRef idx="0"/>
          <a:effectRef idx="0"/>
          <a:fontRef idx="minor"/>
        </p:style>
      </p:sp>
      <p:sp>
        <p:nvSpPr>
          <p:cNvPr id="162" name="CustomShape 3"/>
          <p:cNvSpPr/>
          <p:nvPr/>
        </p:nvSpPr>
        <p:spPr>
          <a:xfrm>
            <a:off x="494640" y="1523880"/>
            <a:ext cx="1036548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Step-3: On ILIAS, to attempt the test, click on "Test Fortsetzen"</a:t>
            </a:r>
            <a:endParaRPr b="0" lang="en-US" sz="1800" spc="-1" strike="noStrike">
              <a:latin typeface="DejaVu Sans"/>
            </a:endParaRPr>
          </a:p>
        </p:txBody>
      </p:sp>
      <p:pic>
        <p:nvPicPr>
          <p:cNvPr id="163" name="Grafik 7" descr=""/>
          <p:cNvPicPr/>
          <p:nvPr/>
        </p:nvPicPr>
        <p:blipFill>
          <a:blip r:embed="rId1"/>
          <a:srcRect l="0" t="0" r="0" b="33481"/>
          <a:stretch/>
        </p:blipFill>
        <p:spPr>
          <a:xfrm>
            <a:off x="494640" y="2088360"/>
            <a:ext cx="8943120" cy="39646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65" name="CustomShape 2"/>
          <p:cNvSpPr/>
          <p:nvPr/>
        </p:nvSpPr>
        <p:spPr>
          <a:xfrm>
            <a:off x="4655880" y="476640"/>
            <a:ext cx="2432880" cy="358920"/>
          </a:xfrm>
          <a:prstGeom prst="rect">
            <a:avLst/>
          </a:prstGeom>
          <a:noFill/>
          <a:ln w="0">
            <a:noFill/>
          </a:ln>
        </p:spPr>
        <p:style>
          <a:lnRef idx="0"/>
          <a:fillRef idx="0"/>
          <a:effectRef idx="0"/>
          <a:fontRef idx="minor"/>
        </p:style>
      </p:sp>
      <p:sp>
        <p:nvSpPr>
          <p:cNvPr id="166" name="CustomShape 3"/>
          <p:cNvSpPr/>
          <p:nvPr/>
        </p:nvSpPr>
        <p:spPr>
          <a:xfrm>
            <a:off x="494640" y="1523880"/>
            <a:ext cx="1036548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latin typeface="DejaVu Sans"/>
            </a:endParaRPr>
          </a:p>
        </p:txBody>
      </p:sp>
      <p:pic>
        <p:nvPicPr>
          <p:cNvPr id="167" name="Grafik 7" descr=""/>
          <p:cNvPicPr/>
          <p:nvPr/>
        </p:nvPicPr>
        <p:blipFill>
          <a:blip r:embed="rId1"/>
          <a:srcRect l="0" t="22322" r="0" b="17289"/>
          <a:stretch/>
        </p:blipFill>
        <p:spPr>
          <a:xfrm>
            <a:off x="494640" y="2166840"/>
            <a:ext cx="8338680" cy="41799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5520" y="7682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69" name="CustomShape 2"/>
          <p:cNvSpPr/>
          <p:nvPr/>
        </p:nvSpPr>
        <p:spPr>
          <a:xfrm>
            <a:off x="388800" y="1488600"/>
            <a:ext cx="1072044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20 April 2022, 5:00 PM until 27 April 2022 01:59 PM</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27 April 2022, 5:00 PM until 04 May 2022 01:59 PM</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DejaVu Sans"/>
            </a:endParaRPr>
          </a:p>
          <a:p>
            <a:pPr>
              <a:lnSpc>
                <a:spcPct val="100000"/>
              </a:lnSpc>
              <a:buNone/>
            </a:pPr>
            <a:endParaRPr b="0" lang="en-US" sz="1400" spc="-1" strike="noStrike">
              <a:latin typeface="DejaVu Sans"/>
            </a:endParaRPr>
          </a:p>
          <a:p>
            <a:pPr marL="216000" indent="-21420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structure:</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a:t>
            </a:r>
            <a:r>
              <a:rPr b="0" lang="de-DE" sz="1400" spc="-1" strike="noStrike">
                <a:solidFill>
                  <a:srgbClr val="000000"/>
                </a:solidFill>
                <a:latin typeface="DejaVu Sans"/>
                <a:ea typeface="Arial Unicode MS"/>
              </a:rPr>
              <a:t>, </a:t>
            </a:r>
            <a:r>
              <a:rPr b="1" lang="de-DE" sz="1400" spc="-1" strike="noStrike">
                <a:solidFill>
                  <a:srgbClr val="000000"/>
                </a:solidFill>
                <a:latin typeface="DejaVu Sans"/>
                <a:ea typeface="Arial Unicode MS"/>
              </a:rPr>
              <a:t>25 minutes time limit</a:t>
            </a:r>
            <a:r>
              <a:rPr b="0" lang="de-DE" sz="1400" spc="-1" strike="noStrike">
                <a:solidFill>
                  <a:srgbClr val="000000"/>
                </a:solidFill>
                <a:latin typeface="DejaVu Sans"/>
                <a:ea typeface="Arial Unicode MS"/>
              </a:rPr>
              <a:t>.</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DejaVu Sans"/>
            </a:endParaRPr>
          </a:p>
          <a:p>
            <a:pPr marL="216000" indent="-21420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DejaVu Sans"/>
            </a:endParaRPr>
          </a:p>
          <a:p>
            <a:pPr marL="216000" indent="-21420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71" name="CustomShape 2"/>
          <p:cNvSpPr/>
          <p:nvPr/>
        </p:nvSpPr>
        <p:spPr>
          <a:xfrm>
            <a:off x="494640" y="1523880"/>
            <a:ext cx="1036548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Step-1: Navigate to Moodle on your studip, select "Zum Kurs in Moodle"</a:t>
            </a:r>
            <a:endParaRPr b="0" lang="en-US" sz="1800" spc="-1" strike="noStrike">
              <a:latin typeface="DejaVu Sans"/>
            </a:endParaRPr>
          </a:p>
        </p:txBody>
      </p:sp>
      <p:sp>
        <p:nvSpPr>
          <p:cNvPr id="172"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pic>
        <p:nvPicPr>
          <p:cNvPr id="173" name="" descr=""/>
          <p:cNvPicPr/>
          <p:nvPr/>
        </p:nvPicPr>
        <p:blipFill>
          <a:blip r:embed="rId1"/>
          <a:stretch/>
        </p:blipFill>
        <p:spPr>
          <a:xfrm>
            <a:off x="1895760" y="2238840"/>
            <a:ext cx="6787800" cy="41587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75" name="CustomShape 2"/>
          <p:cNvSpPr/>
          <p:nvPr/>
        </p:nvSpPr>
        <p:spPr>
          <a:xfrm>
            <a:off x="494640" y="1488600"/>
            <a:ext cx="5448240" cy="445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latin typeface="DejaVu Sans"/>
            </a:endParaRPr>
          </a:p>
        </p:txBody>
      </p:sp>
      <p:pic>
        <p:nvPicPr>
          <p:cNvPr id="176" name="" descr=""/>
          <p:cNvPicPr/>
          <p:nvPr/>
        </p:nvPicPr>
        <p:blipFill>
          <a:blip r:embed="rId1"/>
          <a:stretch/>
        </p:blipFill>
        <p:spPr>
          <a:xfrm>
            <a:off x="1828800" y="1937160"/>
            <a:ext cx="7955280" cy="40896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pic>
        <p:nvPicPr>
          <p:cNvPr id="178" name="Grafik 5" descr=""/>
          <p:cNvPicPr/>
          <p:nvPr/>
        </p:nvPicPr>
        <p:blipFill>
          <a:blip r:embed="rId1"/>
          <a:stretch/>
        </p:blipFill>
        <p:spPr>
          <a:xfrm>
            <a:off x="2679480" y="2130480"/>
            <a:ext cx="7375680" cy="3486600"/>
          </a:xfrm>
          <a:prstGeom prst="rect">
            <a:avLst/>
          </a:prstGeom>
          <a:ln w="0">
            <a:noFill/>
          </a:ln>
        </p:spPr>
      </p:pic>
      <p:sp>
        <p:nvSpPr>
          <p:cNvPr id="179" name="CustomShape 2"/>
          <p:cNvSpPr/>
          <p:nvPr/>
        </p:nvSpPr>
        <p:spPr>
          <a:xfrm>
            <a:off x="494640" y="1418040"/>
            <a:ext cx="5219640" cy="445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Step-3 : Start your test if you are ready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Team</a:t>
            </a:r>
            <a:endParaRPr b="0" lang="en-US" sz="2400" spc="-1" strike="noStrike">
              <a:latin typeface="DejaVu Sans"/>
            </a:endParaRPr>
          </a:p>
        </p:txBody>
      </p:sp>
      <p:pic>
        <p:nvPicPr>
          <p:cNvPr id="104" name="Grafik 2" descr=""/>
          <p:cNvPicPr/>
          <p:nvPr/>
        </p:nvPicPr>
        <p:blipFill>
          <a:blip r:embed="rId1"/>
          <a:stretch/>
        </p:blipFill>
        <p:spPr>
          <a:xfrm>
            <a:off x="2394720" y="1153800"/>
            <a:ext cx="1469520" cy="2170800"/>
          </a:xfrm>
          <a:prstGeom prst="rect">
            <a:avLst/>
          </a:prstGeom>
          <a:ln w="0">
            <a:noFill/>
          </a:ln>
        </p:spPr>
      </p:pic>
      <p:pic>
        <p:nvPicPr>
          <p:cNvPr id="105" name="Grafik 4" descr=""/>
          <p:cNvPicPr/>
          <p:nvPr/>
        </p:nvPicPr>
        <p:blipFill>
          <a:blip r:embed="rId2"/>
          <a:stretch/>
        </p:blipFill>
        <p:spPr>
          <a:xfrm>
            <a:off x="7250040" y="1153800"/>
            <a:ext cx="1734840" cy="2170800"/>
          </a:xfrm>
          <a:prstGeom prst="rect">
            <a:avLst/>
          </a:prstGeom>
          <a:ln w="0">
            <a:noFill/>
          </a:ln>
        </p:spPr>
      </p:pic>
      <p:pic>
        <p:nvPicPr>
          <p:cNvPr id="106" name="Grafik 11" descr=""/>
          <p:cNvPicPr/>
          <p:nvPr/>
        </p:nvPicPr>
        <p:blipFill>
          <a:blip r:embed="rId3"/>
          <a:stretch/>
        </p:blipFill>
        <p:spPr>
          <a:xfrm>
            <a:off x="4846320" y="4206240"/>
            <a:ext cx="1783440" cy="1775520"/>
          </a:xfrm>
          <a:prstGeom prst="rect">
            <a:avLst/>
          </a:prstGeom>
          <a:ln w="0">
            <a:noFill/>
          </a:ln>
        </p:spPr>
      </p:pic>
      <p:sp>
        <p:nvSpPr>
          <p:cNvPr id="107" name="CustomShape 2"/>
          <p:cNvSpPr/>
          <p:nvPr/>
        </p:nvSpPr>
        <p:spPr>
          <a:xfrm>
            <a:off x="1330200" y="3269880"/>
            <a:ext cx="3634200" cy="6757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r>
              <a:rPr b="0" lang="de-DE" sz="1600" spc="-1" strike="noStrike">
                <a:solidFill>
                  <a:srgbClr val="595959"/>
                </a:solidFill>
                <a:latin typeface="DejaVu Sans"/>
                <a:ea typeface="DejaVu Sans"/>
              </a:rPr>
              <a:t>Prof. Dr. Benjamin Leiding</a:t>
            </a:r>
            <a:endParaRPr b="0" lang="en-US" sz="1600" spc="-1" strike="noStrike">
              <a:latin typeface="DejaVu Sans"/>
            </a:endParaRPr>
          </a:p>
          <a:p>
            <a:pPr marL="360" algn="ctr">
              <a:lnSpc>
                <a:spcPct val="100000"/>
              </a:lnSpc>
              <a:spcBef>
                <a:spcPts val="360"/>
              </a:spcBef>
              <a:buNone/>
            </a:pPr>
            <a:r>
              <a:rPr b="0" lang="de-DE" sz="1200" spc="-1" strike="noStrike">
                <a:solidFill>
                  <a:srgbClr val="595959"/>
                </a:solidFill>
                <a:latin typeface="DejaVu Sans"/>
                <a:ea typeface="DejaVu Sans"/>
              </a:rPr>
              <a:t>benjamin.leiding@tu-clausthal.de</a:t>
            </a:r>
            <a:endParaRPr b="0" lang="en-US" sz="1200" spc="-1" strike="noStrike">
              <a:latin typeface="DejaVu Sans"/>
            </a:endParaRPr>
          </a:p>
        </p:txBody>
      </p:sp>
      <p:sp>
        <p:nvSpPr>
          <p:cNvPr id="108" name="CustomShape 3"/>
          <p:cNvSpPr/>
          <p:nvPr/>
        </p:nvSpPr>
        <p:spPr>
          <a:xfrm>
            <a:off x="6321600" y="3269880"/>
            <a:ext cx="3634200" cy="6757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r>
              <a:rPr b="0" lang="de-DE" sz="1600" spc="-1" strike="noStrike">
                <a:solidFill>
                  <a:srgbClr val="595959"/>
                </a:solidFill>
                <a:latin typeface="DejaVu Sans"/>
                <a:ea typeface="DejaVu Sans"/>
              </a:rPr>
              <a:t>M.Sc. Arne Bochem</a:t>
            </a:r>
            <a:endParaRPr b="0" lang="en-US" sz="1600" spc="-1" strike="noStrike">
              <a:latin typeface="DejaVu Sans"/>
            </a:endParaRPr>
          </a:p>
          <a:p>
            <a:pPr marL="360" algn="ctr">
              <a:lnSpc>
                <a:spcPct val="100000"/>
              </a:lnSpc>
              <a:spcBef>
                <a:spcPts val="360"/>
              </a:spcBef>
              <a:buNone/>
            </a:pPr>
            <a:r>
              <a:rPr b="0" lang="de-DE" sz="1200" spc="-1" strike="noStrike">
                <a:solidFill>
                  <a:srgbClr val="595959"/>
                </a:solidFill>
                <a:latin typeface="DejaVu Sans"/>
                <a:ea typeface="DejaVu Sans"/>
              </a:rPr>
              <a:t>arne.bochem@cs.uni-goettingen.de</a:t>
            </a:r>
            <a:endParaRPr b="0" lang="en-US" sz="1200" spc="-1" strike="noStrike">
              <a:latin typeface="DejaVu Sans"/>
            </a:endParaRPr>
          </a:p>
        </p:txBody>
      </p:sp>
      <p:sp>
        <p:nvSpPr>
          <p:cNvPr id="109" name="CustomShape 4"/>
          <p:cNvSpPr/>
          <p:nvPr/>
        </p:nvSpPr>
        <p:spPr>
          <a:xfrm>
            <a:off x="1312200" y="5920200"/>
            <a:ext cx="3634200" cy="6757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endParaRPr b="0" lang="en-US" sz="1800" spc="-1" strike="noStrike">
              <a:latin typeface="DejaVu Sans"/>
            </a:endParaRPr>
          </a:p>
          <a:p>
            <a:pPr marL="360" algn="ctr">
              <a:lnSpc>
                <a:spcPct val="100000"/>
              </a:lnSpc>
              <a:spcBef>
                <a:spcPts val="360"/>
              </a:spcBef>
              <a:buNone/>
            </a:pPr>
            <a:endParaRPr b="0" lang="en-US" sz="1800" spc="-1" strike="noStrike">
              <a:latin typeface="DejaVu Sans"/>
            </a:endParaRPr>
          </a:p>
        </p:txBody>
      </p:sp>
      <p:sp>
        <p:nvSpPr>
          <p:cNvPr id="110" name="CustomShape 5"/>
          <p:cNvSpPr/>
          <p:nvPr/>
        </p:nvSpPr>
        <p:spPr>
          <a:xfrm>
            <a:off x="3950640" y="5903280"/>
            <a:ext cx="3634200" cy="6757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r>
              <a:rPr b="0" lang="de-DE" sz="1600" spc="-1" strike="noStrike">
                <a:solidFill>
                  <a:srgbClr val="595959"/>
                </a:solidFill>
                <a:latin typeface="DejaVu Sans"/>
                <a:ea typeface="DejaVu Sans"/>
              </a:rPr>
              <a:t>M.Sc. Anant Sujatanagarjuna</a:t>
            </a:r>
            <a:endParaRPr b="0" lang="en-US" sz="1600" spc="-1" strike="noStrike">
              <a:latin typeface="DejaVu Sans"/>
            </a:endParaRPr>
          </a:p>
          <a:p>
            <a:pPr marL="360" algn="ctr">
              <a:lnSpc>
                <a:spcPct val="100000"/>
              </a:lnSpc>
              <a:spcBef>
                <a:spcPts val="360"/>
              </a:spcBef>
              <a:buNone/>
            </a:pPr>
            <a:r>
              <a:rPr b="0" lang="de-DE" sz="1200" spc="-1" strike="noStrike">
                <a:solidFill>
                  <a:srgbClr val="595959"/>
                </a:solidFill>
                <a:latin typeface="DejaVu Sans"/>
                <a:ea typeface="DejaVu Sans"/>
              </a:rPr>
              <a:t>anant.sujatanagarjuna@tu-clausthal.de.de</a:t>
            </a:r>
            <a:endParaRPr b="0" lang="en-US" sz="1200" spc="-1" strike="noStrike">
              <a:latin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85800" y="2514600"/>
            <a:ext cx="8873640" cy="3840120"/>
          </a:xfrm>
          <a:prstGeom prst="rect">
            <a:avLst/>
          </a:prstGeom>
          <a:ln w="0">
            <a:noFill/>
          </a:ln>
        </p:spPr>
      </p:pic>
      <p:sp>
        <p:nvSpPr>
          <p:cNvPr id="181"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82" name="CustomShape 2"/>
          <p:cNvSpPr/>
          <p:nvPr/>
        </p:nvSpPr>
        <p:spPr>
          <a:xfrm>
            <a:off x="494640" y="1312200"/>
            <a:ext cx="1736640" cy="367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Arial"/>
                <a:ea typeface="DejaVu Sans"/>
              </a:rPr>
              <a:t>Step-4 : </a:t>
            </a:r>
            <a:endParaRPr b="0" lang="en-US" sz="1800" spc="-1" strike="noStrike">
              <a:latin typeface="DejaVu Sans"/>
            </a:endParaRPr>
          </a:p>
          <a:p>
            <a:pPr>
              <a:lnSpc>
                <a:spcPct val="100000"/>
              </a:lnSpc>
              <a:buNone/>
            </a:pPr>
            <a:endParaRPr b="0" lang="en-US" sz="1800" spc="-1" strike="noStrike">
              <a:latin typeface="DejaVu Sans"/>
            </a:endParaRPr>
          </a:p>
          <a:p>
            <a:pPr>
              <a:lnSpc>
                <a:spcPct val="100000"/>
              </a:lnSpc>
              <a:buNone/>
            </a:pPr>
            <a:endParaRPr b="0" lang="en-US" sz="1800" spc="-1" strike="noStrike">
              <a:latin typeface="DejaVu Sans"/>
            </a:endParaRPr>
          </a:p>
        </p:txBody>
      </p:sp>
      <p:sp>
        <p:nvSpPr>
          <p:cNvPr id="183"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4"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5"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6" name="CustomShape 6"/>
          <p:cNvSpPr/>
          <p:nvPr/>
        </p:nvSpPr>
        <p:spPr>
          <a:xfrm>
            <a:off x="642600" y="1679400"/>
            <a:ext cx="4403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000000"/>
                </a:solidFill>
                <a:latin typeface="Arial"/>
                <a:ea typeface="DejaVu Sans"/>
              </a:rPr>
              <a:t>A. Sequence of questions</a:t>
            </a:r>
            <a:endParaRPr b="0" lang="en-US" sz="1800" spc="-1" strike="noStrike">
              <a:latin typeface="DejaVu Sans"/>
            </a:endParaRPr>
          </a:p>
          <a:p>
            <a:pPr>
              <a:lnSpc>
                <a:spcPct val="100000"/>
              </a:lnSpc>
              <a:buNone/>
            </a:pPr>
            <a:r>
              <a:rPr b="0" lang="de-DE" sz="1800" spc="-1" strike="noStrike">
                <a:solidFill>
                  <a:srgbClr val="000000"/>
                </a:solidFill>
                <a:latin typeface="Arial"/>
                <a:ea typeface="DejaVu Sans"/>
              </a:rPr>
              <a:t>B. Timer running for the test</a:t>
            </a:r>
            <a:endParaRPr b="0" lang="en-US" sz="1800" spc="-1" strike="noStrike">
              <a:latin typeface="DejaVu Sans"/>
            </a:endParaRPr>
          </a:p>
        </p:txBody>
      </p:sp>
      <p:sp>
        <p:nvSpPr>
          <p:cNvPr id="187" name="CustomShape 7"/>
          <p:cNvSpPr/>
          <p:nvPr/>
        </p:nvSpPr>
        <p:spPr>
          <a:xfrm>
            <a:off x="6549480" y="1679400"/>
            <a:ext cx="4877280" cy="63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Arial"/>
                <a:ea typeface="DejaVu Sans"/>
              </a:rPr>
              <a:t>C. Navigate to next question/Finish attampt</a:t>
            </a:r>
            <a:endParaRPr b="0" lang="en-US" sz="1800" spc="-1" strike="noStrike">
              <a:latin typeface="DejaVu Sans"/>
            </a:endParaRPr>
          </a:p>
          <a:p>
            <a:pPr>
              <a:lnSpc>
                <a:spcPct val="100000"/>
              </a:lnSpc>
              <a:buNone/>
            </a:pPr>
            <a:r>
              <a:rPr b="0" lang="de-DE" sz="1800" spc="-1" strike="noStrike">
                <a:solidFill>
                  <a:srgbClr val="000000"/>
                </a:solidFill>
                <a:latin typeface="Arial"/>
                <a:ea typeface="DejaVu Sans"/>
              </a:rPr>
              <a:t>D. Navigate to previous question</a:t>
            </a:r>
            <a:endParaRPr b="0" lang="en-US" sz="1800" spc="-1" strike="noStrike">
              <a:latin typeface="DejaVu Sans"/>
            </a:endParaRPr>
          </a:p>
        </p:txBody>
      </p:sp>
      <p:sp>
        <p:nvSpPr>
          <p:cNvPr id="188" name="CustomShape 8"/>
          <p:cNvSpPr/>
          <p:nvPr/>
        </p:nvSpPr>
        <p:spPr>
          <a:xfrm>
            <a:off x="7839360" y="1679400"/>
            <a:ext cx="2618640" cy="43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DejaVu Sans"/>
            </a:endParaRPr>
          </a:p>
          <a:p>
            <a:pPr>
              <a:lnSpc>
                <a:spcPct val="100000"/>
              </a:lnSpc>
              <a:buNone/>
            </a:pPr>
            <a:endParaRPr b="0" lang="en-US" sz="1800" spc="-1" strike="noStrike">
              <a:latin typeface="DejaVu Sans"/>
            </a:endParaRPr>
          </a:p>
        </p:txBody>
      </p:sp>
      <p:sp>
        <p:nvSpPr>
          <p:cNvPr id="189" name="CustomShape 9"/>
          <p:cNvSpPr/>
          <p:nvPr/>
        </p:nvSpPr>
        <p:spPr>
          <a:xfrm>
            <a:off x="8857440" y="3943440"/>
            <a:ext cx="283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A</a:t>
            </a:r>
            <a:endParaRPr b="0" lang="en-US" sz="1800" spc="-1" strike="noStrike">
              <a:latin typeface="DejaVu Sans"/>
            </a:endParaRPr>
          </a:p>
        </p:txBody>
      </p:sp>
      <p:sp>
        <p:nvSpPr>
          <p:cNvPr id="190" name="CustomShape 10"/>
          <p:cNvSpPr/>
          <p:nvPr/>
        </p:nvSpPr>
        <p:spPr>
          <a:xfrm>
            <a:off x="9537840" y="4548960"/>
            <a:ext cx="283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B</a:t>
            </a:r>
            <a:endParaRPr b="0" lang="en-US" sz="1800" spc="-1" strike="noStrike">
              <a:latin typeface="DejaVu Sans"/>
            </a:endParaRPr>
          </a:p>
        </p:txBody>
      </p:sp>
      <p:sp>
        <p:nvSpPr>
          <p:cNvPr id="191" name="CustomShape 11"/>
          <p:cNvSpPr/>
          <p:nvPr/>
        </p:nvSpPr>
        <p:spPr>
          <a:xfrm>
            <a:off x="7279920" y="6101280"/>
            <a:ext cx="283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C</a:t>
            </a:r>
            <a:endParaRPr b="0" lang="en-US" sz="1800" spc="-1" strike="noStrike">
              <a:latin typeface="DejaVu Sans"/>
            </a:endParaRPr>
          </a:p>
        </p:txBody>
      </p:sp>
      <p:sp>
        <p:nvSpPr>
          <p:cNvPr id="192"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93" name="CustomShape 13"/>
          <p:cNvSpPr/>
          <p:nvPr/>
        </p:nvSpPr>
        <p:spPr>
          <a:xfrm>
            <a:off x="1058760" y="6130800"/>
            <a:ext cx="283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D</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Examination</a:t>
            </a:r>
            <a:endParaRPr b="0" lang="en-US" sz="2400" spc="-1" strike="noStrike">
              <a:latin typeface="DejaVu Sans"/>
            </a:endParaRPr>
          </a:p>
        </p:txBody>
      </p:sp>
      <p:sp>
        <p:nvSpPr>
          <p:cNvPr id="195" name="CustomShape 2"/>
          <p:cNvSpPr/>
          <p:nvPr/>
        </p:nvSpPr>
        <p:spPr>
          <a:xfrm>
            <a:off x="335520" y="1268640"/>
            <a:ext cx="10746720" cy="5034240"/>
          </a:xfrm>
          <a:prstGeom prst="rect">
            <a:avLst/>
          </a:prstGeom>
          <a:noFill/>
          <a:ln w="0">
            <a:noFill/>
          </a:ln>
        </p:spPr>
        <p:style>
          <a:lnRef idx="0"/>
          <a:fillRef idx="0"/>
          <a:effectRef idx="0"/>
          <a:fontRef idx="minor"/>
        </p:style>
        <p:txBody>
          <a:bodyPr lIns="90000" rIns="90000" tIns="45000" bIns="45000" anchor="ctr">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Submit all exercises</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Final exam:</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No Specific date yet </a:t>
            </a:r>
            <a:r>
              <a:rPr b="0" lang="en-US" sz="1800" spc="-1" strike="noStrike">
                <a:solidFill>
                  <a:srgbClr val="000000"/>
                </a:solidFill>
                <a:latin typeface="DejaVu Sans"/>
                <a:ea typeface="DejaVu Sans"/>
              </a:rPr>
              <a:t>→ waiting for the announcement of the examination period in Clausthal</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Either written exam (120min) or oral examination (20min)</a:t>
            </a:r>
            <a:endParaRPr b="0" lang="en-US" sz="1800" spc="-1" strike="noStrike">
              <a:latin typeface="DejaVu Sans"/>
            </a:endParaRPr>
          </a:p>
          <a:p>
            <a:pPr lvl="1" marL="6523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vs. lecture room examination → depends on the pandemic and the number of students </a:t>
            </a: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4920" cy="495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Self-Study Star</a:t>
            </a:r>
            <a:endParaRPr b="0" lang="en-US" sz="2400" spc="-1" strike="noStrike">
              <a:latin typeface="DejaVu Sans"/>
            </a:endParaRPr>
          </a:p>
        </p:txBody>
      </p:sp>
      <p:sp>
        <p:nvSpPr>
          <p:cNvPr id="197" name="CustomShape 2"/>
          <p:cNvSpPr/>
          <p:nvPr/>
        </p:nvSpPr>
        <p:spPr>
          <a:xfrm>
            <a:off x="335520" y="1268280"/>
            <a:ext cx="10744920" cy="503244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buNone/>
            </a:pPr>
            <a:endParaRPr b="0" lang="en-US" sz="1800" spc="-1" strike="noStrike">
              <a:latin typeface="DejaVu Sans"/>
            </a:endParaRPr>
          </a:p>
          <a:p>
            <a:pPr marL="195120" indent="-19044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latin typeface="DejaVu Sans"/>
            </a:endParaRPr>
          </a:p>
        </p:txBody>
      </p:sp>
      <p:sp>
        <p:nvSpPr>
          <p:cNvPr id="198" name="CustomShape 3"/>
          <p:cNvSpPr/>
          <p:nvPr/>
        </p:nvSpPr>
        <p:spPr>
          <a:xfrm>
            <a:off x="6285600" y="2132640"/>
            <a:ext cx="514440" cy="49428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4089960" y="2247480"/>
            <a:ext cx="22827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4920" cy="495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Literature</a:t>
            </a:r>
            <a:endParaRPr b="0" lang="en-US" sz="2400" spc="-1" strike="noStrike">
              <a:latin typeface="DejaVu Sans"/>
            </a:endParaRPr>
          </a:p>
        </p:txBody>
      </p:sp>
      <p:sp>
        <p:nvSpPr>
          <p:cNvPr id="201" name="CustomShape 2"/>
          <p:cNvSpPr/>
          <p:nvPr/>
        </p:nvSpPr>
        <p:spPr>
          <a:xfrm>
            <a:off x="335520" y="1268640"/>
            <a:ext cx="10744920" cy="5032440"/>
          </a:xfrm>
          <a:prstGeom prst="rect">
            <a:avLst/>
          </a:prstGeom>
          <a:noFill/>
          <a:ln w="0">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XR. </a:t>
            </a:r>
            <a:r>
              <a:rPr b="0" i="1" lang="en-US" sz="1800" spc="-1" strike="noStrike">
                <a:solidFill>
                  <a:srgbClr val="000000"/>
                </a:solidFill>
                <a:latin typeface="DejaVu Sans"/>
                <a:ea typeface="DejaVu Sans"/>
              </a:rPr>
              <a:t>This is not a Drill</a:t>
            </a:r>
            <a:r>
              <a:rPr b="0" lang="en-US" sz="1800" spc="-1" strike="noStrike">
                <a:solidFill>
                  <a:srgbClr val="000000"/>
                </a:solidFill>
                <a:latin typeface="DejaVu Sans"/>
                <a:ea typeface="DejaVu Sans"/>
              </a:rPr>
              <a:t> (2019)</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Literature</a:t>
            </a:r>
            <a:endParaRPr b="0" lang="en-US" sz="2400" spc="-1" strike="noStrike">
              <a:latin typeface="DejaVu Sans"/>
            </a:endParaRPr>
          </a:p>
        </p:txBody>
      </p:sp>
      <p:sp>
        <p:nvSpPr>
          <p:cNvPr id="203" name="CustomShape 2"/>
          <p:cNvSpPr/>
          <p:nvPr/>
        </p:nvSpPr>
        <p:spPr>
          <a:xfrm>
            <a:off x="335520" y="1268640"/>
            <a:ext cx="10746720" cy="503424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buNone/>
            </a:pP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44920" cy="495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Further Resources </a:t>
            </a:r>
            <a:endParaRPr b="0" lang="en-US" sz="2400" spc="-1" strike="noStrike">
              <a:latin typeface="DejaVu Sans"/>
            </a:endParaRPr>
          </a:p>
        </p:txBody>
      </p:sp>
      <p:sp>
        <p:nvSpPr>
          <p:cNvPr id="205" name="CustomShape 2"/>
          <p:cNvSpPr/>
          <p:nvPr/>
        </p:nvSpPr>
        <p:spPr>
          <a:xfrm>
            <a:off x="335520" y="1268640"/>
            <a:ext cx="10744920" cy="5032440"/>
          </a:xfrm>
          <a:prstGeom prst="rect">
            <a:avLst/>
          </a:prstGeom>
          <a:noFill/>
          <a:ln w="0">
            <a:noFill/>
          </a:ln>
        </p:spPr>
        <p:style>
          <a:lnRef idx="0"/>
          <a:fillRef idx="0"/>
          <a:effectRef idx="0"/>
          <a:fontRef idx="minor"/>
        </p:style>
        <p:txBody>
          <a:bodyPr lIns="90000" rIns="90000" tIns="45000" bIns="45000" anchor="ctr">
            <a:noAutofit/>
          </a:bodyPr>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DejaVu Sans"/>
            </a:endParaRPr>
          </a:p>
          <a:p>
            <a:pPr marL="195120" indent="-1904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1268640"/>
            <a:ext cx="10746720" cy="50342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buNone/>
              <a:tabLst>
                <a:tab algn="l" pos="0"/>
              </a:tabLst>
            </a:pPr>
            <a:r>
              <a:rPr b="1" lang="en-US" sz="4000" spc="-1" strike="noStrike">
                <a:solidFill>
                  <a:srgbClr val="000000"/>
                </a:solidFill>
                <a:latin typeface="DejaVu Sans"/>
                <a:ea typeface="DejaVu Sans"/>
              </a:rPr>
              <a:t>Questions?</a:t>
            </a:r>
            <a:endParaRPr b="0" lang="en-US" sz="4000" spc="-1" strike="noStrike">
              <a:latin typeface="DejaVu Sans"/>
            </a:endParaRPr>
          </a:p>
        </p:txBody>
      </p:sp>
      <p:sp>
        <p:nvSpPr>
          <p:cNvPr id="207" name="CustomShape 2"/>
          <p:cNvSpPr/>
          <p:nvPr/>
        </p:nvSpPr>
        <p:spPr>
          <a:xfrm>
            <a:off x="335520" y="764640"/>
            <a:ext cx="10746720" cy="4975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42880" y="721800"/>
            <a:ext cx="10351080" cy="4917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ETCE Research Group</a:t>
            </a:r>
            <a:endParaRPr b="0" lang="en-US" sz="2200" spc="-1" strike="noStrike">
              <a:latin typeface="DejaVu Sans"/>
            </a:endParaRPr>
          </a:p>
        </p:txBody>
      </p:sp>
      <p:sp>
        <p:nvSpPr>
          <p:cNvPr id="112" name="CustomShape 2"/>
          <p:cNvSpPr/>
          <p:nvPr/>
        </p:nvSpPr>
        <p:spPr>
          <a:xfrm>
            <a:off x="451800" y="1709280"/>
            <a:ext cx="8218440" cy="4346640"/>
          </a:xfrm>
          <a:prstGeom prst="rect">
            <a:avLst/>
          </a:prstGeom>
          <a:noFill/>
          <a:ln w="9360">
            <a:noFill/>
          </a:ln>
        </p:spPr>
        <p:style>
          <a:lnRef idx="0"/>
          <a:fillRef idx="0"/>
          <a:effectRef idx="0"/>
          <a:fontRef idx="minor"/>
        </p:style>
      </p:sp>
      <p:sp>
        <p:nvSpPr>
          <p:cNvPr id="113" name="CustomShape 3"/>
          <p:cNvSpPr/>
          <p:nvPr/>
        </p:nvSpPr>
        <p:spPr>
          <a:xfrm>
            <a:off x="609480" y="1769400"/>
            <a:ext cx="10581480" cy="4849560"/>
          </a:xfrm>
          <a:prstGeom prst="rect">
            <a:avLst/>
          </a:prstGeom>
          <a:noFill/>
          <a:ln w="0">
            <a:noFill/>
          </a:ln>
        </p:spPr>
        <p:style>
          <a:lnRef idx="0"/>
          <a:fillRef idx="0"/>
          <a:effectRef idx="0"/>
          <a:fontRef idx="minor"/>
        </p:style>
        <p:txBody>
          <a:bodyPr lIns="0" rIns="0" tIns="0" bIns="0" anchor="ctr">
            <a:normAutofit/>
          </a:bodyPr>
          <a:p>
            <a:pPr marL="216000" indent="-21276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latin typeface="DejaVu Sans"/>
            </a:endParaRPr>
          </a:p>
          <a:p>
            <a:pPr marL="216000" indent="-21276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latin typeface="DejaVu Sans"/>
            </a:endParaRPr>
          </a:p>
          <a:p>
            <a:pPr marL="216000" indent="-21276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 – open for everyone)</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51080" cy="4917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ETCE Research Group</a:t>
            </a:r>
            <a:endParaRPr b="0" lang="en-US" sz="2200" spc="-1" strike="noStrike">
              <a:latin typeface="DejaVu Sans"/>
            </a:endParaRPr>
          </a:p>
        </p:txBody>
      </p:sp>
      <p:sp>
        <p:nvSpPr>
          <p:cNvPr id="115" name="CustomShape 2"/>
          <p:cNvSpPr/>
          <p:nvPr/>
        </p:nvSpPr>
        <p:spPr>
          <a:xfrm>
            <a:off x="451800" y="1709280"/>
            <a:ext cx="8218440" cy="4346640"/>
          </a:xfrm>
          <a:prstGeom prst="rect">
            <a:avLst/>
          </a:prstGeom>
          <a:noFill/>
          <a:ln w="9360">
            <a:noFill/>
          </a:ln>
        </p:spPr>
        <p:style>
          <a:lnRef idx="0"/>
          <a:fillRef idx="0"/>
          <a:effectRef idx="0"/>
          <a:fontRef idx="minor"/>
        </p:style>
      </p:sp>
      <p:sp>
        <p:nvSpPr>
          <p:cNvPr id="116" name="CustomShape 3"/>
          <p:cNvSpPr/>
          <p:nvPr/>
        </p:nvSpPr>
        <p:spPr>
          <a:xfrm>
            <a:off x="609480" y="1769400"/>
            <a:ext cx="10581480" cy="4849560"/>
          </a:xfrm>
          <a:prstGeom prst="rect">
            <a:avLst/>
          </a:prstGeom>
          <a:noFill/>
          <a:ln w="0">
            <a:noFill/>
          </a:ln>
        </p:spPr>
        <p:style>
          <a:lnRef idx="0"/>
          <a:fillRef idx="0"/>
          <a:effectRef idx="0"/>
          <a:fontRef idx="minor"/>
        </p:style>
        <p:txBody>
          <a:bodyPr lIns="0" rIns="0" tIns="0" bIns="0" anchor="ctr">
            <a:normAutofit/>
          </a:bodyPr>
          <a:p>
            <a:pPr marL="216000" indent="-21276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DejaVu Sans"/>
            </a:endParaRPr>
          </a:p>
          <a:p>
            <a:pPr>
              <a:lnSpc>
                <a:spcPct val="100000"/>
              </a:lnSpc>
              <a:spcBef>
                <a:spcPts val="1009"/>
              </a:spcBef>
              <a:buNone/>
            </a:pPr>
            <a:endParaRPr b="0" lang="en-US" sz="1800" spc="-1" strike="noStrike">
              <a:latin typeface="DejaVu Sans"/>
            </a:endParaRPr>
          </a:p>
          <a:p>
            <a:pPr marL="216000" indent="-21276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DejaVu Sans"/>
            </a:endParaRPr>
          </a:p>
          <a:p>
            <a:pPr marL="228600" indent="-225360">
              <a:lnSpc>
                <a:spcPct val="90000"/>
              </a:lnSpc>
              <a:spcBef>
                <a:spcPts val="1417"/>
              </a:spcBef>
              <a:buNone/>
              <a:tabLst>
                <a:tab algn="l" pos="0"/>
              </a:tabLst>
            </a:pPr>
            <a:endParaRPr b="0" lang="en-US" sz="1800" spc="-1" strike="noStrike">
              <a:latin typeface="DejaVu Sans"/>
            </a:endParaRPr>
          </a:p>
          <a:p>
            <a:pPr marL="228600" indent="-225360" algn="ctr">
              <a:lnSpc>
                <a:spcPct val="90000"/>
              </a:lnSpc>
              <a:spcBef>
                <a:spcPts val="1417"/>
              </a:spcBef>
              <a:buNone/>
              <a:tabLst>
                <a:tab algn="l" pos="0"/>
              </a:tabLst>
            </a:pPr>
            <a:r>
              <a:rPr b="0" lang="en-GB" sz="2000" spc="-1" strike="noStrike">
                <a:solidFill>
                  <a:srgbClr val="ffffff"/>
                </a:solidFill>
                <a:latin typeface="DejaVu Sans"/>
                <a:ea typeface="DejaVu Sans"/>
              </a:rPr>
              <a:t>You want join us? Write us an email! </a:t>
            </a:r>
            <a:endParaRPr b="0" lang="en-US" sz="2000" spc="-1" strike="noStrike">
              <a:latin typeface="DejaVu Sans"/>
            </a:endParaRPr>
          </a:p>
          <a:p>
            <a:pPr marL="457200" indent="-225360" algn="ctr">
              <a:lnSpc>
                <a:spcPct val="90000"/>
              </a:lnSpc>
              <a:spcBef>
                <a:spcPts val="1009"/>
              </a:spcBef>
              <a:buNone/>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51080" cy="49176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ETCE Research Group</a:t>
            </a:r>
            <a:endParaRPr b="0" lang="en-US" sz="2200" spc="-1" strike="noStrike">
              <a:latin typeface="DejaVu Sans"/>
            </a:endParaRPr>
          </a:p>
        </p:txBody>
      </p:sp>
      <p:sp>
        <p:nvSpPr>
          <p:cNvPr id="118" name="CustomShape 2"/>
          <p:cNvSpPr/>
          <p:nvPr/>
        </p:nvSpPr>
        <p:spPr>
          <a:xfrm>
            <a:off x="451800" y="1709280"/>
            <a:ext cx="8218440" cy="4346640"/>
          </a:xfrm>
          <a:prstGeom prst="rect">
            <a:avLst/>
          </a:prstGeom>
          <a:noFill/>
          <a:ln w="9360">
            <a:noFill/>
          </a:ln>
        </p:spPr>
        <p:style>
          <a:lnRef idx="0"/>
          <a:fillRef idx="0"/>
          <a:effectRef idx="0"/>
          <a:fontRef idx="minor"/>
        </p:style>
      </p:sp>
      <p:sp>
        <p:nvSpPr>
          <p:cNvPr id="119" name="CustomShape 3"/>
          <p:cNvSpPr/>
          <p:nvPr/>
        </p:nvSpPr>
        <p:spPr>
          <a:xfrm>
            <a:off x="609480" y="1769400"/>
            <a:ext cx="10581480" cy="4849560"/>
          </a:xfrm>
          <a:prstGeom prst="rect">
            <a:avLst/>
          </a:prstGeom>
          <a:noFill/>
          <a:ln w="0">
            <a:noFill/>
          </a:ln>
        </p:spPr>
        <p:style>
          <a:lnRef idx="0"/>
          <a:fillRef idx="0"/>
          <a:effectRef idx="0"/>
          <a:fontRef idx="minor"/>
        </p:style>
        <p:txBody>
          <a:bodyPr lIns="0" rIns="0" tIns="0" bIns="0" anchor="ctr">
            <a:normAutofit/>
          </a:bodyPr>
          <a:p>
            <a:pPr marL="216000" indent="-21276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DejaVu Sans"/>
            </a:endParaRPr>
          </a:p>
          <a:p>
            <a:pPr>
              <a:lnSpc>
                <a:spcPct val="100000"/>
              </a:lnSpc>
              <a:spcBef>
                <a:spcPts val="1009"/>
              </a:spcBef>
              <a:buNone/>
            </a:pPr>
            <a:endParaRPr b="0" lang="en-US" sz="1800" spc="-1" strike="noStrike">
              <a:latin typeface="DejaVu Sans"/>
            </a:endParaRPr>
          </a:p>
          <a:p>
            <a:pPr marL="216000" indent="-21276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DejaVu Sans"/>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DejaVu Sans"/>
            </a:endParaRPr>
          </a:p>
          <a:p>
            <a:pPr lvl="1" marL="685800" indent="-22536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DejaVu Sans"/>
            </a:endParaRPr>
          </a:p>
          <a:p>
            <a:pPr marL="228600" indent="-225360">
              <a:lnSpc>
                <a:spcPct val="90000"/>
              </a:lnSpc>
              <a:spcBef>
                <a:spcPts val="1417"/>
              </a:spcBef>
              <a:buNone/>
              <a:tabLst>
                <a:tab algn="l" pos="0"/>
              </a:tabLst>
            </a:pPr>
            <a:endParaRPr b="0" lang="en-US" sz="1800" spc="-1" strike="noStrike">
              <a:latin typeface="DejaVu Sans"/>
            </a:endParaRPr>
          </a:p>
          <a:p>
            <a:pPr marL="228600" indent="-225360" algn="ctr">
              <a:lnSpc>
                <a:spcPct val="90000"/>
              </a:lnSpc>
              <a:spcBef>
                <a:spcPts val="1417"/>
              </a:spcBef>
              <a:buNone/>
              <a:tabLst>
                <a:tab algn="l" pos="0"/>
              </a:tabLst>
            </a:pPr>
            <a:r>
              <a:rPr b="0" lang="en-GB" sz="2000" spc="-1" strike="noStrike">
                <a:solidFill>
                  <a:srgbClr val="000000"/>
                </a:solidFill>
                <a:latin typeface="DejaVu Sans"/>
                <a:ea typeface="DejaVu Sans"/>
              </a:rPr>
              <a:t>You want join us? Write us an email! </a:t>
            </a:r>
            <a:endParaRPr b="0" lang="en-US" sz="2000" spc="-1" strike="noStrike">
              <a:latin typeface="DejaVu Sans"/>
            </a:endParaRPr>
          </a:p>
          <a:p>
            <a:pPr marL="457200" indent="-225360" algn="ctr">
              <a:lnSpc>
                <a:spcPct val="90000"/>
              </a:lnSpc>
              <a:spcBef>
                <a:spcPts val="1009"/>
              </a:spcBef>
              <a:buNone/>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1" name="CustomShape 2"/>
          <p:cNvSpPr/>
          <p:nvPr/>
        </p:nvSpPr>
        <p:spPr>
          <a:xfrm>
            <a:off x="335520" y="2408400"/>
            <a:ext cx="10746720" cy="389448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3" name="CustomShape 2"/>
          <p:cNvSpPr/>
          <p:nvPr/>
        </p:nvSpPr>
        <p:spPr>
          <a:xfrm>
            <a:off x="335520" y="2408400"/>
            <a:ext cx="10746720" cy="389448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764640"/>
            <a:ext cx="10746720" cy="497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5" name="CustomShape 2"/>
          <p:cNvSpPr/>
          <p:nvPr/>
        </p:nvSpPr>
        <p:spPr>
          <a:xfrm>
            <a:off x="335520" y="2408400"/>
            <a:ext cx="10746720" cy="3894480"/>
          </a:xfrm>
          <a:prstGeom prst="rect">
            <a:avLst/>
          </a:prstGeom>
          <a:noFill/>
          <a:ln w="0">
            <a:noFill/>
          </a:ln>
        </p:spPr>
        <p:style>
          <a:lnRef idx="0"/>
          <a:fillRef idx="0"/>
          <a:effectRef idx="0"/>
          <a:fontRef idx="minor"/>
        </p:style>
        <p:txBody>
          <a:bodyPr lIns="90000" rIns="90000" tIns="45000" bIns="45000" anchor="t">
            <a:noAutofit/>
          </a:bodyPr>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188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TotalTime>
  <Application>LibreOffice/7.3.2.2$Linux_X86_64 LibreOffice_project/30$Build-2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2022-04-21T13:12:41Z</dcterms:modified>
  <cp:revision>2920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