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fld id="{8F47D7AF-F92A-454D-B520-DC9D5FC753A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fld id="{3CC82EE1-7C29-49CC-BC0C-10AF60AD452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fld id="{E58BAF38-1087-4EF2-A7A5-26E718E47F6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fld id="{9EDC971B-3EA8-454C-9010-CB1F29D555F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fld id="{F3C4FA4C-52D1-4DBD-B3C3-F26F40CC555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2960" cy="11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Emerging Technologies for the Circular Economy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2960" cy="23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5a: Internet of Things Communications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40824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40824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40824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 (Clausthal)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Arne Bochem (Göttingen)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 (Clausthal)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Personal Area Network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371600"/>
            <a:ext cx="10784880" cy="366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 based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 (IPv6 over Low-Power Wireless Personal Area Networks)</a:t>
            </a: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 (V2V)</a:t>
            </a: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RuBee (IEEE standard 1902.1)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IP based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 (IEEE 802.15.4-based)</a:t>
            </a: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IrDA (Infrared Data Association)</a:t>
            </a: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Z-Wave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more.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371600"/>
            <a:ext cx="10784880" cy="46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Resilient against interference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range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number of participants in network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Beacons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Fitness trackers, smart watches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Medical 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cars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Earbuds, headsets etc.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for different applications with different ranges/power usages.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57200" y="1371600"/>
            <a:ext cx="10784880" cy="34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Scales to large network sizes (~6500 nodes)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range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 issues (fixed, known fallback keys in at least one profile)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automation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371600"/>
            <a:ext cx="10784880" cy="366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based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Built-in security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Scalability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minimum requirements due to IPv6 minimum complexity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as popular as ZigBee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 of Things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Internet of Things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371600"/>
            <a:ext cx="10784880" cy="18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 optimized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vehicle (V2V)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infrastructure (V2I) such as road side units (RSU)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 in time synchronization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WAN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 Area Network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371600"/>
            <a:ext cx="10784880" cy="18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Service/subscription model based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 provider runs infrastructure such as base stations and radio towers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networks (UMTS/LTE/5G)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 (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nge, physical layer), LoRaWAN (MAC layer)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 architecture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371600"/>
            <a:ext cx="1078488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Grid of cell towers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Overlapping cells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handover for mobile stations between cells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planning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Space division multiple access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Minimize interference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allocating overlapping spectrum on nearby cells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5G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371600"/>
            <a:ext cx="10784880" cy="18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 radio communication techniques and spectrum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for device to device communications (D2D)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Improved performance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Theoretical latency in single digit ms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Bandwidth in gbps range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provide connectivity in fast moving vehicles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Enables more dense connectivity and scalability (more devices)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LoRa/LoRaWAN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371600"/>
            <a:ext cx="1078488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number of base stations (Gateways) covers wide area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 are enough to cover Belgium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produced by a single company (Simtech)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latency, no realtime 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Subscription based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Misses some common features from LTE networks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physical and MAC layers are covered =&gt; Higher OSI layers have to be implemented on top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371600"/>
            <a:ext cx="10784880" cy="29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Uplink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100bps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12B payloads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6 messages per device and hour (140 per day)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Downlink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600bps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8B payloads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4 messages per day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hardware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subscription based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Router and gateways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 and Gateways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371600"/>
            <a:ext cx="10784880" cy="31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two networks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Routes data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 forwarding and network address translation (mainly end user or carrier grade)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VNETs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Gateways (not in the routing sense)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wireless network and internet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Edge/Fog computing capabilities (see next lecture)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Routers can be gateways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 example</a:t>
            </a:r>
            <a:endParaRPr b="0" lang="en-US" sz="2400" spc="-1" strike="noStrike">
              <a:latin typeface="DejaVu Sans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709360" y="3474720"/>
            <a:ext cx="2223360" cy="165204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5544000" y="3383280"/>
            <a:ext cx="2223360" cy="1652040"/>
          </a:xfrm>
          <a:prstGeom prst="rect">
            <a:avLst/>
          </a:prstGeom>
          <a:ln w="0"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457200" y="1462320"/>
            <a:ext cx="10784880" cy="31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nodes running Contiki RPL with Ipv6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 attached to gateway over USB acts as gateway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connectivity between networks provided through SLIP (Serial Line Internet Protocol)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35520" y="1268640"/>
            <a:ext cx="10747080" cy="50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Bonus Task Registration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126828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61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 projects registered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project “Value-Based Recovery Design for End of Life Products” is still looking for team members → please get in touch with us and we will establish contact with the team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stopped everyone else from proposing projects?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a) no team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b) no project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c) no time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d) not interested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Bonus Task Registration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126828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61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 projects registered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project “Value-Based Recovery Design for End of Life Products” is still looking for team members → please get in touch with us and we will establish contact with the team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marL="195120" indent="-1861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stopped everyone else from proposing projects?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no team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no project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no time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not interested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Lecture Plan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20.04.2022 → Organization + Introduction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27.04.2022 → Emerging Technologies for the Circular Economy I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04.05.2022 → Emerging Technologies for the Circular Economy II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11.05.2022 → Introduction to the Internet of Things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18.05.2022 → Internet of Things – Communication + Privacy and Security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25.05.2022 → Internet of Things – Cloud and BigData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01.06.2022 → Introduction to Blockchain Technology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15.06.2022 → Blockchain Technology – Consensus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22.06.2022 → Blockchain Technology – Ethereum and Smart Contracts Part 1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29.06.2022 → Blockchain Technology – Ethereum and Smart Contracts Part 2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06.07.2022 → Invited speaker → Dr. Uli Gallersdörfer (TU Munich)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13.07.2022 → Invited speaker → Prof. Dr. Steffen Herbold (TU Clausthal)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20.07.2022 → Blockchain Technology and Sustainability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27.07.2022 → The Machine-to-Everything Economy – A step towards the CE 2.0?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COMMUNICATIONS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</a:t>
            </a:r>
            <a:endParaRPr b="0" lang="en-US" sz="2400" spc="-1" strike="noStrike">
              <a:latin typeface="DejaVu Sans"/>
            </a:endParaRPr>
          </a:p>
        </p:txBody>
      </p:sp>
      <p:pic>
        <p:nvPicPr>
          <p:cNvPr id="151" name="Grafik 6" descr=""/>
          <p:cNvPicPr/>
          <p:nvPr/>
        </p:nvPicPr>
        <p:blipFill>
          <a:blip r:embed="rId1"/>
          <a:stretch/>
        </p:blipFill>
        <p:spPr>
          <a:xfrm>
            <a:off x="1656360" y="1202400"/>
            <a:ext cx="8533440" cy="52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ranges, different standards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14400" y="6400800"/>
            <a:ext cx="9138960" cy="3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DejaVu Sans"/>
              </a:rPr>
              <a:t>Source: M.S. Mahmoud, A. Mohamad, “A Study of Efficient Power Consumption Wireless Communication </a:t>
            </a: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Martel-Regular"/>
              </a:rPr>
              <a:t>Techniques/ Modules for Internet of Things (IoT) Applications”, January 2016, Advances in Internet of Things 06(02):19-29, DOI:10.4236/ait.2016.62002</a:t>
            </a:r>
            <a:endParaRPr b="0" lang="en-US" sz="800" spc="-1" strike="noStrike">
              <a:latin typeface="DejaVu Sans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35000" y="1227600"/>
            <a:ext cx="8711280" cy="517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WPAN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Application>LibreOffice/7.3.3.2$Linux_X86_64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2022-05-18T14:50:23Z</dcterms:modified>
  <cp:revision>3317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2</vt:i4>
  </property>
  <property fmtid="{D5CDD505-2E9C-101B-9397-08002B2CF9AE}" pid="6" name="Notes">
    <vt:i4>55</vt:i4>
  </property>
  <property fmtid="{D5CDD505-2E9C-101B-9397-08002B2CF9AE}" pid="7" name="ScaleCrop">
    <vt:bool>0</vt:bool>
  </property>
  <property fmtid="{D5CDD505-2E9C-101B-9397-08002B2CF9AE}" pid="8" name="ShareDoc">
    <vt:bool>0</vt:bool>
  </property>
  <property fmtid="{D5CDD505-2E9C-101B-9397-08002B2CF9AE}" pid="9" name="Slides">
    <vt:i4>55</vt:i4>
  </property>
</Properties>
</file>