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23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media/image22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10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x="12192000" cy="6858000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D612EA4D-DEE6-49F9-A646-E8DB7F126F2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90360" y="744480"/>
            <a:ext cx="6613200" cy="3719160"/>
          </a:xfrm>
          <a:prstGeom prst="rect">
            <a:avLst/>
          </a:prstGeom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4560" cy="4463280"/>
          </a:xfrm>
          <a:prstGeom prst="rect">
            <a:avLst/>
          </a:prstGeom>
        </p:spPr>
        <p:txBody>
          <a:bodyPr lIns="95400" rIns="95400" tIns="47880" bIns="4788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3850560" y="9428760"/>
            <a:ext cx="2941920" cy="49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5400" rIns="95400" tIns="47880" bIns="47880" anchor="b">
            <a:noAutofit/>
          </a:bodyPr>
          <a:p>
            <a:pPr algn="r">
              <a:lnSpc>
                <a:spcPct val="100000"/>
              </a:lnSpc>
            </a:pPr>
            <a:fld id="{40F64BFA-2D3F-42D5-A561-E57B52950C12}" type="slidenum">
              <a:rPr b="0" lang="de-DE" sz="13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3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5560" cy="68544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6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2ACC8F69-839F-4EAB-B080-33E3F5C55312}" type="slidenum">
              <a:rPr b="0" lang="de-DE" sz="18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24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6400" cy="566280"/>
          </a:xfrm>
          <a:prstGeom prst="rect">
            <a:avLst/>
          </a:prstGeom>
          <a:ln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2240" cy="518400"/>
          </a:xfrm>
          <a:prstGeom prst="rect">
            <a:avLst/>
          </a:prstGeom>
          <a:ln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24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5560" cy="68544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6"/>
          <p:cNvSpPr/>
          <p:nvPr/>
        </p:nvSpPr>
        <p:spPr>
          <a:xfrm>
            <a:off x="0" y="6642720"/>
            <a:ext cx="12177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5560" cy="68544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42EFE2CC-6DDA-4604-B8D1-8C72285286EA}" type="slidenum">
              <a:rPr b="0" lang="de-DE" sz="18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24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6400" cy="566280"/>
          </a:xfrm>
          <a:prstGeom prst="rect">
            <a:avLst/>
          </a:prstGeom>
          <a:ln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2240" cy="518400"/>
          </a:xfrm>
          <a:prstGeom prst="rect">
            <a:avLst/>
          </a:prstGeom>
          <a:ln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5560" cy="68544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38640" y="6453360"/>
            <a:ext cx="76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CD8810C9-CDB0-4B3F-A029-708A954B5CD4}" type="slidenum">
              <a:rPr b="0" lang="de-DE" sz="18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77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5560" cy="68544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6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768E02D7-CE77-4DA7-86B9-F706DD66E954}" type="slidenum">
              <a:rPr b="0" lang="de-DE" sz="18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124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6400" cy="566280"/>
          </a:xfrm>
          <a:prstGeom prst="rect">
            <a:avLst/>
          </a:prstGeom>
          <a:ln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2240" cy="518400"/>
          </a:xfrm>
          <a:prstGeom prst="rect">
            <a:avLst/>
          </a:prstGeom>
          <a:ln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0" y="6642720"/>
            <a:ext cx="12177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2"/>
          <p:cNvSpPr/>
          <p:nvPr/>
        </p:nvSpPr>
        <p:spPr>
          <a:xfrm>
            <a:off x="11438640" y="6453360"/>
            <a:ext cx="75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AB67E926-8198-41A0-BF94-B8415618001E}" type="slidenum">
              <a:rPr b="0" lang="de-DE" sz="18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>
            <a:noFill/>
          </a:ln>
        </p:spPr>
      </p:pic>
      <p:pic>
        <p:nvPicPr>
          <p:cNvPr id="14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5"/>
          <p:cNvSpPr/>
          <p:nvPr/>
        </p:nvSpPr>
        <p:spPr>
          <a:xfrm>
            <a:off x="11438640" y="6453360"/>
            <a:ext cx="7570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193348B5-E91B-4C6E-8028-C33C7FB7757B}" type="slidenum">
              <a:rPr b="0" lang="de-DE" sz="18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0" y="6642720"/>
            <a:ext cx="1217808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11444760" y="0"/>
            <a:ext cx="745560" cy="68544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2"/>
          <p:cNvSpPr/>
          <p:nvPr/>
        </p:nvSpPr>
        <p:spPr>
          <a:xfrm>
            <a:off x="11438640" y="6453360"/>
            <a:ext cx="76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B7B3A16D-C87C-4AD6-A98D-F4196F7C530A}" type="slidenum">
              <a:rPr b="0" lang="de-DE" sz="18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912240" y="1268280"/>
            <a:ext cx="9212400" cy="36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6400" cy="566280"/>
          </a:xfrm>
          <a:prstGeom prst="rect">
            <a:avLst/>
          </a:prstGeom>
          <a:ln>
            <a:noFill/>
          </a:ln>
        </p:spPr>
      </p:pic>
      <p:pic>
        <p:nvPicPr>
          <p:cNvPr id="18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2240" cy="518400"/>
          </a:xfrm>
          <a:prstGeom prst="rect">
            <a:avLst/>
          </a:prstGeom>
          <a:ln>
            <a:noFill/>
          </a:ln>
        </p:spPr>
      </p:pic>
      <p:sp>
        <p:nvSpPr>
          <p:cNvPr id="187" name="CustomShape 4"/>
          <p:cNvSpPr/>
          <p:nvPr/>
        </p:nvSpPr>
        <p:spPr>
          <a:xfrm>
            <a:off x="11444760" y="0"/>
            <a:ext cx="745560" cy="68544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5"/>
          <p:cNvSpPr/>
          <p:nvPr/>
        </p:nvSpPr>
        <p:spPr>
          <a:xfrm>
            <a:off x="11438640" y="6453360"/>
            <a:ext cx="762480" cy="364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fld id="{E1741BCF-29D5-448A-87C1-097FDF5C1EB8}" type="slidenum">
              <a:rPr b="0" lang="de-DE" sz="1800" spc="-1" strike="noStrike">
                <a:solidFill>
                  <a:srgbClr val="808080"/>
                </a:solidFill>
                <a:latin typeface="Arial Unicode MS"/>
                <a:ea typeface="DejaVu Sans"/>
              </a:rPr>
              <a:t>&lt;number&gt;</a:t>
            </a:fld>
            <a:endParaRPr b="0" lang="en-US" sz="1800" spc="-1" strike="noStrike">
              <a:latin typeface="Arial"/>
            </a:endParaRPr>
          </a:p>
        </p:txBody>
      </p:sp>
      <p:sp>
        <p:nvSpPr>
          <p:cNvPr id="189" name="CustomShape 6"/>
          <p:cNvSpPr/>
          <p:nvPr/>
        </p:nvSpPr>
        <p:spPr>
          <a:xfrm>
            <a:off x="0" y="6642720"/>
            <a:ext cx="12177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90" name="PlaceHolder 7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1" name="PlaceHolder 8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ethereum/wiki/wiki/White-Paper" TargetMode="External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ethereum.github.io/yellowpaper/paper.pdf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Emerging-Technologies-for-the-Circular-Economy" TargetMode="External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vasys.tu-clausthal.de/evasys/online.php?pswd=FPZCU" TargetMode="External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sebischair/bbse" TargetMode="External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creativecommons.org/licenses/by/2.0/deed.en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527400" y="1412640"/>
            <a:ext cx="10365480" cy="115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Emerging Technologies for the Circular Economy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527400" y="2852640"/>
            <a:ext cx="10365480" cy="237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09: Ethereum and Smart Contracts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 1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 (Clausthal)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Arne Bochem (Göttingen)</a:t>
            </a:r>
            <a:endParaRPr b="0" lang="en-US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 (Clausthal)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Ethereum White Paper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draft was written by Vitalik Buterin himself (2013)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Contains high-level descriptions of Ethereum’s core functionalities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Living document and regularly updated by Ethereum core developers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Extensive summary of the Ethereum platform and technology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current version is available via the public Git-repository: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Ethereum Yellow Paper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Published in April 2014 by Dr. Gavin Wood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Dr. Gavin Wood is still listed as the only author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technical specification of Ethereum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detailed, contains mathematical function definitions and byte code mappings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Required to implement a full node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updated when errors are found or the specification changes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Yellow Paper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Ethereum System Architecture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Concept of a Wo</a:t>
            </a:r>
            <a:r>
              <a:rPr b="1" lang="en-US" sz="24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rld Computer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64" name="CustomShape 2"/>
          <p:cNvSpPr/>
          <p:nvPr/>
        </p:nvSpPr>
        <p:spPr>
          <a:xfrm>
            <a:off x="335520" y="1268640"/>
            <a:ext cx="570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participants are using the same computer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 issue transactions to call programs 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computer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Everyone shares the same resources and storage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computer has no explicit, single owner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Using the computer’s resources costs money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65" name="Grafik 6" descr=""/>
          <p:cNvPicPr/>
          <p:nvPr/>
        </p:nvPicPr>
        <p:blipFill>
          <a:blip r:embed="rId1"/>
          <a:stretch/>
        </p:blipFill>
        <p:spPr>
          <a:xfrm>
            <a:off x="5807880" y="1642320"/>
            <a:ext cx="5315040" cy="4289400"/>
          </a:xfrm>
          <a:prstGeom prst="rect">
            <a:avLst/>
          </a:prstGeom>
          <a:ln>
            <a:noFill/>
          </a:ln>
        </p:spPr>
      </p:pic>
      <p:sp>
        <p:nvSpPr>
          <p:cNvPr id="266" name="CustomShape 3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Elections using a World Computer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68" name="Inhaltsplatzhalter 6" descr=""/>
          <p:cNvPicPr/>
          <p:nvPr/>
        </p:nvPicPr>
        <p:blipFill>
          <a:blip r:embed="rId1"/>
          <a:stretch/>
        </p:blipFill>
        <p:spPr>
          <a:xfrm>
            <a:off x="1205280" y="1268280"/>
            <a:ext cx="9009720" cy="5036760"/>
          </a:xfrm>
          <a:prstGeom prst="rect">
            <a:avLst/>
          </a:prstGeom>
          <a:ln>
            <a:noFill/>
          </a:ln>
        </p:spPr>
      </p:pic>
      <p:sp>
        <p:nvSpPr>
          <p:cNvPr id="269" name="CustomShape 2"/>
          <p:cNvSpPr/>
          <p:nvPr/>
        </p:nvSpPr>
        <p:spPr>
          <a:xfrm>
            <a:off x="263520" y="6411600"/>
            <a:ext cx="900180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Elections using a World Computer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1" name="Inhaltsplatzhalter 6" descr=""/>
          <p:cNvPicPr/>
          <p:nvPr/>
        </p:nvPicPr>
        <p:blipFill>
          <a:blip r:embed="rId1"/>
          <a:stretch/>
        </p:blipFill>
        <p:spPr>
          <a:xfrm>
            <a:off x="1165320" y="1268280"/>
            <a:ext cx="9089280" cy="5036760"/>
          </a:xfrm>
          <a:prstGeom prst="rect">
            <a:avLst/>
          </a:prstGeom>
          <a:ln>
            <a:noFill/>
          </a:ln>
        </p:spPr>
      </p:pic>
      <p:sp>
        <p:nvSpPr>
          <p:cNvPr id="272" name="CustomShape 2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Elections using a World Computer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4" name="Inhaltsplatzhalter 6" descr=""/>
          <p:cNvPicPr/>
          <p:nvPr/>
        </p:nvPicPr>
        <p:blipFill>
          <a:blip r:embed="rId1"/>
          <a:stretch/>
        </p:blipFill>
        <p:spPr>
          <a:xfrm>
            <a:off x="554040" y="1268280"/>
            <a:ext cx="10311840" cy="5036760"/>
          </a:xfrm>
          <a:prstGeom prst="rect">
            <a:avLst/>
          </a:prstGeom>
          <a:ln>
            <a:noFill/>
          </a:ln>
        </p:spPr>
      </p:pic>
      <p:sp>
        <p:nvSpPr>
          <p:cNvPr id="275" name="CustomShape 2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Elections using a World Computer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77" name="Inhaltsplatzhalter 6" descr=""/>
          <p:cNvPicPr/>
          <p:nvPr/>
        </p:nvPicPr>
        <p:blipFill>
          <a:blip r:embed="rId1"/>
          <a:stretch/>
        </p:blipFill>
        <p:spPr>
          <a:xfrm>
            <a:off x="526680" y="1268280"/>
            <a:ext cx="10366560" cy="5036760"/>
          </a:xfrm>
          <a:prstGeom prst="rect">
            <a:avLst/>
          </a:prstGeom>
          <a:ln>
            <a:noFill/>
          </a:ln>
        </p:spPr>
      </p:pic>
      <p:sp>
        <p:nvSpPr>
          <p:cNvPr id="278" name="CustomShape 2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Elections using a World Computer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0" name="Inhaltsplatzhalter 6" descr=""/>
          <p:cNvPicPr/>
          <p:nvPr/>
        </p:nvPicPr>
        <p:blipFill>
          <a:blip r:embed="rId1"/>
          <a:stretch/>
        </p:blipFill>
        <p:spPr>
          <a:xfrm>
            <a:off x="1325160" y="1268280"/>
            <a:ext cx="8769600" cy="5036760"/>
          </a:xfrm>
          <a:prstGeom prst="rect">
            <a:avLst/>
          </a:prstGeom>
          <a:ln>
            <a:noFill/>
          </a:ln>
        </p:spPr>
      </p:pic>
      <p:sp>
        <p:nvSpPr>
          <p:cNvPr id="281" name="CustomShape 2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Blockchain State Machine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83" name="Inhaltsplatzhalter 6" descr=""/>
          <p:cNvPicPr/>
          <p:nvPr/>
        </p:nvPicPr>
        <p:blipFill>
          <a:blip r:embed="rId1"/>
          <a:stretch/>
        </p:blipFill>
        <p:spPr>
          <a:xfrm>
            <a:off x="485280" y="1268280"/>
            <a:ext cx="10449360" cy="5036760"/>
          </a:xfrm>
          <a:prstGeom prst="rect">
            <a:avLst/>
          </a:prstGeom>
          <a:ln>
            <a:noFill/>
          </a:ln>
        </p:spPr>
      </p:pic>
      <p:sp>
        <p:nvSpPr>
          <p:cNvPr id="284" name="CustomShape 2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35520" y="1268280"/>
            <a:ext cx="10737720" cy="502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82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825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Concept of a State Machine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86" name="CustomShape 2"/>
          <p:cNvSpPr/>
          <p:nvPr/>
        </p:nvSpPr>
        <p:spPr>
          <a:xfrm>
            <a:off x="335520" y="1340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EVM specifies an execution model for state changes of the blockchain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Formally, the EVM can be specified by the following tuple: (block state, transaction, message, code, memory, stack, pc, gas)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block state represents the global state of the whole blockchain including all accounts, contracts and storage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87" name="Grafik 6" descr=""/>
          <p:cNvPicPr/>
          <p:nvPr/>
        </p:nvPicPr>
        <p:blipFill>
          <a:blip r:embed="rId1"/>
          <a:stretch/>
        </p:blipFill>
        <p:spPr>
          <a:xfrm>
            <a:off x="528120" y="3104280"/>
            <a:ext cx="10557000" cy="2837160"/>
          </a:xfrm>
          <a:prstGeom prst="rect">
            <a:avLst/>
          </a:prstGeom>
          <a:ln>
            <a:noFill/>
          </a:ln>
        </p:spPr>
      </p:pic>
      <p:sp>
        <p:nvSpPr>
          <p:cNvPr id="288" name="CustomShape 3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Transaction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transaction is a signed data package that is always sent by a wallet and contains the following data: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Recipient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Sender’s signature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Amount of ETH to transfer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Optional data field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STARTGAS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value, representing the maximum number of computational steps the transaction execution is allowed to take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GASPRICE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value, representing the fee the sender pays per computational step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Transactions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92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are two types of transactions: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293" name="Grafik 6" descr=""/>
          <p:cNvPicPr/>
          <p:nvPr/>
        </p:nvPicPr>
        <p:blipFill>
          <a:blip r:embed="rId1"/>
          <a:stretch/>
        </p:blipFill>
        <p:spPr>
          <a:xfrm>
            <a:off x="2918160" y="2277000"/>
            <a:ext cx="6352200" cy="1638720"/>
          </a:xfrm>
          <a:prstGeom prst="rect">
            <a:avLst/>
          </a:prstGeom>
          <a:ln>
            <a:noFill/>
          </a:ln>
        </p:spPr>
      </p:pic>
      <p:pic>
        <p:nvPicPr>
          <p:cNvPr id="294" name="Grafik 8" descr=""/>
          <p:cNvPicPr/>
          <p:nvPr/>
        </p:nvPicPr>
        <p:blipFill>
          <a:blip r:embed="rId2"/>
          <a:stretch/>
        </p:blipFill>
        <p:spPr>
          <a:xfrm>
            <a:off x="2946960" y="4252680"/>
            <a:ext cx="6294240" cy="1641240"/>
          </a:xfrm>
          <a:prstGeom prst="rect">
            <a:avLst/>
          </a:prstGeom>
          <a:ln>
            <a:noFill/>
          </a:ln>
        </p:spPr>
      </p:pic>
      <p:sp>
        <p:nvSpPr>
          <p:cNvPr id="295" name="CustomShape 3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Messages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Similar to a transaction, but only sent by contracts and exist only virtually, i.e. they are not mined into a block like transactions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Message contains: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Sender of the message (implicit)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Recipient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Amount of ETH to be transferred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Optional data field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STARTGAS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value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Messages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Whenever a contract calls a method on another contract, a virtual message is sent.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Whenever a wallet calls a method on a contract, a transaction is sent.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00" name="Grafik 6" descr=""/>
          <p:cNvPicPr/>
          <p:nvPr/>
        </p:nvPicPr>
        <p:blipFill>
          <a:blip r:embed="rId1"/>
          <a:stretch/>
        </p:blipFill>
        <p:spPr>
          <a:xfrm>
            <a:off x="85680" y="3933000"/>
            <a:ext cx="11248920" cy="858960"/>
          </a:xfrm>
          <a:prstGeom prst="rect">
            <a:avLst/>
          </a:prstGeom>
          <a:ln>
            <a:noFill/>
          </a:ln>
        </p:spPr>
      </p:pic>
      <p:sp>
        <p:nvSpPr>
          <p:cNvPr id="301" name="CustomShape 3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Code and Memory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335520" y="1268640"/>
            <a:ext cx="629172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Code: 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Bytecode representation of a smart contract. EVM interprets smart contracts as a sequence of opcodes similar to assembly code.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04" name="Grafik 1" descr=""/>
          <p:cNvPicPr/>
          <p:nvPr/>
        </p:nvPicPr>
        <p:blipFill>
          <a:blip r:embed="rId1"/>
          <a:stretch/>
        </p:blipFill>
        <p:spPr>
          <a:xfrm>
            <a:off x="6786000" y="2349000"/>
            <a:ext cx="1912320" cy="3020760"/>
          </a:xfrm>
          <a:prstGeom prst="rect">
            <a:avLst/>
          </a:prstGeom>
          <a:ln>
            <a:noFill/>
          </a:ln>
        </p:spPr>
      </p:pic>
      <p:sp>
        <p:nvSpPr>
          <p:cNvPr id="305" name="CustomShape 3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Code and Memory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35520" y="1268640"/>
            <a:ext cx="629172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Code: 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Bytecode representation of a smart contract. EVM interprets smart contracts as a sequence of opcodes similar to assembly code.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Memory: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 infinitely expandable byte array that is non-persistent and used as temporal storage during execution.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08" name="Grafik 6" descr=""/>
          <p:cNvPicPr/>
          <p:nvPr/>
        </p:nvPicPr>
        <p:blipFill>
          <a:blip r:embed="rId1"/>
          <a:stretch/>
        </p:blipFill>
        <p:spPr>
          <a:xfrm>
            <a:off x="6786000" y="2349000"/>
            <a:ext cx="1912320" cy="3020760"/>
          </a:xfrm>
          <a:prstGeom prst="rect">
            <a:avLst/>
          </a:prstGeom>
          <a:ln>
            <a:noFill/>
          </a:ln>
        </p:spPr>
      </p:pic>
      <p:sp>
        <p:nvSpPr>
          <p:cNvPr id="309" name="CustomShape 3"/>
          <p:cNvSpPr/>
          <p:nvPr/>
        </p:nvSpPr>
        <p:spPr>
          <a:xfrm>
            <a:off x="0" y="6642720"/>
            <a:ext cx="12177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0" name="CustomShape 4"/>
          <p:cNvSpPr/>
          <p:nvPr/>
        </p:nvSpPr>
        <p:spPr>
          <a:xfrm>
            <a:off x="0" y="6642720"/>
            <a:ext cx="12177720" cy="211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ETCE </a:t>
            </a: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–</a:t>
            </a:r>
            <a:r>
              <a:rPr b="0" lang="de-DE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 (TU Clausthal / University of Göttingen)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11" name="CustomShape 5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Stack and Program Counter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Stack: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stack is also used as a fast, non-persistent buffer to which 32 byte values can be pushed and popped during execution.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PC: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Stands for “program counter”. 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program counter is always initialized with 0 and points to the position of the current opcode instruction.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Stack and Program Counter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15" name="Inhaltsplatzhalter 6" descr=""/>
          <p:cNvPicPr/>
          <p:nvPr/>
        </p:nvPicPr>
        <p:blipFill>
          <a:blip r:embed="rId1"/>
          <a:stretch/>
        </p:blipFill>
        <p:spPr>
          <a:xfrm>
            <a:off x="1799280" y="1556640"/>
            <a:ext cx="8589600" cy="3972600"/>
          </a:xfrm>
          <a:prstGeom prst="rect">
            <a:avLst/>
          </a:prstGeom>
          <a:ln>
            <a:noFill/>
          </a:ln>
        </p:spPr>
      </p:pic>
      <p:sp>
        <p:nvSpPr>
          <p:cNvPr id="316" name="CustomShape 2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Gas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Executed opcode instruction use miner’s computational resources → requires a fee (called gas)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opcode uses a certain amount of gas which may depend on the arguments of the operation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Opcode for self-destruct(address) uses negative gas because it frees up space from the blockchain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Sender must specify maximum amount of gas that he/she/it is willing to pay for the transaction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Sender can set an arbitrary amount of Ether to be spent → called gas price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costs for transaction → gas × gasprice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transaction requires more gas as the maximum specified gas, the transaction fails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it takes less, the sender only pays the gas that was used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News/Updates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Account Types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0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Ethereum uses an account-based ledger → Each distinct address represents a separate, unique account.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Arial Unicode MS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Accounts controlled by private keys and owned externally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sign transactions, issue smart contract functions calls and send Ether from one account to another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Origin of any transaction is always an account controlled by a private key</a:t>
            </a:r>
            <a:endParaRPr b="0" lang="en-US" sz="1800" spc="-1" strike="noStrike">
              <a:latin typeface="Arial"/>
            </a:endParaRPr>
          </a:p>
          <a:p>
            <a:pPr marL="343080" indent="-341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Arial Unicode MS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 accounts controlled by their code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Contracts are treated as account entities with their own, unique address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send messages to other accounts, both externally controlled and smart contracts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Can’t issue a transaction themselves.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persistent internal storage to write and read data from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Account Properties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2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Ethereum account is a 4-tuple containing: (nonce, balance, contract code, storage)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Nonce: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Increasing number that is attached to any transaction to prevent replay attacks and double spending.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Balance: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account balance in ETH.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Contract code: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Bytecode representation of the account. If no contract code is present, then the account is externally controlled.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Storage: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storage used by the account – empty by default.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contract accounts can have their own storage.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Ethereum Network Architecture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Network Architecture Overview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326" name="Inhaltsplatzhalter 6" descr=""/>
          <p:cNvPicPr/>
          <p:nvPr/>
        </p:nvPicPr>
        <p:blipFill>
          <a:blip r:embed="rId1"/>
          <a:stretch/>
        </p:blipFill>
        <p:spPr>
          <a:xfrm>
            <a:off x="1077120" y="1268280"/>
            <a:ext cx="9265680" cy="5036760"/>
          </a:xfrm>
          <a:prstGeom prst="rect">
            <a:avLst/>
          </a:prstGeom>
          <a:ln>
            <a:noFill/>
          </a:ln>
        </p:spPr>
      </p:pic>
      <p:sp>
        <p:nvSpPr>
          <p:cNvPr id="327" name="CustomShape 2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 Types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Full nodes: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Holds complete copy of the entire blockchain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P2P synchronization with other full nodes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Transactions must be sent to a full node to join the transaction pool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Light nodes: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Clients connected to full nodes → instead of downloading the full blockchain on its own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commonly used by private users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Solo miner: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 entity that tries to mine a block on its own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Staking/Mining pools: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Coalition of entities combining their hash power / staking power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Revenue/Reward is shared among participants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Ethereum Smart Contracts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a </a:t>
            </a:r>
            <a:r>
              <a:rPr b="1" i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</a:t>
            </a: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Contract?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contract is a legal document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that binds two or more parties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who agree to execute a transaction immediately or in the future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contracts are digitization of legal contracts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Ethereum,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contracts are deployed, stored and executed within the Ethereum Virtual machine (EVM)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263520" y="6411600"/>
            <a:ext cx="58291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https://medium.com/coinmonks/https-medium-com-ritesh-modi-solidity-chapter1-63dfaff08a11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a </a:t>
            </a:r>
            <a:r>
              <a:rPr b="1" i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</a:t>
            </a: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Contract?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6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known as self executing contract or digital contracts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like a vending machine, i.e. the ledger → You put money/data and you expect a finite item (e.g. your license, .. )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Vitalik Buterin’s explanation: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 asset or currency is transferred into a program,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program runs this code and at some point it automatically validates a condition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it automatically determines whether the asset should go to one person or back to the other person,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 whether it should be immediately refunded to the person who sent it or some combination thereof.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meantime, the decentralized ledger also stores and replicates the document which gives it a certain security and immutability.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263520" y="6411600"/>
            <a:ext cx="58291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https://blockgeeks.com/guides/smart-contracts/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 – Rent an Apartment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9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get a receipt which is held in our virtual contract;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 give you the digital entry key which comes to you by a specified date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key does not come on time, the blockchain releases a refund.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I send the key before the rental date, the function holds it releasing both the fee to me and key to you respectively when the date arrives.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I give you the key, I’m sure to be paid. If you send a certain amount in ETH, you receive the key.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document is automatically canceled after the time, and the code cannot be interfered with by either of us.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263520" y="6411600"/>
            <a:ext cx="58291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https://blockgeeks.com/guides/smart-contracts/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is a </a:t>
            </a:r>
            <a:r>
              <a:rPr b="1" i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</a:t>
            </a: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Contract?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contracts can also store data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data stored can be used to record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information, fact, associations, balances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 any other information needed to implement logic for real world contracts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contracts are similar to Object-oriented classes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smart contract can call another smart contract just like an Object-oriented object to create and use objects of another class.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Think of smart contract as a small program consisting of functions.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can create an instance of the contract and invoke functions to view and update contract data along with execution of some logic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263520" y="6411600"/>
            <a:ext cx="58291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https://medium.com/coinmonks/https-medium-com-ritesh-modi-solidity-chapter1-63dfaff08a11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35520" y="764640"/>
            <a:ext cx="10749240" cy="50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Evaluation – QR Code and Link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35520" y="1268640"/>
            <a:ext cx="5596200" cy="50367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3"/>
          <p:cNvSpPr/>
          <p:nvPr/>
        </p:nvSpPr>
        <p:spPr>
          <a:xfrm>
            <a:off x="487800" y="1420920"/>
            <a:ext cx="5596200" cy="503676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Link: </a:t>
            </a:r>
            <a:r>
              <a:rPr b="0" lang="de-DE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Click Me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243" name="Grafik 11" descr=""/>
          <p:cNvPicPr/>
          <p:nvPr/>
        </p:nvPicPr>
        <p:blipFill>
          <a:blip r:embed="rId2"/>
          <a:stretch/>
        </p:blipFill>
        <p:spPr>
          <a:xfrm>
            <a:off x="7218360" y="2468880"/>
            <a:ext cx="3477600" cy="3477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Contracts in a Nutshell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a set of functions that can be called by other users or contracts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execute functions, send ETH, or store data.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smart contract is an account holding object, i.e. has its own address.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contracts have some peculiarities compared to traditional software.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All contracts deployed on the Ethereum blockchain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are publicly accessible and can’t be patched.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Contracts in a Nutshell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a set of functions that can be called by other users or contracts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execute functions, send ETH, or store data.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smart contract is an account holding object, i.e. has its own address.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contracts have some peculiarities compared to traditional software.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contracts deployed on the Ethereum blockchain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publicly accessible and can’t be patched.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Ethereum Smart Contract Coding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Solidity is a high-level language to write smart contracts for Ethereum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Contracts can be defined as encapsulated units, similar to classes in traditional object-oriented programming languages like Java.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contract has its own, persistent state on the blockchain which is defined by state variables in the contract.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Functions are used to change the state of the smart contract or to perform other computations.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Solidity is compiled to bytecode which is persistent and immutable once deployed to the blockchain → Not patchable.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Brief Insight: Solidity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1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Solidity is a high-level language with a JavaScript-like syntax for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Ethereum smart contracts.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Language properties: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Statically typed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Object-oriented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Supports inheritance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 &amp; private methods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Dynamic binding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Compiles to EVM opcode instructions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52" name="Grafik 6" descr=""/>
          <p:cNvPicPr/>
          <p:nvPr/>
        </p:nvPicPr>
        <p:blipFill>
          <a:blip r:embed="rId1"/>
          <a:stretch/>
        </p:blipFill>
        <p:spPr>
          <a:xfrm>
            <a:off x="5375880" y="2925000"/>
            <a:ext cx="5774040" cy="2320920"/>
          </a:xfrm>
          <a:prstGeom prst="rect">
            <a:avLst/>
          </a:prstGeom>
          <a:ln>
            <a:noFill/>
          </a:ln>
        </p:spPr>
      </p:pic>
      <p:sp>
        <p:nvSpPr>
          <p:cNvPr id="353" name="CustomShape 3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Solidity to Smart Contract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Solidity code is stored in files with the special file extension .sol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practice is to have one separate .sol file per contract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Solidity compiler takes a .sol file as input and generates the corresponding sequence of EVM opcode instructions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opcode instructions are then encoded as hex bytecode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contract is deployed via a special transaction containing the bytecode as payload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the transaction is mined, a new contract account on the Ethereum network is created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contract is now usable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56" name="Grafik 6" descr=""/>
          <p:cNvPicPr/>
          <p:nvPr/>
        </p:nvPicPr>
        <p:blipFill>
          <a:blip r:embed="rId1"/>
          <a:stretch/>
        </p:blipFill>
        <p:spPr>
          <a:xfrm>
            <a:off x="401400" y="5157360"/>
            <a:ext cx="10617120" cy="1017720"/>
          </a:xfrm>
          <a:prstGeom prst="rect">
            <a:avLst/>
          </a:prstGeom>
          <a:ln>
            <a:noFill/>
          </a:ln>
        </p:spPr>
      </p:pic>
      <p:sp>
        <p:nvSpPr>
          <p:cNvPr id="357" name="CustomShape 3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Oracles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Smart contracts cannot access any data from outside the blockchain on their own → on purpose to prevent non-deterministic behavior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no functions to generate random values</a:t>
            </a: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Solution → Oracles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3rd-party services that verify data from web services and write the data via a smart contract to the chain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360" name="Grafik 6" descr=""/>
          <p:cNvPicPr/>
          <p:nvPr/>
        </p:nvPicPr>
        <p:blipFill>
          <a:blip r:embed="rId1"/>
          <a:stretch/>
        </p:blipFill>
        <p:spPr>
          <a:xfrm>
            <a:off x="732240" y="4081320"/>
            <a:ext cx="9956160" cy="2008440"/>
          </a:xfrm>
          <a:prstGeom prst="rect">
            <a:avLst/>
          </a:prstGeom>
          <a:ln>
            <a:noFill/>
          </a:ln>
        </p:spPr>
      </p:pic>
      <p:sp>
        <p:nvSpPr>
          <p:cNvPr id="361" name="CustomShape 3"/>
          <p:cNvSpPr/>
          <p:nvPr/>
        </p:nvSpPr>
        <p:spPr>
          <a:xfrm>
            <a:off x="263520" y="6411600"/>
            <a:ext cx="90021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U. Gallersdörfer, P. Holl, and F. Matthes, “Blockchain-based Systems Engineering – Lecture Slides,” Oct 2019. [Online]. Available: https://github.com/sebischair/bbse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335520" y="764640"/>
            <a:ext cx="10744560" cy="49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 and Further Resources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335520" y="1268640"/>
            <a:ext cx="10744560" cy="50320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lecture slides (Figures are often copied directly) are based on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CMSS9"/>
              </a:rPr>
              <a:t>the course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CMSSI9"/>
              </a:rPr>
              <a:t>Blockchain-based Systems Engineering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CMSS9"/>
              </a:rPr>
              <a:t>from TU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Munich, which is distributed under a CC-BY-SA 4.0 license</a:t>
            </a:r>
            <a:endParaRPr b="0" lang="en-US" sz="1800" spc="-1" strike="noStrike">
              <a:latin typeface="Arial"/>
            </a:endParaRPr>
          </a:p>
          <a:p>
            <a:pPr marL="195120" indent="-1908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CMSS9"/>
              </a:rPr>
              <a:t>All their slides, exercises and further information are available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https://github.com/sebischair/bbse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35520" y="4406760"/>
            <a:ext cx="10749600" cy="135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de-DE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Introduction to Ethereum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335520" y="2906640"/>
            <a:ext cx="10749600" cy="1496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History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Publicly announced in January 2014 by Vitalik Buterin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 crowd sale in July 2014 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60 million Ether sold for 31,591 Bitcoin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Worth around 18.5 million USD at that time</a:t>
            </a:r>
            <a:endParaRPr b="0" lang="en-US" sz="1800" spc="-1" strike="noStrike">
              <a:latin typeface="Arial"/>
            </a:endParaRPr>
          </a:p>
          <a:p>
            <a:pPr lvl="1" marL="581040" indent="-128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Font typeface="StarSymbol"/>
              <a:buChar char="-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Funds controlled by the Ethereum foundation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263520" y="6411600"/>
            <a:ext cx="7341120" cy="22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History of Ethereum: http://ethdocs.org/en/latest/introduction/history-of-ethereum.html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7193160" y="1614240"/>
            <a:ext cx="3619440" cy="4306680"/>
          </a:xfrm>
          <a:prstGeom prst="rect">
            <a:avLst/>
          </a:prstGeom>
          <a:ln>
            <a:noFill/>
          </a:ln>
        </p:spPr>
      </p:pic>
      <p:sp>
        <p:nvSpPr>
          <p:cNvPr id="252" name="CustomShape 4"/>
          <p:cNvSpPr/>
          <p:nvPr/>
        </p:nvSpPr>
        <p:spPr>
          <a:xfrm>
            <a:off x="263520" y="6231600"/>
            <a:ext cx="10664640" cy="22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“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Founder of Ethereum Vitalik Buterin during TechCrunch Disrupt London 2015 - Day 2 at Copper Box Arena on December 8, 2015 in London, England.” by John philps is licensed under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CC BY 2.0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Ethereum Foundation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335520" y="1268640"/>
            <a:ext cx="10749600" cy="503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5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Ethereum Foundation’s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mission is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promote and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Ethereum platform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 layer research,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bring decentralized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protocols and tools to the world that empower developers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360"/>
              </a:spcBef>
              <a:tabLst>
                <a:tab algn="l" pos="0"/>
              </a:tabLst>
            </a:pP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produce next generation decentralized applications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(dApps), and together build a more globally accessible, more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free and more trustworthy Internet.”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50000"/>
              </a:lnSpc>
              <a:spcBef>
                <a:spcPts val="360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335520" y="764640"/>
            <a:ext cx="10749600" cy="50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Ethereum Foundation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407520" y="1790280"/>
            <a:ext cx="10285200" cy="4327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Founded in June 2014 in Zug, Switzerland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Non-profit organization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Foundation council consists of Vitalik Buterin and Patrick Storchenegger (legal affairs)</a:t>
            </a:r>
            <a:endParaRPr b="0" lang="en-US" sz="1800" spc="-1" strike="noStrike">
              <a:latin typeface="Arial"/>
            </a:endParaRPr>
          </a:p>
          <a:p>
            <a:pPr marL="285840" indent="-2844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Owns (or owned) at least 31,591 Bitcoins funding capital from the initial crowd sale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Application>LibreOffice/6.4.7.2$Linux_X86_64 LibreOffice_project/40$Build-2</Application>
  <Words>2552</Words>
  <Paragraphs>330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cp:lastPrinted>2019-04-04T14:01:13Z</cp:lastPrinted>
  <dcterms:modified xsi:type="dcterms:W3CDTF">2022-06-17T12:57:30Z</dcterms:modified>
  <cp:revision>2965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46</vt:i4>
  </property>
</Properties>
</file>