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jpeg" ContentType="image/jpeg"/>
  <Override PartName="/ppt/media/image5.jpeg" ContentType="image/jpeg"/>
  <Override PartName="/ppt/media/image6.png" ContentType="image/pn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29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91ABBD7-6AE2-41A8-8BCA-6AE162C29AC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87720" cy="375588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1360" cy="450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4399200" y="9555480"/>
            <a:ext cx="335664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AC8042B-4A15-40AB-9FB9-3806418B953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87720" cy="375588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1360" cy="450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399200" y="9555480"/>
            <a:ext cx="335664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907545A-751A-4E77-B038-74368FA734B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87720" cy="375588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1360" cy="450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4399200" y="9555480"/>
            <a:ext cx="335664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566239E-1AB5-4EB3-B2E9-6E3715477FE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36200" cy="6845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FCFE910-3DB0-44A8-849B-263099E13F2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30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7040" cy="55692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2880" cy="50904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30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36200" cy="6845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79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Emerging Technologies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11444760" y="0"/>
            <a:ext cx="736200" cy="6845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11438640" y="6453360"/>
            <a:ext cx="75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213F1BE-DC7D-4B2C-B6AA-DF0BE1E6C87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912240" y="1268280"/>
            <a:ext cx="92030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7040" cy="556920"/>
          </a:xfrm>
          <a:prstGeom prst="rect">
            <a:avLst/>
          </a:prstGeom>
          <a:ln w="0">
            <a:noFill/>
          </a:ln>
        </p:spPr>
      </p:pic>
      <p:pic>
        <p:nvPicPr>
          <p:cNvPr id="1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2880" cy="509040"/>
          </a:xfrm>
          <a:prstGeom prst="rect">
            <a:avLst/>
          </a:prstGeom>
          <a:ln w="0">
            <a:noFill/>
          </a:ln>
        </p:spPr>
      </p:pic>
      <p:sp>
        <p:nvSpPr>
          <p:cNvPr id="15" name="CustomShape 4"/>
          <p:cNvSpPr/>
          <p:nvPr/>
        </p:nvSpPr>
        <p:spPr>
          <a:xfrm>
            <a:off x="11444760" y="0"/>
            <a:ext cx="736200" cy="6845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" name="CustomShape 5"/>
          <p:cNvSpPr/>
          <p:nvPr/>
        </p:nvSpPr>
        <p:spPr>
          <a:xfrm>
            <a:off x="11438640" y="6453360"/>
            <a:ext cx="75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26A925E-A726-47FF-B846-D94A4AA92C8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CustomShape 6"/>
          <p:cNvSpPr/>
          <p:nvPr/>
        </p:nvSpPr>
        <p:spPr>
          <a:xfrm>
            <a:off x="0" y="6642720"/>
            <a:ext cx="12179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Emerging Technologies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ETCE-LAB/teaching-material/tree/master/Emerging-Technologies-for-the-Circular-Economy#readme" TargetMode="External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rtl-yv4-kkk" TargetMode="External"/><Relationship Id="rId2" Type="http://schemas.openxmlformats.org/officeDocument/2006/relationships/hyperlink" Target="https://webconf.tu-clausthal.de/b/ben-rtl-yv4-kkk" TargetMode="External"/><Relationship Id="rId3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jupyter-cloud.gwdg.de/" TargetMode="External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Emerging-Technologies-for-the-Circular-Economy#readme" TargetMode="External"/><Relationship Id="rId3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bitcoin.org/bitcoin.pdf" TargetMode="External"/><Relationship Id="rId2" Type="http://schemas.openxmlformats.org/officeDocument/2006/relationships/hyperlink" Target="https://gavwood.com/paper.pdf" TargetMode="External"/><Relationship Id="rId3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climateuniversity.fi/" TargetMode="External"/><Relationship Id="rId2" Type="http://schemas.openxmlformats.org/officeDocument/2006/relationships/hyperlink" Target="https://media.ccc.de/v/bub2018-207-circular_society#t=0" TargetMode="External"/><Relationship Id="rId3" Type="http://schemas.openxmlformats.org/officeDocument/2006/relationships/hyperlink" Target="https://media.ccc.de/v/36c3-11008-server_infrastructure_for_global_rebellion" TargetMode="External"/><Relationship Id="rId4" Type="http://schemas.openxmlformats.org/officeDocument/2006/relationships/hyperlink" Target="https://open.spotify.com/show/6zrL0QQWBhlVFsCveE2mtE" TargetMode="External"/><Relationship Id="rId5" Type="http://schemas.openxmlformats.org/officeDocument/2006/relationships/hyperlink" Target="https://open.spotify.com/show/1KzrasExlM5dgMYwgFHns6" TargetMode="External"/><Relationship Id="rId6" Type="http://schemas.openxmlformats.org/officeDocument/2006/relationships/hyperlink" Target="https://open.spotify.com/show/28sR8OiOq0MMnGEzMJTXSt" TargetMode="External"/><Relationship Id="rId7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stomShape 1"/>
          <p:cNvSpPr/>
          <p:nvPr/>
        </p:nvSpPr>
        <p:spPr>
          <a:xfrm>
            <a:off x="527400" y="1412640"/>
            <a:ext cx="1035612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Emerging Technologies for the Circular Economy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CustomShape 2"/>
          <p:cNvSpPr/>
          <p:nvPr/>
        </p:nvSpPr>
        <p:spPr>
          <a:xfrm>
            <a:off x="527400" y="2852640"/>
            <a:ext cx="10356120" cy="23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Shohreh Kia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335520" y="2408400"/>
            <a:ext cx="10740240" cy="38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the concept of the Linear Economy, the Circular Economy, the Performance Economy and sustainability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new technologies in the field of decentralized and smart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and overview of the Internet of Things and related concepts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design decentralized smart systems and applications in the context of connected sensor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335520" y="2408400"/>
            <a:ext cx="10740240" cy="38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the concept of the Linear Economy, the Circular Economy, the Performance Economy and sustainability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new technologies in the field of decentralized and smart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and overview of the Internet of Things and related concepts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design decentralized smart systems and applications in the context of connected sensor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Knowledge of the design and consideration of privacy-preserving data processing procedures for smart and decentralized applications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335520" y="2408400"/>
            <a:ext cx="10740240" cy="38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the concept of the Linear Economy, the Circular Economy, the Performance Economy and sustainability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new technologies in the field of decentralized and smart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and overview of the Internet of Things and related concepts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design decentralized smart systems and applications in the context of connected sensor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Knowledge of the design and consideration of privacy-preserving data processing procedures for smart and decentralized applications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 in prototyping such applications and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335520" y="126864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15.04.2024 → Organization (L00) + Introduction (L01)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22.04.2024 → Circular Economy (L02)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29.04.2024 → Lifecycle Assessment – LCA (L03)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06.05.2024 → Introduction to the Internet of Things (L04)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13.05.2024 → Internet of Things – Communication + Security and Privacy (L05)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27.05.2024 → Internet of Things – Data Processing and BigData (L06)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03.06.2024 → Industrial Internet of Things (L07)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10.06.2024 → Introduction to Blockchain Technology (L08)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17.06.2024 → Blockchain Technology – Consensus (L09)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24.06.2024 → Blockchain Technology – Ethereum and Smart Contracts (L10)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01.07.2024 → Blockchain Technology and Sustainability (L11)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08.07.2024 → The Machine-to-Everything Economy – A step towards the CE 2.0? (L12)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22.07.2024 → Exam Q&amp;A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335520" y="126864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15.04.2024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01 – Knowledge Test (MC)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22.04.2024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02 – Circular Economy (MC)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29.04.2024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03 – Lifecycle Assessment (LCA)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06.05.2024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04 – IoT Sensing and Gathering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13.05.2024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05 – IoT Data Processing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27.05.2024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06 – IoT Security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03.06.2024 → Exercise 07 – Industrial IoT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10.06.2024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08 – Blockchain (MC)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17.06.2024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09 – Blockchain Basics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24.06.2024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10 – Blockchain Conensus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01.07.2024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11 – Blockchain Tokens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lecture: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are available on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Please report bugs!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 and exercises as live stream (BBB – next slide)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recordings will be available on StudIP and on Github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time slots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=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for questions and eventual tutorials related to the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etce-etce@tu-clausthal.de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GB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emails written to this specific email address!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335520" y="764640"/>
            <a:ext cx="1073880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335520" y="1268640"/>
            <a:ext cx="10738800" cy="50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2:15 pm to 3:45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15.04.2024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08.07.2024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pm to 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15.04.2024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08.07.2024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or coding tasks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7-14 days to submit (depending on the task)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deadline is always Monday at 1:59pm (right before the next lecture)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mandatory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1" lang="en-GB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You pass by submitting an exercise – even if it is an empty page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will receive feedback on your submission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= learning feedback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Coding Exercise Submission and Grading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335520" y="126864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 2" charset="2"/>
              <a:buChar char="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Coding exercises are graded semi-automatically. Due to this it is highly important that you follow the required submission format. Otherwise the grading process will fail and you will receive 0 points.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 2" charset="2"/>
              <a:buChar char="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Coding exercises will be provided in the form of Jupyter Notebooks, and provided to you via Moodle and on our GitHub repository.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 2" charset="2"/>
              <a:buChar char="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can run these notebooks on the GWDG’s jupyter cloud service: </a:t>
            </a:r>
            <a:r>
              <a:rPr b="0" lang="de-DE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https://jupyter-cloud.gwdg.de/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, or on your local machine.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 2" charset="2"/>
              <a:buChar char="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Once you have finished the editing the Jupyter notebook, submit your edited copy of the notebook back to the Moodle Exercise page.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 2" charset="2"/>
              <a:buChar char="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which are not valid Jupyter Notebook files will be marked as having failed.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4655880" y="476640"/>
            <a:ext cx="242640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35520" y="7682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800" y="1488600"/>
            <a:ext cx="10713960" cy="350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DE" sz="1400" spc="-1" strike="noStrike">
                <a:solidFill>
                  <a:srgbClr val="008c4f"/>
                </a:solidFill>
                <a:latin typeface="DejaVu Sans"/>
                <a:ea typeface="Arial"/>
              </a:rPr>
              <a:t>Every student enrolled in this course is advised to take the knowledge quiz in first two weeks of the course.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1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Goal of the test: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To check the knowledge level of the student that is relevant to this course of study.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1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Preparation: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A review of basic concepts of Cryptography and Circular Economy is recommended for Week 1 and Week 2 respectively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Knowledge quiz for Week 1 only tests your existing knowledge.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1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THE TEST IS JUST FOR YOU → WE CANNOT CHECK THE TEST RESULTS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335520" y="764640"/>
            <a:ext cx="1073808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CustomShape 2"/>
          <p:cNvSpPr/>
          <p:nvPr/>
        </p:nvSpPr>
        <p:spPr>
          <a:xfrm>
            <a:off x="335520" y="1268640"/>
            <a:ext cx="10738080" cy="50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CustomShape 3"/>
          <p:cNvSpPr/>
          <p:nvPr/>
        </p:nvSpPr>
        <p:spPr>
          <a:xfrm>
            <a:off x="336600" y="3429000"/>
            <a:ext cx="10855800" cy="20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276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8c4f"/>
              </a:buClr>
              <a:buSzPct val="115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2000" spc="-1" strike="noStrike">
                <a:solidFill>
                  <a:srgbClr val="0369a3"/>
                </a:solidFill>
                <a:latin typeface="DejaVu Sans"/>
                <a:ea typeface="DejaVu Sans"/>
              </a:rPr>
              <a:t> 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8c4f"/>
              </a:buClr>
              <a:buSzPct val="115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5"/>
          <p:cNvSpPr/>
          <p:nvPr/>
        </p:nvSpPr>
        <p:spPr>
          <a:xfrm>
            <a:off x="335520" y="7682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CustomShape 16"/>
          <p:cNvSpPr/>
          <p:nvPr/>
        </p:nvSpPr>
        <p:spPr>
          <a:xfrm>
            <a:off x="388800" y="1488600"/>
            <a:ext cx="10713960" cy="350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DE" sz="1400" spc="-1" strike="noStrike">
                <a:solidFill>
                  <a:srgbClr val="008c4f"/>
                </a:solidFill>
                <a:latin typeface="DejaVu Sans"/>
                <a:ea typeface="Arial"/>
              </a:rPr>
              <a:t>Every student enrolled in this course is advised to take the knowledge quiz in first two weeks of the course.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1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Goal of the test: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To check the knowledge level of the student that is relevant to this course of study.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1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Preparation: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A review of basic concepts of Cryptography and Circular Economy is recommended for Week 1 and Week 2 respectively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Knowledge quiz for Week 1 only tests your existing knowledge.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1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THE TEST IS JUST FOR YOU → WE CANNOT CHECK THE TEST RESULTS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1400" spc="-1" strike="noStrike">
                <a:solidFill>
                  <a:srgbClr val="c9211e"/>
                </a:solidFill>
                <a:latin typeface="DejaVu Sans"/>
                <a:ea typeface="Arial Unicode MS"/>
              </a:rPr>
              <a:t>Link for all multiple-choice exercises → </a:t>
            </a:r>
            <a:r>
              <a:rPr b="0" lang="de-DE" sz="1400" spc="-1" strike="noStrike">
                <a:solidFill>
                  <a:srgbClr val="c9211e"/>
                </a:solidFill>
                <a:latin typeface="DejaVu Sans"/>
                <a:ea typeface="Arial Unicode MS"/>
              </a:rPr>
              <a:t>etce.etce-lab.de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200400" y="685800"/>
            <a:ext cx="5275080" cy="599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600200" y="1600200"/>
            <a:ext cx="8361360" cy="462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35520" y="126864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 for admission to the final exam (all criteria have to be fulfilled):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 all exercises (except for the MC exercises).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exam (120min) via Moodle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 → Most likely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29.07.2024 from 2 pm – 4 pm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35520" y="764640"/>
            <a:ext cx="10738440" cy="4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35520" y="1268280"/>
            <a:ext cx="10738440" cy="50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or interesting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6285600" y="2132640"/>
            <a:ext cx="507960" cy="487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4089960" y="2247480"/>
            <a:ext cx="2276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35520" y="764640"/>
            <a:ext cx="10738440" cy="4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35520" y="1268640"/>
            <a:ext cx="10738440" cy="50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(1972).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Limits To Growth: The 30-Year Update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(2004).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Baccini et al.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Metabolism of the Anthroposphere: Analysis, Evaluation, Design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(2012).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Walter R. Stahel.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Circular Economy: A User's Guide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W. Brian Arthur.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Nature of Technology: What It Is and How it Evolves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(2011).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David Wallace-Wells.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Uninhabitable Earth, Annotated Edition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(2017).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35520" y="764640"/>
            <a:ext cx="1074168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35520" y="1268640"/>
            <a:ext cx="10741680" cy="50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(German) Stefan Rahmstorf, Hans Joachim Schellnhuber.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Der Klimawandel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David Archer, Stefan Rahmstorf.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Climate Crisis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Gabrielle Walker, David King.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Hot Topic: How to Tackle Global Warming and Still Keep the Lights 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(2008).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35520" y="126864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Satoshi Nakamoto.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Bitcoin: A Peer-to-Peer Electronic Cash System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(2008) – (</a:t>
            </a:r>
            <a:r>
              <a:rPr b="0" lang="de-DE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Gavin Wood.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Ethereum: A Secure Decentralized Generalised Transaction Ledger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(2014) – (</a:t>
            </a:r>
            <a:r>
              <a:rPr b="0" lang="de-DE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Andreas Schütz und Tobias Fertig.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Blockchain für Entwickler: Grundlagen, Programmierung, Anwendung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M.A. Khan, M.T. Quasim, F. Algarni, A. Alharthi.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Decentralised Internet of Things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(2020).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Dimitrios Serpanos und Marilyn Claire Wolf. I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nternet-of-Things (IoT) Systems Architectures, Algorithms, Methodologies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(2018).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Perry Lea.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Internet of Things for Architects: Architecting IoT solutions by implementing sensors, communication infrastructure, edge computing, analytics, and security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(2018).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Dan Boneh, Amit Sahai und Brent Waters.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Encryption: Definitions and Challenges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35520" y="764640"/>
            <a:ext cx="10738440" cy="4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 Resources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35520" y="1268640"/>
            <a:ext cx="10738440" cy="50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Climate University – Teaching and learning for a sustainable future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Societies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Server Infrastructure for a Global Rebellion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Podcasts: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Drilled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to Save a Planet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1,5 Grad – der Klima-Podcast mit Luisa Neubauer (German)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6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35520" y="126864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" name="Grafik 2" descr=""/>
          <p:cNvPicPr/>
          <p:nvPr/>
        </p:nvPicPr>
        <p:blipFill>
          <a:blip r:embed="rId1"/>
          <a:stretch/>
        </p:blipFill>
        <p:spPr>
          <a:xfrm>
            <a:off x="4923720" y="1257120"/>
            <a:ext cx="1463040" cy="2164320"/>
          </a:xfrm>
          <a:prstGeom prst="rect">
            <a:avLst/>
          </a:prstGeom>
          <a:ln w="0">
            <a:noFill/>
          </a:ln>
        </p:spPr>
      </p:pic>
      <p:pic>
        <p:nvPicPr>
          <p:cNvPr id="33" name="Grafik 11" descr=""/>
          <p:cNvPicPr/>
          <p:nvPr/>
        </p:nvPicPr>
        <p:blipFill>
          <a:blip r:embed="rId2"/>
          <a:stretch/>
        </p:blipFill>
        <p:spPr>
          <a:xfrm>
            <a:off x="2207880" y="4110120"/>
            <a:ext cx="1776960" cy="1769040"/>
          </a:xfrm>
          <a:prstGeom prst="rect">
            <a:avLst/>
          </a:prstGeom>
          <a:ln w="0">
            <a:noFill/>
          </a:ln>
        </p:spPr>
      </p:pic>
      <p:sp>
        <p:nvSpPr>
          <p:cNvPr id="34" name="CustomShape 2"/>
          <p:cNvSpPr/>
          <p:nvPr/>
        </p:nvSpPr>
        <p:spPr>
          <a:xfrm>
            <a:off x="3859200" y="3373200"/>
            <a:ext cx="3627720" cy="66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CustomShape 4"/>
          <p:cNvSpPr/>
          <p:nvPr/>
        </p:nvSpPr>
        <p:spPr>
          <a:xfrm>
            <a:off x="1312200" y="5920200"/>
            <a:ext cx="3627720" cy="66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CustomShape 5"/>
          <p:cNvSpPr/>
          <p:nvPr/>
        </p:nvSpPr>
        <p:spPr>
          <a:xfrm>
            <a:off x="1312200" y="5807160"/>
            <a:ext cx="3627720" cy="66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CustomShape 12"/>
          <p:cNvSpPr/>
          <p:nvPr/>
        </p:nvSpPr>
        <p:spPr>
          <a:xfrm>
            <a:off x="4860000" y="5920200"/>
            <a:ext cx="3627720" cy="66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" name="CustomShape 14"/>
          <p:cNvSpPr/>
          <p:nvPr/>
        </p:nvSpPr>
        <p:spPr>
          <a:xfrm>
            <a:off x="6300000" y="5807160"/>
            <a:ext cx="3627720" cy="66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Shohreh Kia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3"/>
          <a:srcRect l="0" t="10387" r="0" b="0"/>
          <a:stretch/>
        </p:blipFill>
        <p:spPr>
          <a:xfrm>
            <a:off x="7380000" y="3960000"/>
            <a:ext cx="1436400" cy="192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42880" y="721800"/>
            <a:ext cx="1034460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Research Group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451800" y="1709280"/>
            <a:ext cx="8211960" cy="434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609480" y="1769400"/>
            <a:ext cx="10575000" cy="48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Sustainable and resilient food production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(WS – open for everyone)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(WS – M.Sc.)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42880" y="721800"/>
            <a:ext cx="1034460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Research Group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51800" y="1709280"/>
            <a:ext cx="8211960" cy="434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609480" y="1769400"/>
            <a:ext cx="10575000" cy="48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 algn="ctr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You want join us? Write us an email!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3200" algn="ctr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benjamin.leiding@tu-clausthal.de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42880" y="721800"/>
            <a:ext cx="1034460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Research Group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451800" y="1709280"/>
            <a:ext cx="8211960" cy="4340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480" y="1769400"/>
            <a:ext cx="10575000" cy="48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 algn="ctr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3200" algn="ctr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benjamin.leiding@tu-clausthal.de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335520" y="2408400"/>
            <a:ext cx="10740240" cy="38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the concept of the Linear Economy, the Circular Economy, the Performance Economy and sustainability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335520" y="2408400"/>
            <a:ext cx="10740240" cy="38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the concept of the Linear Economy, the Circular Economy, the Performance Economy and sustainability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new technologies in the field of decentralized and smart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335520" y="2408400"/>
            <a:ext cx="10740240" cy="38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the concept of the Linear Economy, the Circular Economy, the Performance Economy and sustainability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new technologies in the field of decentralized and smart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and overview of the Internet of Things and related concepts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Application>LibreOffice/24.2.3.2$Linux_X86_64 LibreOffice_project/420$Build-2</Application>
  <AppVersion>15.0000</AppVersion>
  <Words>2302</Words>
  <Paragraphs>229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2024-05-13T14:39:43Z</dcterms:modified>
  <cp:revision>3002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29</vt:i4>
  </property>
</Properties>
</file>