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9017DD4C-C013-4FBE-BE17-11CD0A9273B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6E5C9AE7-7917-49B8-A24C-7CBEB5D33F6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15" name="CustomShape 4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A28B153A-8936-4BB2-942D-9D5650BC2B2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259F5FA3-5B79-4402-8750-423DC165004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2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25" name="CustomShape 4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" name="CustomShape 5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fld id="{BCD1620D-B5CB-45C9-9CD6-8B0892D8C76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32D7B79-47B0-42CD-A6BF-B25BFEAD437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35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2B3712E-8C46-4BF8-936B-DC83F25A6F1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27400" y="1412640"/>
            <a:ext cx="10361880" cy="11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527400" y="2852640"/>
            <a:ext cx="10361880" cy="23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5a: Internet of Things Communications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408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408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Shohreh Kia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57200" y="1371600"/>
            <a:ext cx="10783800" cy="366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Built-in security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minimum requirements due to IPv6 minimum complexity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as popular as ZigBee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 of Things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Internet of Things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457200" y="1371600"/>
            <a:ext cx="10783800" cy="18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 optimized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vehicle (V2V)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infrastructure (V2I) such as road side units (RSU)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 in time synchronization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WAN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 Area 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57200" y="1371600"/>
            <a:ext cx="10783800" cy="18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Service/subscription model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 provider runs infrastructure such as base stations and radio towers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networks (UMTS/LTE/5G)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 (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nge, physical layer), LoRaWAN (MAC layer)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 architecture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457200" y="1371600"/>
            <a:ext cx="1078380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Grid of cell towers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Overlapping cells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handover for mobile stations between cells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planning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Space division multiple access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Minimize interference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allocating overlapping spectrum on nearby cells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5G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57200" y="1371600"/>
            <a:ext cx="10783800" cy="18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 radio communication techniques and spectrum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for device to device communications (D2D)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Improved performance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Theoretical latency in single digit 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Bandwidth in gbps range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provide connectivity in fast moving vehicles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Enables more dense connectivity and scalability (more devices)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LoRa/LoRaWAN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1371600"/>
            <a:ext cx="1078380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number of base stations (Gateways) covers wide area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 are enough to cover Belgium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produced by a single company (Simtech)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latency, no realtime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Subscription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Misses some common features from LTE networks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physical and MAC layers are covered =&gt; Higher OSI layers have to be implemented on top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457200" y="1371600"/>
            <a:ext cx="10783800" cy="289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100bps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12B payloads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6 messages per device and hour (140 per day)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Downlink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600bps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8B payloads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4 messages per day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hardware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subscription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Router and gateways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 and Gateways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57200" y="1371600"/>
            <a:ext cx="10783800" cy="31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two networks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Routes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 forwarding and network address translation (mainly end user or carrier grade)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VNETs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Gateways (not in the routing sense)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wireless network and internet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Edge/Fog computing capabilities (see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Routers can be gateways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35520" y="764640"/>
            <a:ext cx="1073628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35520" y="1268280"/>
            <a:ext cx="10736280" cy="50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709360" y="3474720"/>
            <a:ext cx="2222280" cy="16509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544000" y="3383280"/>
            <a:ext cx="2222280" cy="1650960"/>
          </a:xfrm>
          <a:prstGeom prst="rect">
            <a:avLst/>
          </a:prstGeom>
          <a:ln w="0"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457200" y="1462320"/>
            <a:ext cx="10783800" cy="31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nodes running Contiki RPL with Ipv6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 attached to gateway over USB acts as gateway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connectivity between networks provided through SLIP (Serial Line Internet Protocol)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Exercise Schedule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35520" y="2024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02 – Circular Economy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03 – Lifecycle Assessment (LCA)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04 – IoT Sensing and Gathering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13.05.2024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05 – IoT Data Processing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27.05.2024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06 – IoT Security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Exercise 07 – Industrial IoT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08 – Blockchain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09 – Blockchain Basics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10 – Blockchain Conensus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01.07.2024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11 – Blockchain Tokens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349200" y="1642320"/>
            <a:ext cx="10783800" cy="31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schedule of the exercises,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IoT Data Processing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&amp;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IoT Security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will be switched. The new order is as follows: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Iot COMMUNICATIONS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Grafik 6" descr=""/>
          <p:cNvPicPr/>
          <p:nvPr/>
        </p:nvPicPr>
        <p:blipFill>
          <a:blip r:embed="rId1"/>
          <a:stretch/>
        </p:blipFill>
        <p:spPr>
          <a:xfrm>
            <a:off x="1656360" y="1202400"/>
            <a:ext cx="8532360" cy="520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ranges, different standards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914400" y="6400800"/>
            <a:ext cx="913788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DejaVu Sans"/>
              </a:rPr>
              <a:t>Source: M.S. Mahmoud, A. Mohamad, “A Study of Efficient Power Consumption Wireless Communication </a:t>
            </a: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Martel-Regular"/>
              </a:rPr>
              <a:t>Techniques/ Modules for Internet of Things (IoT) Applications”, January 2016, Advances in Internet of Things 06(02):19-29, DOI:10.4236/ait.2016.62002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35000" y="1227600"/>
            <a:ext cx="8710200" cy="516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35520" y="4406760"/>
            <a:ext cx="1074600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WPAN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35520" y="2906640"/>
            <a:ext cx="10746000" cy="14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Personal Area 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57200" y="1371600"/>
            <a:ext cx="10783800" cy="366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 (IPv6 over Low-Power Wireless Personal Area Networks)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 (V2V)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RuBee (IEEE standard 1902.1)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IP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 (IEEE 802.15.4-based)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IrDA (Infrared Data Association)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Z-Wave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more.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57200" y="1371600"/>
            <a:ext cx="10783800" cy="46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Resilient against interference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range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number of participants in network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Beacons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Fitness trackers, smart watches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Medical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cars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Earbuds, headsets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for different applications with different ranges/power usages.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457200" y="1371600"/>
            <a:ext cx="10783800" cy="34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Scales to large network sizes (~6500 nodes)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range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 issues (fixed, known fallback keys in at least one profile)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automation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Application>LibreOffice/24.2.3.2$Linux_X86_64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cp:lastPrinted>2024-05-13T15:57:51Z</cp:lastPrinted>
  <dcterms:modified xsi:type="dcterms:W3CDTF">2024-05-13T16:00:32Z</dcterms:modified>
  <cp:revision>3322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2</vt:i4>
  </property>
  <property fmtid="{D5CDD505-2E9C-101B-9397-08002B2CF9AE}" pid="6" name="Notes">
    <vt:i4>55</vt:i4>
  </property>
  <property fmtid="{D5CDD505-2E9C-101B-9397-08002B2CF9AE}" pid="7" name="ScaleCrop">
    <vt:bool>0</vt:bool>
  </property>
  <property fmtid="{D5CDD505-2E9C-101B-9397-08002B2CF9AE}" pid="8" name="ShareDoc">
    <vt:bool>0</vt:bool>
  </property>
  <property fmtid="{D5CDD505-2E9C-101B-9397-08002B2CF9AE}" pid="9" name="Slides">
    <vt:i4>55</vt:i4>
  </property>
</Properties>
</file>