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9"/>
  </p:notesMasterIdLst>
  <p:sldIdLst>
    <p:sldId id="265" r:id="rId2"/>
    <p:sldId id="266" r:id="rId3"/>
    <p:sldId id="267" r:id="rId4"/>
    <p:sldId id="269" r:id="rId5"/>
    <p:sldId id="268" r:id="rId6"/>
    <p:sldId id="270" r:id="rId7"/>
    <p:sldId id="271" r:id="rId8"/>
    <p:sldId id="272" r:id="rId9"/>
    <p:sldId id="273" r:id="rId10"/>
    <p:sldId id="305" r:id="rId11"/>
    <p:sldId id="306" r:id="rId12"/>
    <p:sldId id="274" r:id="rId13"/>
    <p:sldId id="275" r:id="rId14"/>
    <p:sldId id="277" r:id="rId15"/>
    <p:sldId id="278" r:id="rId16"/>
    <p:sldId id="307" r:id="rId17"/>
    <p:sldId id="280" r:id="rId18"/>
    <p:sldId id="281" r:id="rId19"/>
    <p:sldId id="282" r:id="rId20"/>
    <p:sldId id="308" r:id="rId21"/>
    <p:sldId id="283" r:id="rId22"/>
    <p:sldId id="284" r:id="rId23"/>
    <p:sldId id="285" r:id="rId24"/>
    <p:sldId id="286" r:id="rId25"/>
    <p:sldId id="287" r:id="rId26"/>
    <p:sldId id="288" r:id="rId27"/>
    <p:sldId id="289" r:id="rId28"/>
    <p:sldId id="290" r:id="rId29"/>
    <p:sldId id="315" r:id="rId30"/>
    <p:sldId id="316" r:id="rId31"/>
    <p:sldId id="291" r:id="rId32"/>
    <p:sldId id="292" r:id="rId33"/>
    <p:sldId id="293" r:id="rId34"/>
    <p:sldId id="295" r:id="rId35"/>
    <p:sldId id="310" r:id="rId36"/>
    <p:sldId id="311" r:id="rId37"/>
    <p:sldId id="312" r:id="rId38"/>
    <p:sldId id="296" r:id="rId39"/>
    <p:sldId id="313" r:id="rId40"/>
    <p:sldId id="314" r:id="rId41"/>
    <p:sldId id="298" r:id="rId42"/>
    <p:sldId id="299" r:id="rId43"/>
    <p:sldId id="300" r:id="rId44"/>
    <p:sldId id="301" r:id="rId45"/>
    <p:sldId id="302" r:id="rId46"/>
    <p:sldId id="303" r:id="rId47"/>
    <p:sldId id="304" r:id="rId48"/>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98" autoAdjust="0"/>
    <p:restoredTop sz="94660"/>
  </p:normalViewPr>
  <p:slideViewPr>
    <p:cSldViewPr snapToGrid="0">
      <p:cViewPr varScale="1">
        <p:scale>
          <a:sx n="79" d="100"/>
          <a:sy n="79" d="100"/>
        </p:scale>
        <p:origin x="802"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CC743CF-F549-4674-A442-9E15520174FF}" type="datetimeFigureOut">
              <a:rPr lang="de-DE" smtClean="0"/>
              <a:t>11.12.2024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1654028-3087-4DB7-802A-E215E9BA154C}" type="slidenum">
              <a:rPr lang="de-DE" smtClean="0"/>
              <a:t>‹Nr.›</a:t>
            </a:fld>
            <a:endParaRPr lang="de-DE"/>
          </a:p>
        </p:txBody>
      </p:sp>
    </p:spTree>
    <p:extLst>
      <p:ext uri="{BB962C8B-B14F-4D97-AF65-F5344CB8AC3E}">
        <p14:creationId xmlns:p14="http://schemas.microsoft.com/office/powerpoint/2010/main" val="410144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a:p>
        </p:txBody>
      </p:sp>
      <p:sp>
        <p:nvSpPr>
          <p:cNvPr id="4" name="Foliennummernplatzhalter 3"/>
          <p:cNvSpPr>
            <a:spLocks noGrp="1"/>
          </p:cNvSpPr>
          <p:nvPr>
            <p:ph type="sldNum" sz="quarter" idx="5"/>
          </p:nvPr>
        </p:nvSpPr>
        <p:spPr/>
        <p:txBody>
          <a:bodyPr/>
          <a:lstStyle/>
          <a:p>
            <a:pPr>
              <a:defRPr/>
            </a:pPr>
            <a:fld id="{65E7AE3F-54B2-2640-A465-47036B37E5E1}" type="slidenum">
              <a:rPr lang="de-DE" smtClean="0"/>
              <a:pPr>
                <a:defRPr/>
              </a:pPr>
              <a:t>1</a:t>
            </a:fld>
            <a:endParaRPr lang="de-DE"/>
          </a:p>
        </p:txBody>
      </p:sp>
    </p:spTree>
    <p:extLst>
      <p:ext uri="{BB962C8B-B14F-4D97-AF65-F5344CB8AC3E}">
        <p14:creationId xmlns:p14="http://schemas.microsoft.com/office/powerpoint/2010/main" val="19890887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Dazwischen jeweils ne kleine Übung</a:t>
            </a:r>
          </a:p>
        </p:txBody>
      </p:sp>
      <p:sp>
        <p:nvSpPr>
          <p:cNvPr id="4" name="Foliennummernplatzhalter 3"/>
          <p:cNvSpPr>
            <a:spLocks noGrp="1"/>
          </p:cNvSpPr>
          <p:nvPr>
            <p:ph type="sldNum" sz="quarter" idx="5"/>
          </p:nvPr>
        </p:nvSpPr>
        <p:spPr/>
        <p:txBody>
          <a:bodyPr/>
          <a:lstStyle/>
          <a:p>
            <a:fld id="{C1654028-3087-4DB7-802A-E215E9BA154C}" type="slidenum">
              <a:rPr lang="de-DE" smtClean="0"/>
              <a:t>2</a:t>
            </a:fld>
            <a:endParaRPr lang="de-DE"/>
          </a:p>
        </p:txBody>
      </p:sp>
    </p:spTree>
    <p:extLst>
      <p:ext uri="{BB962C8B-B14F-4D97-AF65-F5344CB8AC3E}">
        <p14:creationId xmlns:p14="http://schemas.microsoft.com/office/powerpoint/2010/main" val="458691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F2DCDD-00C2-3D2C-0A55-E5FF41C69C0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B425697-BD69-97EA-B0A7-B96EE3C54E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3E68831-15F9-AF53-96C3-8D9EBB3F2488}"/>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6296A3AA-20C7-8A1D-D563-4A94E06F216C}"/>
              </a:ext>
            </a:extLst>
          </p:cNvPr>
          <p:cNvSpPr>
            <a:spLocks noGrp="1"/>
          </p:cNvSpPr>
          <p:nvPr>
            <p:ph type="sldNum" sz="quarter" idx="5"/>
          </p:nvPr>
        </p:nvSpPr>
        <p:spPr/>
        <p:txBody>
          <a:bodyPr/>
          <a:lstStyle/>
          <a:p>
            <a:pPr>
              <a:defRPr/>
            </a:pPr>
            <a:fld id="{65E7AE3F-54B2-2640-A465-47036B37E5E1}" type="slidenum">
              <a:rPr lang="de-DE" smtClean="0"/>
              <a:pPr>
                <a:defRPr/>
              </a:pPr>
              <a:t>17</a:t>
            </a:fld>
            <a:endParaRPr lang="de-DE"/>
          </a:p>
        </p:txBody>
      </p:sp>
    </p:spTree>
    <p:extLst>
      <p:ext uri="{BB962C8B-B14F-4D97-AF65-F5344CB8AC3E}">
        <p14:creationId xmlns:p14="http://schemas.microsoft.com/office/powerpoint/2010/main" val="2537902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B77DF-02A4-4DC9-BECA-BFB6A3D25E8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6740468-425E-6C86-4881-556C7B8A1CE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CF401214-108F-C89D-5474-C61D5D447F2E}"/>
              </a:ext>
            </a:extLst>
          </p:cNvPr>
          <p:cNvSpPr>
            <a:spLocks noGrp="1"/>
          </p:cNvSpPr>
          <p:nvPr>
            <p:ph type="body" idx="1"/>
          </p:nvPr>
        </p:nvSpPr>
        <p:spPr/>
        <p:txBody>
          <a:bodyPr/>
          <a:lstStyle/>
          <a:p>
            <a:endParaRPr lang="de-DE"/>
          </a:p>
        </p:txBody>
      </p:sp>
      <p:sp>
        <p:nvSpPr>
          <p:cNvPr id="4" name="Foliennummernplatzhalter 3">
            <a:extLst>
              <a:ext uri="{FF2B5EF4-FFF2-40B4-BE49-F238E27FC236}">
                <a16:creationId xmlns:a16="http://schemas.microsoft.com/office/drawing/2014/main" id="{95885C86-4646-608D-E3D6-4F91CE28368D}"/>
              </a:ext>
            </a:extLst>
          </p:cNvPr>
          <p:cNvSpPr>
            <a:spLocks noGrp="1"/>
          </p:cNvSpPr>
          <p:nvPr>
            <p:ph type="sldNum" sz="quarter" idx="5"/>
          </p:nvPr>
        </p:nvSpPr>
        <p:spPr/>
        <p:txBody>
          <a:bodyPr/>
          <a:lstStyle/>
          <a:p>
            <a:pPr>
              <a:defRPr/>
            </a:pPr>
            <a:fld id="{65E7AE3F-54B2-2640-A465-47036B37E5E1}" type="slidenum">
              <a:rPr lang="de-DE" smtClean="0"/>
              <a:pPr>
                <a:defRPr/>
              </a:pPr>
              <a:t>31</a:t>
            </a:fld>
            <a:endParaRPr lang="de-DE"/>
          </a:p>
        </p:txBody>
      </p:sp>
    </p:spTree>
    <p:extLst>
      <p:ext uri="{BB962C8B-B14F-4D97-AF65-F5344CB8AC3E}">
        <p14:creationId xmlns:p14="http://schemas.microsoft.com/office/powerpoint/2010/main" val="33746299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891A675-F3CA-1AD2-A5A6-EC09A60E730F}"/>
              </a:ext>
            </a:extLst>
          </p:cNvPr>
          <p:cNvSpPr>
            <a:spLocks noGrp="1"/>
          </p:cNvSpPr>
          <p:nvPr>
            <p:ph type="ctrTitle"/>
          </p:nvPr>
        </p:nvSpPr>
        <p:spPr>
          <a:xfrm>
            <a:off x="1524000" y="1122363"/>
            <a:ext cx="9144000" cy="2387600"/>
          </a:xfrm>
        </p:spPr>
        <p:txBody>
          <a:bodyPr anchor="b"/>
          <a:lstStyle>
            <a:lvl1pPr algn="ctr">
              <a:defRPr sz="6000"/>
            </a:lvl1pPr>
          </a:lstStyle>
          <a:p>
            <a:r>
              <a:rPr lang="de-DE"/>
              <a:t>Mastertitelformat bearbeiten</a:t>
            </a:r>
          </a:p>
        </p:txBody>
      </p:sp>
      <p:sp>
        <p:nvSpPr>
          <p:cNvPr id="3" name="Untertitel 2">
            <a:extLst>
              <a:ext uri="{FF2B5EF4-FFF2-40B4-BE49-F238E27FC236}">
                <a16:creationId xmlns:a16="http://schemas.microsoft.com/office/drawing/2014/main" id="{77E30A83-C593-2AB0-B609-8311CA5AA5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p>
        </p:txBody>
      </p:sp>
      <p:sp>
        <p:nvSpPr>
          <p:cNvPr id="4" name="Datumsplatzhalter 3">
            <a:extLst>
              <a:ext uri="{FF2B5EF4-FFF2-40B4-BE49-F238E27FC236}">
                <a16:creationId xmlns:a16="http://schemas.microsoft.com/office/drawing/2014/main" id="{0CA06012-7F82-CB16-49D2-0487F1C2B825}"/>
              </a:ext>
            </a:extLst>
          </p:cNvPr>
          <p:cNvSpPr>
            <a:spLocks noGrp="1"/>
          </p:cNvSpPr>
          <p:nvPr>
            <p:ph type="dt" sz="half" idx="10"/>
          </p:nvPr>
        </p:nvSpPr>
        <p:spPr/>
        <p:txBody>
          <a:bodyPr/>
          <a:lstStyle/>
          <a:p>
            <a:fld id="{A7D9C450-45B0-4F57-81BE-F5CC4E46AAF8}" type="datetime1">
              <a:rPr lang="de-DE" smtClean="0"/>
              <a:t>11.12.2024</a:t>
            </a:fld>
            <a:endParaRPr lang="de-DE"/>
          </a:p>
        </p:txBody>
      </p:sp>
      <p:sp>
        <p:nvSpPr>
          <p:cNvPr id="5" name="Fußzeilenplatzhalter 4">
            <a:extLst>
              <a:ext uri="{FF2B5EF4-FFF2-40B4-BE49-F238E27FC236}">
                <a16:creationId xmlns:a16="http://schemas.microsoft.com/office/drawing/2014/main" id="{2B978001-1864-7D70-BC10-C0FE7424711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A45A68C4-64D2-3BB2-08F3-5EA25253175A}"/>
              </a:ext>
            </a:extLst>
          </p:cNvPr>
          <p:cNvSpPr>
            <a:spLocks noGrp="1"/>
          </p:cNvSpPr>
          <p:nvPr>
            <p:ph type="sldNum" sz="quarter" idx="12"/>
          </p:nvPr>
        </p:nvSpPr>
        <p:spPr/>
        <p:txBody>
          <a:bodyPr/>
          <a:lstStyle/>
          <a:p>
            <a:fld id="{93B7D700-2619-45EC-B933-DE9988DFC663}" type="slidenum">
              <a:rPr lang="de-DE" smtClean="0"/>
              <a:t>‹Nr.›</a:t>
            </a:fld>
            <a:endParaRPr lang="de-DE"/>
          </a:p>
        </p:txBody>
      </p:sp>
    </p:spTree>
    <p:extLst>
      <p:ext uri="{BB962C8B-B14F-4D97-AF65-F5344CB8AC3E}">
        <p14:creationId xmlns:p14="http://schemas.microsoft.com/office/powerpoint/2010/main" val="14830622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08B6E9E-A3B1-8599-E277-FC2A28D9DB53}"/>
              </a:ext>
            </a:extLst>
          </p:cNvPr>
          <p:cNvSpPr>
            <a:spLocks noGrp="1"/>
          </p:cNvSpPr>
          <p:nvPr>
            <p:ph type="title"/>
          </p:nvPr>
        </p:nvSpPr>
        <p:spPr/>
        <p:txBody>
          <a:bodyPr/>
          <a:lstStyle/>
          <a:p>
            <a:r>
              <a:rPr lang="de-DE"/>
              <a:t>Mastertitelformat bearbeiten</a:t>
            </a:r>
          </a:p>
        </p:txBody>
      </p:sp>
      <p:sp>
        <p:nvSpPr>
          <p:cNvPr id="3" name="Vertikaler Textplatzhalter 2">
            <a:extLst>
              <a:ext uri="{FF2B5EF4-FFF2-40B4-BE49-F238E27FC236}">
                <a16:creationId xmlns:a16="http://schemas.microsoft.com/office/drawing/2014/main" id="{C241CAE6-08EE-85C5-A632-51C102CD94F9}"/>
              </a:ext>
            </a:extLst>
          </p:cNvPr>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91A09001-0FCA-A872-ECB9-EAF456EF9968}"/>
              </a:ext>
            </a:extLst>
          </p:cNvPr>
          <p:cNvSpPr>
            <a:spLocks noGrp="1"/>
          </p:cNvSpPr>
          <p:nvPr>
            <p:ph type="dt" sz="half" idx="10"/>
          </p:nvPr>
        </p:nvSpPr>
        <p:spPr/>
        <p:txBody>
          <a:bodyPr/>
          <a:lstStyle/>
          <a:p>
            <a:fld id="{72FCEEF4-D546-4AD9-A1FC-6AAD1E235C6E}" type="datetime1">
              <a:rPr lang="de-DE" smtClean="0"/>
              <a:t>11.12.2024</a:t>
            </a:fld>
            <a:endParaRPr lang="de-DE"/>
          </a:p>
        </p:txBody>
      </p:sp>
      <p:sp>
        <p:nvSpPr>
          <p:cNvPr id="5" name="Fußzeilenplatzhalter 4">
            <a:extLst>
              <a:ext uri="{FF2B5EF4-FFF2-40B4-BE49-F238E27FC236}">
                <a16:creationId xmlns:a16="http://schemas.microsoft.com/office/drawing/2014/main" id="{9A5F3728-BE0D-5346-7390-404CACCE9639}"/>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31BF97F5-FEA9-8EE9-879D-B167D28853CB}"/>
              </a:ext>
            </a:extLst>
          </p:cNvPr>
          <p:cNvSpPr>
            <a:spLocks noGrp="1"/>
          </p:cNvSpPr>
          <p:nvPr>
            <p:ph type="sldNum" sz="quarter" idx="12"/>
          </p:nvPr>
        </p:nvSpPr>
        <p:spPr/>
        <p:txBody>
          <a:bodyPr/>
          <a:lstStyle/>
          <a:p>
            <a:fld id="{93B7D700-2619-45EC-B933-DE9988DFC663}" type="slidenum">
              <a:rPr lang="de-DE" smtClean="0"/>
              <a:t>‹Nr.›</a:t>
            </a:fld>
            <a:endParaRPr lang="de-DE"/>
          </a:p>
        </p:txBody>
      </p:sp>
    </p:spTree>
    <p:extLst>
      <p:ext uri="{BB962C8B-B14F-4D97-AF65-F5344CB8AC3E}">
        <p14:creationId xmlns:p14="http://schemas.microsoft.com/office/powerpoint/2010/main" val="3771074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kaler Titel 1">
            <a:extLst>
              <a:ext uri="{FF2B5EF4-FFF2-40B4-BE49-F238E27FC236}">
                <a16:creationId xmlns:a16="http://schemas.microsoft.com/office/drawing/2014/main" id="{C5735880-41F7-F959-2BE8-7E503BF51E71}"/>
              </a:ext>
            </a:extLst>
          </p:cNvPr>
          <p:cNvSpPr>
            <a:spLocks noGrp="1"/>
          </p:cNvSpPr>
          <p:nvPr>
            <p:ph type="title" orient="vert"/>
          </p:nvPr>
        </p:nvSpPr>
        <p:spPr>
          <a:xfrm>
            <a:off x="8724900" y="365125"/>
            <a:ext cx="2628900" cy="5811838"/>
          </a:xfrm>
        </p:spPr>
        <p:txBody>
          <a:bodyPr vert="eaVert"/>
          <a:lstStyle/>
          <a:p>
            <a:r>
              <a:rPr lang="de-DE"/>
              <a:t>Mastertitelformat bearbeiten</a:t>
            </a:r>
          </a:p>
        </p:txBody>
      </p:sp>
      <p:sp>
        <p:nvSpPr>
          <p:cNvPr id="3" name="Vertikaler Textplatzhalter 2">
            <a:extLst>
              <a:ext uri="{FF2B5EF4-FFF2-40B4-BE49-F238E27FC236}">
                <a16:creationId xmlns:a16="http://schemas.microsoft.com/office/drawing/2014/main" id="{98F3DD68-BC5F-F9A9-A05F-5F1FF346504A}"/>
              </a:ext>
            </a:extLst>
          </p:cNvPr>
          <p:cNvSpPr>
            <a:spLocks noGrp="1"/>
          </p:cNvSpPr>
          <p:nvPr>
            <p:ph type="body" orient="vert" idx="1"/>
          </p:nvPr>
        </p:nvSpPr>
        <p:spPr>
          <a:xfrm>
            <a:off x="838200" y="365125"/>
            <a:ext cx="7734300"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B4C4EAA4-5AF0-5514-C1CB-89D1983BF5C7}"/>
              </a:ext>
            </a:extLst>
          </p:cNvPr>
          <p:cNvSpPr>
            <a:spLocks noGrp="1"/>
          </p:cNvSpPr>
          <p:nvPr>
            <p:ph type="dt" sz="half" idx="10"/>
          </p:nvPr>
        </p:nvSpPr>
        <p:spPr/>
        <p:txBody>
          <a:bodyPr/>
          <a:lstStyle/>
          <a:p>
            <a:fld id="{AC6CEC98-676F-40B6-8321-CF18B521E741}" type="datetime1">
              <a:rPr lang="de-DE" smtClean="0"/>
              <a:t>11.12.2024</a:t>
            </a:fld>
            <a:endParaRPr lang="de-DE"/>
          </a:p>
        </p:txBody>
      </p:sp>
      <p:sp>
        <p:nvSpPr>
          <p:cNvPr id="5" name="Fußzeilenplatzhalter 4">
            <a:extLst>
              <a:ext uri="{FF2B5EF4-FFF2-40B4-BE49-F238E27FC236}">
                <a16:creationId xmlns:a16="http://schemas.microsoft.com/office/drawing/2014/main" id="{D7A5B595-8CD5-16CE-227B-F192AC890096}"/>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1B66D5CE-CC87-46B7-0928-DCD647D621C0}"/>
              </a:ext>
            </a:extLst>
          </p:cNvPr>
          <p:cNvSpPr>
            <a:spLocks noGrp="1"/>
          </p:cNvSpPr>
          <p:nvPr>
            <p:ph type="sldNum" sz="quarter" idx="12"/>
          </p:nvPr>
        </p:nvSpPr>
        <p:spPr/>
        <p:txBody>
          <a:bodyPr/>
          <a:lstStyle/>
          <a:p>
            <a:fld id="{93B7D700-2619-45EC-B933-DE9988DFC663}" type="slidenum">
              <a:rPr lang="de-DE" smtClean="0"/>
              <a:t>‹Nr.›</a:t>
            </a:fld>
            <a:endParaRPr lang="de-DE"/>
          </a:p>
        </p:txBody>
      </p:sp>
    </p:spTree>
    <p:extLst>
      <p:ext uri="{BB962C8B-B14F-4D97-AF65-F5344CB8AC3E}">
        <p14:creationId xmlns:p14="http://schemas.microsoft.com/office/powerpoint/2010/main" val="39717230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3E348F2-C729-F46F-FB04-AE0E4BE5A69F}"/>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1BD8D246-9290-EB7A-AFE3-BE43249BD935}"/>
              </a:ext>
            </a:extLst>
          </p:cNvPr>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A2B73514-5DE5-C79E-C4B8-A2254C54C24A}"/>
              </a:ext>
            </a:extLst>
          </p:cNvPr>
          <p:cNvSpPr>
            <a:spLocks noGrp="1"/>
          </p:cNvSpPr>
          <p:nvPr>
            <p:ph type="dt" sz="half" idx="10"/>
          </p:nvPr>
        </p:nvSpPr>
        <p:spPr/>
        <p:txBody>
          <a:bodyPr/>
          <a:lstStyle/>
          <a:p>
            <a:fld id="{ADDFB32F-405D-43AF-9CAF-7C954C753469}" type="datetime1">
              <a:rPr lang="de-DE" smtClean="0"/>
              <a:t>11.12.2024</a:t>
            </a:fld>
            <a:endParaRPr lang="de-DE"/>
          </a:p>
        </p:txBody>
      </p:sp>
      <p:sp>
        <p:nvSpPr>
          <p:cNvPr id="5" name="Fußzeilenplatzhalter 4">
            <a:extLst>
              <a:ext uri="{FF2B5EF4-FFF2-40B4-BE49-F238E27FC236}">
                <a16:creationId xmlns:a16="http://schemas.microsoft.com/office/drawing/2014/main" id="{11F832B6-1EB5-2DF2-0094-76273CEE056D}"/>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02C2779B-F33A-44D0-C2D1-D3142FF0FB0A}"/>
              </a:ext>
            </a:extLst>
          </p:cNvPr>
          <p:cNvSpPr>
            <a:spLocks noGrp="1"/>
          </p:cNvSpPr>
          <p:nvPr>
            <p:ph type="sldNum" sz="quarter" idx="12"/>
          </p:nvPr>
        </p:nvSpPr>
        <p:spPr/>
        <p:txBody>
          <a:bodyPr/>
          <a:lstStyle/>
          <a:p>
            <a:fld id="{93B7D700-2619-45EC-B933-DE9988DFC663}" type="slidenum">
              <a:rPr lang="de-DE" smtClean="0"/>
              <a:t>‹Nr.›</a:t>
            </a:fld>
            <a:endParaRPr lang="de-DE"/>
          </a:p>
        </p:txBody>
      </p:sp>
    </p:spTree>
    <p:extLst>
      <p:ext uri="{BB962C8B-B14F-4D97-AF65-F5344CB8AC3E}">
        <p14:creationId xmlns:p14="http://schemas.microsoft.com/office/powerpoint/2010/main" val="6752673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4A0C9F-7BE8-D11D-4316-E18548DDDFF0}"/>
              </a:ext>
            </a:extLst>
          </p:cNvPr>
          <p:cNvSpPr>
            <a:spLocks noGrp="1"/>
          </p:cNvSpPr>
          <p:nvPr>
            <p:ph type="title"/>
          </p:nvPr>
        </p:nvSpPr>
        <p:spPr>
          <a:xfrm>
            <a:off x="831850" y="1709738"/>
            <a:ext cx="10515600" cy="2852737"/>
          </a:xfrm>
        </p:spPr>
        <p:txBody>
          <a:bodyPr anchor="b"/>
          <a:lstStyle>
            <a:lvl1pPr>
              <a:defRPr sz="6000"/>
            </a:lvl1pPr>
          </a:lstStyle>
          <a:p>
            <a:r>
              <a:rPr lang="de-DE"/>
              <a:t>Mastertitelformat bearbeiten</a:t>
            </a:r>
          </a:p>
        </p:txBody>
      </p:sp>
      <p:sp>
        <p:nvSpPr>
          <p:cNvPr id="3" name="Textplatzhalter 2">
            <a:extLst>
              <a:ext uri="{FF2B5EF4-FFF2-40B4-BE49-F238E27FC236}">
                <a16:creationId xmlns:a16="http://schemas.microsoft.com/office/drawing/2014/main" id="{566D3070-D22D-CDEA-936E-7A6D6037D2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de-DE"/>
              <a:t>Mastertextformat bearbeiten</a:t>
            </a:r>
          </a:p>
        </p:txBody>
      </p:sp>
      <p:sp>
        <p:nvSpPr>
          <p:cNvPr id="4" name="Datumsplatzhalter 3">
            <a:extLst>
              <a:ext uri="{FF2B5EF4-FFF2-40B4-BE49-F238E27FC236}">
                <a16:creationId xmlns:a16="http://schemas.microsoft.com/office/drawing/2014/main" id="{912D1DC4-3C1C-B57E-8EF7-BE5C99A0AEBA}"/>
              </a:ext>
            </a:extLst>
          </p:cNvPr>
          <p:cNvSpPr>
            <a:spLocks noGrp="1"/>
          </p:cNvSpPr>
          <p:nvPr>
            <p:ph type="dt" sz="half" idx="10"/>
          </p:nvPr>
        </p:nvSpPr>
        <p:spPr/>
        <p:txBody>
          <a:bodyPr/>
          <a:lstStyle/>
          <a:p>
            <a:fld id="{FDA832E6-1C8B-4770-98FF-42573CD5AD98}" type="datetime1">
              <a:rPr lang="de-DE" smtClean="0"/>
              <a:t>11.12.2024</a:t>
            </a:fld>
            <a:endParaRPr lang="de-DE"/>
          </a:p>
        </p:txBody>
      </p:sp>
      <p:sp>
        <p:nvSpPr>
          <p:cNvPr id="5" name="Fußzeilenplatzhalter 4">
            <a:extLst>
              <a:ext uri="{FF2B5EF4-FFF2-40B4-BE49-F238E27FC236}">
                <a16:creationId xmlns:a16="http://schemas.microsoft.com/office/drawing/2014/main" id="{65EB94DD-0404-3CB0-173E-7D250A779B30}"/>
              </a:ext>
            </a:extLst>
          </p:cNvPr>
          <p:cNvSpPr>
            <a:spLocks noGrp="1"/>
          </p:cNvSpPr>
          <p:nvPr>
            <p:ph type="ftr" sz="quarter" idx="11"/>
          </p:nvPr>
        </p:nvSpPr>
        <p:spPr/>
        <p:txBody>
          <a:bodyPr/>
          <a:lstStyle/>
          <a:p>
            <a:endParaRPr lang="de-DE"/>
          </a:p>
        </p:txBody>
      </p:sp>
      <p:sp>
        <p:nvSpPr>
          <p:cNvPr id="6" name="Foliennummernplatzhalter 5">
            <a:extLst>
              <a:ext uri="{FF2B5EF4-FFF2-40B4-BE49-F238E27FC236}">
                <a16:creationId xmlns:a16="http://schemas.microsoft.com/office/drawing/2014/main" id="{F4DD0333-BA22-D606-7672-5D01FD2AB290}"/>
              </a:ext>
            </a:extLst>
          </p:cNvPr>
          <p:cNvSpPr>
            <a:spLocks noGrp="1"/>
          </p:cNvSpPr>
          <p:nvPr>
            <p:ph type="sldNum" sz="quarter" idx="12"/>
          </p:nvPr>
        </p:nvSpPr>
        <p:spPr/>
        <p:txBody>
          <a:bodyPr/>
          <a:lstStyle/>
          <a:p>
            <a:fld id="{93B7D700-2619-45EC-B933-DE9988DFC663}" type="slidenum">
              <a:rPr lang="de-DE" smtClean="0"/>
              <a:t>‹Nr.›</a:t>
            </a:fld>
            <a:endParaRPr lang="de-DE"/>
          </a:p>
        </p:txBody>
      </p:sp>
    </p:spTree>
    <p:extLst>
      <p:ext uri="{BB962C8B-B14F-4D97-AF65-F5344CB8AC3E}">
        <p14:creationId xmlns:p14="http://schemas.microsoft.com/office/powerpoint/2010/main" val="24132290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9271C4-0538-06C3-C1AC-CA1704704402}"/>
              </a:ext>
            </a:extLst>
          </p:cNvPr>
          <p:cNvSpPr>
            <a:spLocks noGrp="1"/>
          </p:cNvSpPr>
          <p:nvPr>
            <p:ph type="title"/>
          </p:nvPr>
        </p:nvSpPr>
        <p:spPr/>
        <p:txBody>
          <a:bodyPr/>
          <a:lstStyle/>
          <a:p>
            <a:r>
              <a:rPr lang="de-DE"/>
              <a:t>Mastertitelformat bearbeiten</a:t>
            </a:r>
          </a:p>
        </p:txBody>
      </p:sp>
      <p:sp>
        <p:nvSpPr>
          <p:cNvPr id="3" name="Inhaltsplatzhalter 2">
            <a:extLst>
              <a:ext uri="{FF2B5EF4-FFF2-40B4-BE49-F238E27FC236}">
                <a16:creationId xmlns:a16="http://schemas.microsoft.com/office/drawing/2014/main" id="{5AFDF125-BC4E-EEBD-10CF-4E73489771E1}"/>
              </a:ext>
            </a:extLst>
          </p:cNvPr>
          <p:cNvSpPr>
            <a:spLocks noGrp="1"/>
          </p:cNvSpPr>
          <p:nvPr>
            <p:ph sz="half" idx="1"/>
          </p:nvPr>
        </p:nvSpPr>
        <p:spPr>
          <a:xfrm>
            <a:off x="838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Inhaltsplatzhalter 3">
            <a:extLst>
              <a:ext uri="{FF2B5EF4-FFF2-40B4-BE49-F238E27FC236}">
                <a16:creationId xmlns:a16="http://schemas.microsoft.com/office/drawing/2014/main" id="{E9201803-58C8-03E6-4B07-36C55CE9F9EF}"/>
              </a:ext>
            </a:extLst>
          </p:cNvPr>
          <p:cNvSpPr>
            <a:spLocks noGrp="1"/>
          </p:cNvSpPr>
          <p:nvPr>
            <p:ph sz="half" idx="2"/>
          </p:nvPr>
        </p:nvSpPr>
        <p:spPr>
          <a:xfrm>
            <a:off x="6172200" y="1825625"/>
            <a:ext cx="518160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Datumsplatzhalter 4">
            <a:extLst>
              <a:ext uri="{FF2B5EF4-FFF2-40B4-BE49-F238E27FC236}">
                <a16:creationId xmlns:a16="http://schemas.microsoft.com/office/drawing/2014/main" id="{8089BD58-377A-0EA8-F6C2-6FF2962459C2}"/>
              </a:ext>
            </a:extLst>
          </p:cNvPr>
          <p:cNvSpPr>
            <a:spLocks noGrp="1"/>
          </p:cNvSpPr>
          <p:nvPr>
            <p:ph type="dt" sz="half" idx="10"/>
          </p:nvPr>
        </p:nvSpPr>
        <p:spPr/>
        <p:txBody>
          <a:bodyPr/>
          <a:lstStyle/>
          <a:p>
            <a:fld id="{C6D59223-B71F-4390-B761-875052D7E0E8}" type="datetime1">
              <a:rPr lang="de-DE" smtClean="0"/>
              <a:t>11.12.2024</a:t>
            </a:fld>
            <a:endParaRPr lang="de-DE"/>
          </a:p>
        </p:txBody>
      </p:sp>
      <p:sp>
        <p:nvSpPr>
          <p:cNvPr id="6" name="Fußzeilenplatzhalter 5">
            <a:extLst>
              <a:ext uri="{FF2B5EF4-FFF2-40B4-BE49-F238E27FC236}">
                <a16:creationId xmlns:a16="http://schemas.microsoft.com/office/drawing/2014/main" id="{0C4461C2-3607-5F26-35AD-5C168075D7C5}"/>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867A3A31-91BD-2DD8-63AD-9B2D6C2E0018}"/>
              </a:ext>
            </a:extLst>
          </p:cNvPr>
          <p:cNvSpPr>
            <a:spLocks noGrp="1"/>
          </p:cNvSpPr>
          <p:nvPr>
            <p:ph type="sldNum" sz="quarter" idx="12"/>
          </p:nvPr>
        </p:nvSpPr>
        <p:spPr/>
        <p:txBody>
          <a:bodyPr/>
          <a:lstStyle/>
          <a:p>
            <a:fld id="{93B7D700-2619-45EC-B933-DE9988DFC663}" type="slidenum">
              <a:rPr lang="de-DE" smtClean="0"/>
              <a:t>‹Nr.›</a:t>
            </a:fld>
            <a:endParaRPr lang="de-DE"/>
          </a:p>
        </p:txBody>
      </p:sp>
    </p:spTree>
    <p:extLst>
      <p:ext uri="{BB962C8B-B14F-4D97-AF65-F5344CB8AC3E}">
        <p14:creationId xmlns:p14="http://schemas.microsoft.com/office/powerpoint/2010/main" val="1231501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1F69506-1D75-89EB-C4D2-AC52E6C67FF9}"/>
              </a:ext>
            </a:extLst>
          </p:cNvPr>
          <p:cNvSpPr>
            <a:spLocks noGrp="1"/>
          </p:cNvSpPr>
          <p:nvPr>
            <p:ph type="title"/>
          </p:nvPr>
        </p:nvSpPr>
        <p:spPr>
          <a:xfrm>
            <a:off x="839788" y="365125"/>
            <a:ext cx="10515600" cy="1325563"/>
          </a:xfrm>
        </p:spPr>
        <p:txBody>
          <a:bodyPr/>
          <a:lstStyle/>
          <a:p>
            <a:r>
              <a:rPr lang="de-DE"/>
              <a:t>Mastertitelformat bearbeiten</a:t>
            </a:r>
          </a:p>
        </p:txBody>
      </p:sp>
      <p:sp>
        <p:nvSpPr>
          <p:cNvPr id="3" name="Textplatzhalter 2">
            <a:extLst>
              <a:ext uri="{FF2B5EF4-FFF2-40B4-BE49-F238E27FC236}">
                <a16:creationId xmlns:a16="http://schemas.microsoft.com/office/drawing/2014/main" id="{E2C4E5D1-FBFC-217B-166F-FA2D9C94936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Inhaltsplatzhalter 3">
            <a:extLst>
              <a:ext uri="{FF2B5EF4-FFF2-40B4-BE49-F238E27FC236}">
                <a16:creationId xmlns:a16="http://schemas.microsoft.com/office/drawing/2014/main" id="{821BF8D7-F19B-18A7-CE87-2DC748243603}"/>
              </a:ext>
            </a:extLst>
          </p:cNvPr>
          <p:cNvSpPr>
            <a:spLocks noGrp="1"/>
          </p:cNvSpPr>
          <p:nvPr>
            <p:ph sz="half" idx="2"/>
          </p:nvPr>
        </p:nvSpPr>
        <p:spPr>
          <a:xfrm>
            <a:off x="839788" y="2505075"/>
            <a:ext cx="5157787"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5" name="Textplatzhalter 4">
            <a:extLst>
              <a:ext uri="{FF2B5EF4-FFF2-40B4-BE49-F238E27FC236}">
                <a16:creationId xmlns:a16="http://schemas.microsoft.com/office/drawing/2014/main" id="{AA6E4B35-56C4-D3D4-AD3A-6C45DB768E2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Inhaltsplatzhalter 5">
            <a:extLst>
              <a:ext uri="{FF2B5EF4-FFF2-40B4-BE49-F238E27FC236}">
                <a16:creationId xmlns:a16="http://schemas.microsoft.com/office/drawing/2014/main" id="{E338884E-0E89-7278-B3C2-9A33E1E937C6}"/>
              </a:ext>
            </a:extLst>
          </p:cNvPr>
          <p:cNvSpPr>
            <a:spLocks noGrp="1"/>
          </p:cNvSpPr>
          <p:nvPr>
            <p:ph sz="quarter" idx="4"/>
          </p:nvPr>
        </p:nvSpPr>
        <p:spPr>
          <a:xfrm>
            <a:off x="6172200" y="2505075"/>
            <a:ext cx="5183188"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7" name="Datumsplatzhalter 6">
            <a:extLst>
              <a:ext uri="{FF2B5EF4-FFF2-40B4-BE49-F238E27FC236}">
                <a16:creationId xmlns:a16="http://schemas.microsoft.com/office/drawing/2014/main" id="{20A22C18-C889-E2D3-EF88-02B1DC73F459}"/>
              </a:ext>
            </a:extLst>
          </p:cNvPr>
          <p:cNvSpPr>
            <a:spLocks noGrp="1"/>
          </p:cNvSpPr>
          <p:nvPr>
            <p:ph type="dt" sz="half" idx="10"/>
          </p:nvPr>
        </p:nvSpPr>
        <p:spPr/>
        <p:txBody>
          <a:bodyPr/>
          <a:lstStyle/>
          <a:p>
            <a:fld id="{62E726FD-7CE1-41EB-BEF2-00865C3D06C9}" type="datetime1">
              <a:rPr lang="de-DE" smtClean="0"/>
              <a:t>11.12.2024</a:t>
            </a:fld>
            <a:endParaRPr lang="de-DE"/>
          </a:p>
        </p:txBody>
      </p:sp>
      <p:sp>
        <p:nvSpPr>
          <p:cNvPr id="8" name="Fußzeilenplatzhalter 7">
            <a:extLst>
              <a:ext uri="{FF2B5EF4-FFF2-40B4-BE49-F238E27FC236}">
                <a16:creationId xmlns:a16="http://schemas.microsoft.com/office/drawing/2014/main" id="{1580FD05-085B-D52D-C7FF-2362A728503C}"/>
              </a:ext>
            </a:extLst>
          </p:cNvPr>
          <p:cNvSpPr>
            <a:spLocks noGrp="1"/>
          </p:cNvSpPr>
          <p:nvPr>
            <p:ph type="ftr" sz="quarter" idx="11"/>
          </p:nvPr>
        </p:nvSpPr>
        <p:spPr/>
        <p:txBody>
          <a:bodyPr/>
          <a:lstStyle/>
          <a:p>
            <a:endParaRPr lang="de-DE"/>
          </a:p>
        </p:txBody>
      </p:sp>
      <p:sp>
        <p:nvSpPr>
          <p:cNvPr id="9" name="Foliennummernplatzhalter 8">
            <a:extLst>
              <a:ext uri="{FF2B5EF4-FFF2-40B4-BE49-F238E27FC236}">
                <a16:creationId xmlns:a16="http://schemas.microsoft.com/office/drawing/2014/main" id="{2EECEADA-F203-FA5F-845D-1AD39A647721}"/>
              </a:ext>
            </a:extLst>
          </p:cNvPr>
          <p:cNvSpPr>
            <a:spLocks noGrp="1"/>
          </p:cNvSpPr>
          <p:nvPr>
            <p:ph type="sldNum" sz="quarter" idx="12"/>
          </p:nvPr>
        </p:nvSpPr>
        <p:spPr/>
        <p:txBody>
          <a:bodyPr/>
          <a:lstStyle/>
          <a:p>
            <a:fld id="{93B7D700-2619-45EC-B933-DE9988DFC663}" type="slidenum">
              <a:rPr lang="de-DE" smtClean="0"/>
              <a:t>‹Nr.›</a:t>
            </a:fld>
            <a:endParaRPr lang="de-DE"/>
          </a:p>
        </p:txBody>
      </p:sp>
    </p:spTree>
    <p:extLst>
      <p:ext uri="{BB962C8B-B14F-4D97-AF65-F5344CB8AC3E}">
        <p14:creationId xmlns:p14="http://schemas.microsoft.com/office/powerpoint/2010/main" val="255177737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DF9046-781E-CAA5-4F55-538A54640659}"/>
              </a:ext>
            </a:extLst>
          </p:cNvPr>
          <p:cNvSpPr>
            <a:spLocks noGrp="1"/>
          </p:cNvSpPr>
          <p:nvPr>
            <p:ph type="title"/>
          </p:nvPr>
        </p:nvSpPr>
        <p:spPr/>
        <p:txBody>
          <a:bodyPr/>
          <a:lstStyle/>
          <a:p>
            <a:r>
              <a:rPr lang="de-DE"/>
              <a:t>Mastertitelformat bearbeiten</a:t>
            </a:r>
          </a:p>
        </p:txBody>
      </p:sp>
      <p:sp>
        <p:nvSpPr>
          <p:cNvPr id="3" name="Datumsplatzhalter 2">
            <a:extLst>
              <a:ext uri="{FF2B5EF4-FFF2-40B4-BE49-F238E27FC236}">
                <a16:creationId xmlns:a16="http://schemas.microsoft.com/office/drawing/2014/main" id="{848A4C60-41DA-AC76-C3B7-B6173E378AA8}"/>
              </a:ext>
            </a:extLst>
          </p:cNvPr>
          <p:cNvSpPr>
            <a:spLocks noGrp="1"/>
          </p:cNvSpPr>
          <p:nvPr>
            <p:ph type="dt" sz="half" idx="10"/>
          </p:nvPr>
        </p:nvSpPr>
        <p:spPr/>
        <p:txBody>
          <a:bodyPr/>
          <a:lstStyle/>
          <a:p>
            <a:fld id="{9442DBE4-031A-4224-8D5B-692DF086F597}" type="datetime1">
              <a:rPr lang="de-DE" smtClean="0"/>
              <a:t>11.12.2024</a:t>
            </a:fld>
            <a:endParaRPr lang="de-DE"/>
          </a:p>
        </p:txBody>
      </p:sp>
      <p:sp>
        <p:nvSpPr>
          <p:cNvPr id="4" name="Fußzeilenplatzhalter 3">
            <a:extLst>
              <a:ext uri="{FF2B5EF4-FFF2-40B4-BE49-F238E27FC236}">
                <a16:creationId xmlns:a16="http://schemas.microsoft.com/office/drawing/2014/main" id="{10BD35B2-0D0D-6B31-1676-0D5067CCDCE6}"/>
              </a:ext>
            </a:extLst>
          </p:cNvPr>
          <p:cNvSpPr>
            <a:spLocks noGrp="1"/>
          </p:cNvSpPr>
          <p:nvPr>
            <p:ph type="ftr" sz="quarter" idx="11"/>
          </p:nvPr>
        </p:nvSpPr>
        <p:spPr/>
        <p:txBody>
          <a:bodyPr/>
          <a:lstStyle/>
          <a:p>
            <a:endParaRPr lang="de-DE"/>
          </a:p>
        </p:txBody>
      </p:sp>
      <p:sp>
        <p:nvSpPr>
          <p:cNvPr id="5" name="Foliennummernplatzhalter 4">
            <a:extLst>
              <a:ext uri="{FF2B5EF4-FFF2-40B4-BE49-F238E27FC236}">
                <a16:creationId xmlns:a16="http://schemas.microsoft.com/office/drawing/2014/main" id="{D1BB676F-8C00-11F1-39A8-798BF320542E}"/>
              </a:ext>
            </a:extLst>
          </p:cNvPr>
          <p:cNvSpPr>
            <a:spLocks noGrp="1"/>
          </p:cNvSpPr>
          <p:nvPr>
            <p:ph type="sldNum" sz="quarter" idx="12"/>
          </p:nvPr>
        </p:nvSpPr>
        <p:spPr/>
        <p:txBody>
          <a:bodyPr/>
          <a:lstStyle/>
          <a:p>
            <a:fld id="{93B7D700-2619-45EC-B933-DE9988DFC663}" type="slidenum">
              <a:rPr lang="de-DE" smtClean="0"/>
              <a:t>‹Nr.›</a:t>
            </a:fld>
            <a:endParaRPr lang="de-DE"/>
          </a:p>
        </p:txBody>
      </p:sp>
    </p:spTree>
    <p:extLst>
      <p:ext uri="{BB962C8B-B14F-4D97-AF65-F5344CB8AC3E}">
        <p14:creationId xmlns:p14="http://schemas.microsoft.com/office/powerpoint/2010/main" val="33377144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EB315BC9-F9ED-FBC7-4813-2E96C92853CC}"/>
              </a:ext>
            </a:extLst>
          </p:cNvPr>
          <p:cNvSpPr>
            <a:spLocks noGrp="1"/>
          </p:cNvSpPr>
          <p:nvPr>
            <p:ph type="dt" sz="half" idx="10"/>
          </p:nvPr>
        </p:nvSpPr>
        <p:spPr/>
        <p:txBody>
          <a:bodyPr/>
          <a:lstStyle/>
          <a:p>
            <a:fld id="{3AE44B81-BF77-46D2-BB3D-F09D150EED56}" type="datetime1">
              <a:rPr lang="de-DE" smtClean="0"/>
              <a:t>11.12.2024</a:t>
            </a:fld>
            <a:endParaRPr lang="de-DE"/>
          </a:p>
        </p:txBody>
      </p:sp>
      <p:sp>
        <p:nvSpPr>
          <p:cNvPr id="3" name="Fußzeilenplatzhalter 2">
            <a:extLst>
              <a:ext uri="{FF2B5EF4-FFF2-40B4-BE49-F238E27FC236}">
                <a16:creationId xmlns:a16="http://schemas.microsoft.com/office/drawing/2014/main" id="{EA2C9FB9-F09C-2D66-B5EB-D70A06C1B6D2}"/>
              </a:ext>
            </a:extLst>
          </p:cNvPr>
          <p:cNvSpPr>
            <a:spLocks noGrp="1"/>
          </p:cNvSpPr>
          <p:nvPr>
            <p:ph type="ftr" sz="quarter" idx="11"/>
          </p:nvPr>
        </p:nvSpPr>
        <p:spPr/>
        <p:txBody>
          <a:bodyPr/>
          <a:lstStyle/>
          <a:p>
            <a:endParaRPr lang="de-DE"/>
          </a:p>
        </p:txBody>
      </p:sp>
      <p:sp>
        <p:nvSpPr>
          <p:cNvPr id="4" name="Foliennummernplatzhalter 3">
            <a:extLst>
              <a:ext uri="{FF2B5EF4-FFF2-40B4-BE49-F238E27FC236}">
                <a16:creationId xmlns:a16="http://schemas.microsoft.com/office/drawing/2014/main" id="{FAD851B1-9EF3-48AE-608A-33B9E8AA84C2}"/>
              </a:ext>
            </a:extLst>
          </p:cNvPr>
          <p:cNvSpPr>
            <a:spLocks noGrp="1"/>
          </p:cNvSpPr>
          <p:nvPr>
            <p:ph type="sldNum" sz="quarter" idx="12"/>
          </p:nvPr>
        </p:nvSpPr>
        <p:spPr/>
        <p:txBody>
          <a:bodyPr/>
          <a:lstStyle/>
          <a:p>
            <a:fld id="{93B7D700-2619-45EC-B933-DE9988DFC663}" type="slidenum">
              <a:rPr lang="de-DE" smtClean="0"/>
              <a:t>‹Nr.›</a:t>
            </a:fld>
            <a:endParaRPr lang="de-DE"/>
          </a:p>
        </p:txBody>
      </p:sp>
    </p:spTree>
    <p:extLst>
      <p:ext uri="{BB962C8B-B14F-4D97-AF65-F5344CB8AC3E}">
        <p14:creationId xmlns:p14="http://schemas.microsoft.com/office/powerpoint/2010/main" val="36804647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D6B8503-6435-8E3E-5301-9609746E4192}"/>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Inhaltsplatzhalter 2">
            <a:extLst>
              <a:ext uri="{FF2B5EF4-FFF2-40B4-BE49-F238E27FC236}">
                <a16:creationId xmlns:a16="http://schemas.microsoft.com/office/drawing/2014/main" id="{2DD96EDC-C6F2-6F9D-BF3F-5F84ED96328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Textplatzhalter 3">
            <a:extLst>
              <a:ext uri="{FF2B5EF4-FFF2-40B4-BE49-F238E27FC236}">
                <a16:creationId xmlns:a16="http://schemas.microsoft.com/office/drawing/2014/main" id="{7E32BFD6-FD05-D620-0584-038E03AE4A4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424AD690-E708-5BE0-6688-709DD31D8BEA}"/>
              </a:ext>
            </a:extLst>
          </p:cNvPr>
          <p:cNvSpPr>
            <a:spLocks noGrp="1"/>
          </p:cNvSpPr>
          <p:nvPr>
            <p:ph type="dt" sz="half" idx="10"/>
          </p:nvPr>
        </p:nvSpPr>
        <p:spPr/>
        <p:txBody>
          <a:bodyPr/>
          <a:lstStyle/>
          <a:p>
            <a:fld id="{8C080BBD-47D2-4B68-8B4E-41B46E2D3051}" type="datetime1">
              <a:rPr lang="de-DE" smtClean="0"/>
              <a:t>11.12.2024</a:t>
            </a:fld>
            <a:endParaRPr lang="de-DE"/>
          </a:p>
        </p:txBody>
      </p:sp>
      <p:sp>
        <p:nvSpPr>
          <p:cNvPr id="6" name="Fußzeilenplatzhalter 5">
            <a:extLst>
              <a:ext uri="{FF2B5EF4-FFF2-40B4-BE49-F238E27FC236}">
                <a16:creationId xmlns:a16="http://schemas.microsoft.com/office/drawing/2014/main" id="{7F8D9F8D-F9E8-7D4F-8D9C-D71259025C62}"/>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4B7387CC-96CA-2C4B-80CE-58CC682E476A}"/>
              </a:ext>
            </a:extLst>
          </p:cNvPr>
          <p:cNvSpPr>
            <a:spLocks noGrp="1"/>
          </p:cNvSpPr>
          <p:nvPr>
            <p:ph type="sldNum" sz="quarter" idx="12"/>
          </p:nvPr>
        </p:nvSpPr>
        <p:spPr/>
        <p:txBody>
          <a:bodyPr/>
          <a:lstStyle/>
          <a:p>
            <a:fld id="{93B7D700-2619-45EC-B933-DE9988DFC663}" type="slidenum">
              <a:rPr lang="de-DE" smtClean="0"/>
              <a:t>‹Nr.›</a:t>
            </a:fld>
            <a:endParaRPr lang="de-DE"/>
          </a:p>
        </p:txBody>
      </p:sp>
    </p:spTree>
    <p:extLst>
      <p:ext uri="{BB962C8B-B14F-4D97-AF65-F5344CB8AC3E}">
        <p14:creationId xmlns:p14="http://schemas.microsoft.com/office/powerpoint/2010/main" val="512048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CEB15AF-27FB-9F90-7EBE-CA5665695C03}"/>
              </a:ext>
            </a:extLst>
          </p:cNvPr>
          <p:cNvSpPr>
            <a:spLocks noGrp="1"/>
          </p:cNvSpPr>
          <p:nvPr>
            <p:ph type="title"/>
          </p:nvPr>
        </p:nvSpPr>
        <p:spPr>
          <a:xfrm>
            <a:off x="839788" y="457200"/>
            <a:ext cx="3932237" cy="1600200"/>
          </a:xfrm>
        </p:spPr>
        <p:txBody>
          <a:bodyPr anchor="b"/>
          <a:lstStyle>
            <a:lvl1pPr>
              <a:defRPr sz="3200"/>
            </a:lvl1pPr>
          </a:lstStyle>
          <a:p>
            <a:r>
              <a:rPr lang="de-DE"/>
              <a:t>Mastertitelformat bearbeiten</a:t>
            </a:r>
          </a:p>
        </p:txBody>
      </p:sp>
      <p:sp>
        <p:nvSpPr>
          <p:cNvPr id="3" name="Bildplatzhalter 2">
            <a:extLst>
              <a:ext uri="{FF2B5EF4-FFF2-40B4-BE49-F238E27FC236}">
                <a16:creationId xmlns:a16="http://schemas.microsoft.com/office/drawing/2014/main" id="{C36B27BD-6308-B717-49D8-A163901513E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DE"/>
          </a:p>
        </p:txBody>
      </p:sp>
      <p:sp>
        <p:nvSpPr>
          <p:cNvPr id="4" name="Textplatzhalter 3">
            <a:extLst>
              <a:ext uri="{FF2B5EF4-FFF2-40B4-BE49-F238E27FC236}">
                <a16:creationId xmlns:a16="http://schemas.microsoft.com/office/drawing/2014/main" id="{A6EB30B8-1173-9695-6B9E-39F8BC9D74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umsplatzhalter 4">
            <a:extLst>
              <a:ext uri="{FF2B5EF4-FFF2-40B4-BE49-F238E27FC236}">
                <a16:creationId xmlns:a16="http://schemas.microsoft.com/office/drawing/2014/main" id="{24D38098-C742-5F19-AD89-A6089002468D}"/>
              </a:ext>
            </a:extLst>
          </p:cNvPr>
          <p:cNvSpPr>
            <a:spLocks noGrp="1"/>
          </p:cNvSpPr>
          <p:nvPr>
            <p:ph type="dt" sz="half" idx="10"/>
          </p:nvPr>
        </p:nvSpPr>
        <p:spPr/>
        <p:txBody>
          <a:bodyPr/>
          <a:lstStyle/>
          <a:p>
            <a:fld id="{FF3FC019-F4F4-4169-A9A0-6A1A3D508BE7}" type="datetime1">
              <a:rPr lang="de-DE" smtClean="0"/>
              <a:t>11.12.2024</a:t>
            </a:fld>
            <a:endParaRPr lang="de-DE"/>
          </a:p>
        </p:txBody>
      </p:sp>
      <p:sp>
        <p:nvSpPr>
          <p:cNvPr id="6" name="Fußzeilenplatzhalter 5">
            <a:extLst>
              <a:ext uri="{FF2B5EF4-FFF2-40B4-BE49-F238E27FC236}">
                <a16:creationId xmlns:a16="http://schemas.microsoft.com/office/drawing/2014/main" id="{59D7CC32-E52C-F227-8268-EADA7B52DCED}"/>
              </a:ext>
            </a:extLst>
          </p:cNvPr>
          <p:cNvSpPr>
            <a:spLocks noGrp="1"/>
          </p:cNvSpPr>
          <p:nvPr>
            <p:ph type="ftr" sz="quarter" idx="11"/>
          </p:nvPr>
        </p:nvSpPr>
        <p:spPr/>
        <p:txBody>
          <a:bodyPr/>
          <a:lstStyle/>
          <a:p>
            <a:endParaRPr lang="de-DE"/>
          </a:p>
        </p:txBody>
      </p:sp>
      <p:sp>
        <p:nvSpPr>
          <p:cNvPr id="7" name="Foliennummernplatzhalter 6">
            <a:extLst>
              <a:ext uri="{FF2B5EF4-FFF2-40B4-BE49-F238E27FC236}">
                <a16:creationId xmlns:a16="http://schemas.microsoft.com/office/drawing/2014/main" id="{C71B469D-6EA0-6739-D654-A9CF2F25E490}"/>
              </a:ext>
            </a:extLst>
          </p:cNvPr>
          <p:cNvSpPr>
            <a:spLocks noGrp="1"/>
          </p:cNvSpPr>
          <p:nvPr>
            <p:ph type="sldNum" sz="quarter" idx="12"/>
          </p:nvPr>
        </p:nvSpPr>
        <p:spPr/>
        <p:txBody>
          <a:bodyPr/>
          <a:lstStyle/>
          <a:p>
            <a:fld id="{93B7D700-2619-45EC-B933-DE9988DFC663}" type="slidenum">
              <a:rPr lang="de-DE" smtClean="0"/>
              <a:t>‹Nr.›</a:t>
            </a:fld>
            <a:endParaRPr lang="de-DE"/>
          </a:p>
        </p:txBody>
      </p:sp>
    </p:spTree>
    <p:extLst>
      <p:ext uri="{BB962C8B-B14F-4D97-AF65-F5344CB8AC3E}">
        <p14:creationId xmlns:p14="http://schemas.microsoft.com/office/powerpoint/2010/main" val="41389361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5A1D4CA4-0886-DB14-D401-1DE5A8C807E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de-DE"/>
              <a:t>Mastertitelformat bearbeiten</a:t>
            </a:r>
          </a:p>
        </p:txBody>
      </p:sp>
      <p:sp>
        <p:nvSpPr>
          <p:cNvPr id="3" name="Textplatzhalter 2">
            <a:extLst>
              <a:ext uri="{FF2B5EF4-FFF2-40B4-BE49-F238E27FC236}">
                <a16:creationId xmlns:a16="http://schemas.microsoft.com/office/drawing/2014/main" id="{9549AB8B-4FAD-7134-219A-96083B9EE1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4" name="Datumsplatzhalter 3">
            <a:extLst>
              <a:ext uri="{FF2B5EF4-FFF2-40B4-BE49-F238E27FC236}">
                <a16:creationId xmlns:a16="http://schemas.microsoft.com/office/drawing/2014/main" id="{3CCB771B-0A49-3333-08F7-1929F62278C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6F15C7F-FC2F-434E-95A9-1CB82BFE5206}" type="datetime1">
              <a:rPr lang="de-DE" smtClean="0"/>
              <a:t>11.12.2024</a:t>
            </a:fld>
            <a:endParaRPr lang="de-DE"/>
          </a:p>
        </p:txBody>
      </p:sp>
      <p:sp>
        <p:nvSpPr>
          <p:cNvPr id="5" name="Fußzeilenplatzhalter 4">
            <a:extLst>
              <a:ext uri="{FF2B5EF4-FFF2-40B4-BE49-F238E27FC236}">
                <a16:creationId xmlns:a16="http://schemas.microsoft.com/office/drawing/2014/main" id="{D31D26FC-625A-5356-1459-5E232A5276A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de-DE"/>
          </a:p>
        </p:txBody>
      </p:sp>
      <p:sp>
        <p:nvSpPr>
          <p:cNvPr id="6" name="Foliennummernplatzhalter 5">
            <a:extLst>
              <a:ext uri="{FF2B5EF4-FFF2-40B4-BE49-F238E27FC236}">
                <a16:creationId xmlns:a16="http://schemas.microsoft.com/office/drawing/2014/main" id="{C382B9AF-84B9-D949-082F-146E8345D98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3B7D700-2619-45EC-B933-DE9988DFC663}" type="slidenum">
              <a:rPr lang="de-DE" smtClean="0"/>
              <a:t>‹Nr.›</a:t>
            </a:fld>
            <a:endParaRPr lang="de-DE"/>
          </a:p>
        </p:txBody>
      </p:sp>
    </p:spTree>
    <p:extLst>
      <p:ext uri="{BB962C8B-B14F-4D97-AF65-F5344CB8AC3E}">
        <p14:creationId xmlns:p14="http://schemas.microsoft.com/office/powerpoint/2010/main" val="31934228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B6F5B19-1B81-9540-1444-30FE8A7A2F6B}"/>
              </a:ext>
            </a:extLst>
          </p:cNvPr>
          <p:cNvSpPr>
            <a:spLocks noGrp="1"/>
          </p:cNvSpPr>
          <p:nvPr>
            <p:ph type="ctrTitle"/>
          </p:nvPr>
        </p:nvSpPr>
        <p:spPr>
          <a:xfrm>
            <a:off x="1524000" y="1122363"/>
            <a:ext cx="9144000" cy="3221037"/>
          </a:xfrm>
        </p:spPr>
        <p:txBody>
          <a:bodyPr>
            <a:normAutofit fontScale="90000"/>
          </a:bodyPr>
          <a:lstStyle/>
          <a:p>
            <a:br>
              <a:rPr lang="de-DE" dirty="0"/>
            </a:br>
            <a:br>
              <a:rPr lang="de-DE" dirty="0"/>
            </a:br>
            <a:br>
              <a:rPr lang="de-DE" dirty="0"/>
            </a:br>
            <a:br>
              <a:rPr lang="de-DE" dirty="0"/>
            </a:br>
            <a:br>
              <a:rPr lang="de-DE" dirty="0"/>
            </a:br>
            <a:br>
              <a:rPr lang="de-DE" dirty="0"/>
            </a:br>
            <a:r>
              <a:rPr lang="de-DE" dirty="0" err="1"/>
              <a:t>Sustainability</a:t>
            </a:r>
            <a:r>
              <a:rPr lang="de-DE" dirty="0"/>
              <a:t> and </a:t>
            </a:r>
            <a:r>
              <a:rPr lang="de-DE" dirty="0" err="1"/>
              <a:t>Ethics</a:t>
            </a:r>
            <a:br>
              <a:rPr lang="de-DE" dirty="0"/>
            </a:br>
            <a:endParaRPr lang="de-DE" dirty="0"/>
          </a:p>
        </p:txBody>
      </p:sp>
      <p:sp>
        <p:nvSpPr>
          <p:cNvPr id="3" name="Untertitel 2">
            <a:extLst>
              <a:ext uri="{FF2B5EF4-FFF2-40B4-BE49-F238E27FC236}">
                <a16:creationId xmlns:a16="http://schemas.microsoft.com/office/drawing/2014/main" id="{070A9A05-ABFF-33F8-7556-BA69F61BC5D6}"/>
              </a:ext>
            </a:extLst>
          </p:cNvPr>
          <p:cNvSpPr>
            <a:spLocks noGrp="1"/>
          </p:cNvSpPr>
          <p:nvPr>
            <p:ph type="subTitle" idx="1"/>
          </p:nvPr>
        </p:nvSpPr>
        <p:spPr>
          <a:xfrm>
            <a:off x="1524000" y="4733924"/>
            <a:ext cx="9144000" cy="1762125"/>
          </a:xfrm>
        </p:spPr>
        <p:txBody>
          <a:bodyPr>
            <a:normAutofit/>
          </a:bodyPr>
          <a:lstStyle/>
          <a:p>
            <a:r>
              <a:rPr lang="de-DE" dirty="0"/>
              <a:t>11.12.2024</a:t>
            </a:r>
          </a:p>
          <a:p>
            <a:r>
              <a:rPr lang="de-DE" dirty="0"/>
              <a:t>Dr. Johannes Müller-Salo</a:t>
            </a:r>
          </a:p>
          <a:p>
            <a:r>
              <a:rPr lang="de-DE" dirty="0"/>
              <a:t>Institute </a:t>
            </a:r>
            <a:r>
              <a:rPr lang="de-DE" dirty="0" err="1"/>
              <a:t>of</a:t>
            </a:r>
            <a:r>
              <a:rPr lang="de-DE" dirty="0"/>
              <a:t> Philosophy, Leibniz University Hannover</a:t>
            </a:r>
          </a:p>
        </p:txBody>
      </p:sp>
      <p:pic>
        <p:nvPicPr>
          <p:cNvPr id="4" name="Grafik 3">
            <a:extLst>
              <a:ext uri="{FF2B5EF4-FFF2-40B4-BE49-F238E27FC236}">
                <a16:creationId xmlns:a16="http://schemas.microsoft.com/office/drawing/2014/main" id="{D06C4844-4124-F34D-0946-C64385298141}"/>
              </a:ext>
            </a:extLst>
          </p:cNvPr>
          <p:cNvPicPr>
            <a:picLocks noChangeAspect="1"/>
          </p:cNvPicPr>
          <p:nvPr/>
        </p:nvPicPr>
        <p:blipFill>
          <a:blip r:embed="rId3"/>
          <a:stretch>
            <a:fillRect/>
          </a:stretch>
        </p:blipFill>
        <p:spPr>
          <a:xfrm>
            <a:off x="9239673" y="599933"/>
            <a:ext cx="2505673" cy="725487"/>
          </a:xfrm>
          <a:prstGeom prst="rect">
            <a:avLst/>
          </a:prstGeom>
        </p:spPr>
      </p:pic>
      <p:pic>
        <p:nvPicPr>
          <p:cNvPr id="5" name="Grafik 4">
            <a:extLst>
              <a:ext uri="{FF2B5EF4-FFF2-40B4-BE49-F238E27FC236}">
                <a16:creationId xmlns:a16="http://schemas.microsoft.com/office/drawing/2014/main" id="{21992FE5-A3FA-911B-2EB9-9909E82AB0CD}"/>
              </a:ext>
            </a:extLst>
          </p:cNvPr>
          <p:cNvPicPr>
            <a:picLocks noChangeAspect="1"/>
          </p:cNvPicPr>
          <p:nvPr/>
        </p:nvPicPr>
        <p:blipFill>
          <a:blip r:embed="rId4"/>
          <a:stretch>
            <a:fillRect/>
          </a:stretch>
        </p:blipFill>
        <p:spPr>
          <a:xfrm>
            <a:off x="446654" y="599933"/>
            <a:ext cx="1409844" cy="1409844"/>
          </a:xfrm>
          <a:prstGeom prst="rect">
            <a:avLst/>
          </a:prstGeom>
        </p:spPr>
      </p:pic>
    </p:spTree>
    <p:extLst>
      <p:ext uri="{BB962C8B-B14F-4D97-AF65-F5344CB8AC3E}">
        <p14:creationId xmlns:p14="http://schemas.microsoft.com/office/powerpoint/2010/main" val="30442244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317AC80-EA07-4E6E-A4D0-37EF6DE14272}"/>
              </a:ext>
            </a:extLst>
          </p:cNvPr>
          <p:cNvSpPr>
            <a:spLocks noGrp="1"/>
          </p:cNvSpPr>
          <p:nvPr>
            <p:ph type="title"/>
          </p:nvPr>
        </p:nvSpPr>
        <p:spPr/>
        <p:txBody>
          <a:bodyPr/>
          <a:lstStyle/>
          <a:p>
            <a:pPr algn="ctr"/>
            <a:r>
              <a:rPr lang="de-DE" dirty="0"/>
              <a:t>Jeremy Bentham (1748–1832)</a:t>
            </a:r>
          </a:p>
        </p:txBody>
      </p:sp>
      <p:sp>
        <p:nvSpPr>
          <p:cNvPr id="3" name="Inhaltsplatzhalter 2">
            <a:extLst>
              <a:ext uri="{FF2B5EF4-FFF2-40B4-BE49-F238E27FC236}">
                <a16:creationId xmlns:a16="http://schemas.microsoft.com/office/drawing/2014/main" id="{89947BAE-D2FD-4F3E-A50C-D0177D0E1065}"/>
              </a:ext>
            </a:extLst>
          </p:cNvPr>
          <p:cNvSpPr>
            <a:spLocks noGrp="1"/>
          </p:cNvSpPr>
          <p:nvPr>
            <p:ph sz="half" idx="1"/>
          </p:nvPr>
        </p:nvSpPr>
        <p:spPr>
          <a:xfrm>
            <a:off x="838200" y="1825625"/>
            <a:ext cx="6499302" cy="4351338"/>
          </a:xfrm>
        </p:spPr>
        <p:txBody>
          <a:bodyPr>
            <a:normAutofit fontScale="85000" lnSpcReduction="20000"/>
          </a:bodyPr>
          <a:lstStyle/>
          <a:p>
            <a:pPr marL="0" indent="0">
              <a:buNone/>
            </a:pPr>
            <a:r>
              <a:rPr lang="en-US" dirty="0"/>
              <a:t>“The French have already discovered that the blackness of skin is no reason why a human being should be abandoned without redress to the caprice of a tormentor. It may come one day to be recognized, that the number of legs, the villosity of the skin, or the termination of the </a:t>
            </a:r>
            <a:r>
              <a:rPr lang="en-US" dirty="0" err="1"/>
              <a:t>os</a:t>
            </a:r>
            <a:r>
              <a:rPr lang="en-US" dirty="0"/>
              <a:t> sacrum, are reasons equally insufficient for abandoning a sensitive being to the same fate. What else is it that should trace the insuperable line? Is it the faculty of reason, or perhaps, the faculty for discourse?...the question is not, Can they reason? nor, Can they talk? but, Can they suffer? Why should the law refuse its protection to any sensitive being?... The time will come when humanity will extend its mantle over everything which breathes... “</a:t>
            </a:r>
            <a:endParaRPr lang="de-DE" dirty="0"/>
          </a:p>
        </p:txBody>
      </p:sp>
      <p:pic>
        <p:nvPicPr>
          <p:cNvPr id="5" name="Grafik 4">
            <a:extLst>
              <a:ext uri="{FF2B5EF4-FFF2-40B4-BE49-F238E27FC236}">
                <a16:creationId xmlns:a16="http://schemas.microsoft.com/office/drawing/2014/main" id="{355EACFD-2412-4C1B-8593-E13FDBF3D8FA}"/>
              </a:ext>
            </a:extLst>
          </p:cNvPr>
          <p:cNvPicPr>
            <a:picLocks noChangeAspect="1"/>
          </p:cNvPicPr>
          <p:nvPr/>
        </p:nvPicPr>
        <p:blipFill>
          <a:blip r:embed="rId2"/>
          <a:stretch>
            <a:fillRect/>
          </a:stretch>
        </p:blipFill>
        <p:spPr>
          <a:xfrm>
            <a:off x="8238006" y="2037497"/>
            <a:ext cx="2752682" cy="3736975"/>
          </a:xfrm>
          <a:prstGeom prst="rect">
            <a:avLst/>
          </a:prstGeom>
        </p:spPr>
      </p:pic>
      <p:sp>
        <p:nvSpPr>
          <p:cNvPr id="4" name="Foliennummernplatzhalter 3">
            <a:extLst>
              <a:ext uri="{FF2B5EF4-FFF2-40B4-BE49-F238E27FC236}">
                <a16:creationId xmlns:a16="http://schemas.microsoft.com/office/drawing/2014/main" id="{FAA93C1E-0A7B-43D9-8F26-22E686B29694}"/>
              </a:ext>
            </a:extLst>
          </p:cNvPr>
          <p:cNvSpPr>
            <a:spLocks noGrp="1"/>
          </p:cNvSpPr>
          <p:nvPr>
            <p:ph type="sldNum" sz="quarter" idx="12"/>
          </p:nvPr>
        </p:nvSpPr>
        <p:spPr/>
        <p:txBody>
          <a:bodyPr/>
          <a:lstStyle/>
          <a:p>
            <a:fld id="{9596C748-6CA2-4DC9-AC3C-2203DBCF9B4C}" type="slidenum">
              <a:rPr lang="de-DE" smtClean="0"/>
              <a:t>10</a:t>
            </a:fld>
            <a:endParaRPr lang="de-DE"/>
          </a:p>
        </p:txBody>
      </p:sp>
    </p:spTree>
    <p:extLst>
      <p:ext uri="{BB962C8B-B14F-4D97-AF65-F5344CB8AC3E}">
        <p14:creationId xmlns:p14="http://schemas.microsoft.com/office/powerpoint/2010/main" val="34662653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2C308B-FDBB-F50D-56F0-A51AD88FCAC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93A5A94A-0929-A22E-267A-A50506220950}"/>
              </a:ext>
            </a:extLst>
          </p:cNvPr>
          <p:cNvSpPr>
            <a:spLocks noGrp="1"/>
          </p:cNvSpPr>
          <p:nvPr>
            <p:ph type="title"/>
          </p:nvPr>
        </p:nvSpPr>
        <p:spPr/>
        <p:txBody>
          <a:bodyPr/>
          <a:lstStyle/>
          <a:p>
            <a:pPr algn="ctr"/>
            <a:r>
              <a:rPr lang="de-DE" dirty="0" err="1"/>
              <a:t>Pathocentrism</a:t>
            </a:r>
            <a:endParaRPr lang="de-DE" dirty="0"/>
          </a:p>
        </p:txBody>
      </p:sp>
      <p:sp>
        <p:nvSpPr>
          <p:cNvPr id="3" name="Inhaltsplatzhalter 2">
            <a:extLst>
              <a:ext uri="{FF2B5EF4-FFF2-40B4-BE49-F238E27FC236}">
                <a16:creationId xmlns:a16="http://schemas.microsoft.com/office/drawing/2014/main" id="{CCBF14F8-32F6-8D9B-84D9-1D6C8D328A91}"/>
              </a:ext>
            </a:extLst>
          </p:cNvPr>
          <p:cNvSpPr>
            <a:spLocks noGrp="1"/>
          </p:cNvSpPr>
          <p:nvPr>
            <p:ph idx="1"/>
          </p:nvPr>
        </p:nvSpPr>
        <p:spPr/>
        <p:txBody>
          <a:bodyPr/>
          <a:lstStyle/>
          <a:p>
            <a:pPr marL="0" indent="0">
              <a:buNone/>
            </a:pPr>
            <a:r>
              <a:rPr lang="de-DE" dirty="0"/>
              <a:t>The </a:t>
            </a:r>
            <a:r>
              <a:rPr lang="de-DE" dirty="0" err="1"/>
              <a:t>basic</a:t>
            </a:r>
            <a:r>
              <a:rPr lang="de-DE" dirty="0"/>
              <a:t> </a:t>
            </a:r>
            <a:r>
              <a:rPr lang="de-DE" dirty="0" err="1"/>
              <a:t>idea</a:t>
            </a:r>
            <a:r>
              <a:rPr lang="de-DE" dirty="0"/>
              <a:t>: All </a:t>
            </a:r>
            <a:r>
              <a:rPr lang="de-DE" dirty="0" err="1"/>
              <a:t>sentient</a:t>
            </a:r>
            <a:r>
              <a:rPr lang="de-DE" dirty="0"/>
              <a:t> </a:t>
            </a:r>
            <a:r>
              <a:rPr lang="de-DE" dirty="0" err="1"/>
              <a:t>creatures</a:t>
            </a:r>
            <a:r>
              <a:rPr lang="de-DE" dirty="0"/>
              <a:t>, human </a:t>
            </a:r>
            <a:r>
              <a:rPr lang="de-DE" dirty="0" err="1"/>
              <a:t>beings</a:t>
            </a:r>
            <a:r>
              <a:rPr lang="de-DE" dirty="0"/>
              <a:t> and non-human </a:t>
            </a:r>
            <a:r>
              <a:rPr lang="de-DE" dirty="0" err="1"/>
              <a:t>animals</a:t>
            </a:r>
            <a:r>
              <a:rPr lang="de-DE" dirty="0"/>
              <a:t> </a:t>
            </a:r>
            <a:r>
              <a:rPr lang="de-DE" dirty="0" err="1"/>
              <a:t>alike</a:t>
            </a:r>
            <a:r>
              <a:rPr lang="de-DE" dirty="0"/>
              <a:t>, </a:t>
            </a:r>
            <a:r>
              <a:rPr lang="de-DE" dirty="0" err="1"/>
              <a:t>possess</a:t>
            </a:r>
            <a:r>
              <a:rPr lang="de-DE" dirty="0"/>
              <a:t> </a:t>
            </a:r>
            <a:r>
              <a:rPr lang="de-DE" dirty="0" err="1"/>
              <a:t>intrinsic</a:t>
            </a:r>
            <a:r>
              <a:rPr lang="de-DE" dirty="0"/>
              <a:t> </a:t>
            </a:r>
            <a:r>
              <a:rPr lang="de-DE" dirty="0" err="1"/>
              <a:t>value</a:t>
            </a:r>
            <a:r>
              <a:rPr lang="de-DE" dirty="0"/>
              <a:t>.</a:t>
            </a:r>
          </a:p>
          <a:p>
            <a:pPr marL="0" indent="0">
              <a:buNone/>
            </a:pPr>
            <a:endParaRPr lang="de-DE" dirty="0"/>
          </a:p>
          <a:p>
            <a:pPr marL="0" indent="0">
              <a:buNone/>
            </a:pPr>
            <a:r>
              <a:rPr lang="de-DE" dirty="0" err="1"/>
              <a:t>Consequences</a:t>
            </a:r>
            <a:r>
              <a:rPr lang="de-DE" dirty="0"/>
              <a:t> </a:t>
            </a:r>
            <a:r>
              <a:rPr lang="de-DE" dirty="0" err="1"/>
              <a:t>for</a:t>
            </a:r>
            <a:r>
              <a:rPr lang="de-DE" dirty="0"/>
              <a:t> </a:t>
            </a:r>
            <a:r>
              <a:rPr lang="de-DE" dirty="0" err="1"/>
              <a:t>sustainable</a:t>
            </a:r>
            <a:r>
              <a:rPr lang="de-DE" dirty="0"/>
              <a:t> </a:t>
            </a:r>
            <a:r>
              <a:rPr lang="de-DE" dirty="0" err="1"/>
              <a:t>practices</a:t>
            </a:r>
            <a:r>
              <a:rPr lang="de-DE" dirty="0"/>
              <a:t>:</a:t>
            </a:r>
          </a:p>
          <a:p>
            <a:pPr marL="514350" indent="-514350">
              <a:buFont typeface="+mj-lt"/>
              <a:buAutoNum type="arabicPeriod"/>
            </a:pPr>
            <a:r>
              <a:rPr lang="de-DE" dirty="0"/>
              <a:t>Non-human </a:t>
            </a:r>
            <a:r>
              <a:rPr lang="de-DE" dirty="0" err="1"/>
              <a:t>animals</a:t>
            </a:r>
            <a:r>
              <a:rPr lang="de-DE" dirty="0"/>
              <a:t> </a:t>
            </a:r>
            <a:r>
              <a:rPr lang="de-DE" dirty="0" err="1"/>
              <a:t>have</a:t>
            </a:r>
            <a:r>
              <a:rPr lang="de-DE" dirty="0"/>
              <a:t> </a:t>
            </a:r>
            <a:r>
              <a:rPr lang="de-DE" dirty="0" err="1"/>
              <a:t>to</a:t>
            </a:r>
            <a:r>
              <a:rPr lang="de-DE" dirty="0"/>
              <a:t> </a:t>
            </a:r>
            <a:r>
              <a:rPr lang="de-DE" dirty="0" err="1"/>
              <a:t>be</a:t>
            </a:r>
            <a:r>
              <a:rPr lang="de-DE" dirty="0"/>
              <a:t> </a:t>
            </a:r>
            <a:r>
              <a:rPr lang="de-DE" dirty="0" err="1"/>
              <a:t>integrated</a:t>
            </a:r>
            <a:r>
              <a:rPr lang="de-DE" dirty="0"/>
              <a:t> </a:t>
            </a:r>
            <a:r>
              <a:rPr lang="de-DE" dirty="0" err="1"/>
              <a:t>for</a:t>
            </a:r>
            <a:r>
              <a:rPr lang="de-DE" dirty="0"/>
              <a:t> </a:t>
            </a:r>
            <a:r>
              <a:rPr lang="de-DE" dirty="0" err="1"/>
              <a:t>their</a:t>
            </a:r>
            <a:r>
              <a:rPr lang="de-DE" dirty="0"/>
              <a:t> own </a:t>
            </a:r>
            <a:r>
              <a:rPr lang="de-DE" dirty="0" err="1"/>
              <a:t>sake</a:t>
            </a:r>
            <a:r>
              <a:rPr lang="de-DE" dirty="0"/>
              <a:t> (</a:t>
            </a:r>
            <a:r>
              <a:rPr lang="de-DE" dirty="0" err="1"/>
              <a:t>which</a:t>
            </a:r>
            <a:r>
              <a:rPr lang="de-DE" dirty="0"/>
              <a:t> </a:t>
            </a:r>
            <a:r>
              <a:rPr lang="de-DE" dirty="0" err="1"/>
              <a:t>rarely</a:t>
            </a:r>
            <a:r>
              <a:rPr lang="de-DE" dirty="0"/>
              <a:t> </a:t>
            </a:r>
            <a:r>
              <a:rPr lang="de-DE" dirty="0" err="1"/>
              <a:t>happens</a:t>
            </a:r>
            <a:r>
              <a:rPr lang="de-DE" dirty="0"/>
              <a:t> </a:t>
            </a:r>
            <a:r>
              <a:rPr lang="de-DE" dirty="0" err="1"/>
              <a:t>politically</a:t>
            </a:r>
            <a:r>
              <a:rPr lang="de-DE" dirty="0"/>
              <a:t>…).</a:t>
            </a:r>
          </a:p>
          <a:p>
            <a:pPr marL="514350" indent="-514350">
              <a:buFont typeface="+mj-lt"/>
              <a:buAutoNum type="arabicPeriod"/>
            </a:pPr>
            <a:r>
              <a:rPr lang="de-DE" dirty="0" err="1"/>
              <a:t>Conflicts</a:t>
            </a:r>
            <a:r>
              <a:rPr lang="de-DE" dirty="0"/>
              <a:t> </a:t>
            </a:r>
            <a:r>
              <a:rPr lang="de-DE" dirty="0" err="1"/>
              <a:t>between</a:t>
            </a:r>
            <a:r>
              <a:rPr lang="de-DE" dirty="0"/>
              <a:t>, </a:t>
            </a:r>
            <a:r>
              <a:rPr lang="de-DE" dirty="0" err="1"/>
              <a:t>for</a:t>
            </a:r>
            <a:r>
              <a:rPr lang="de-DE" dirty="0"/>
              <a:t> </a:t>
            </a:r>
            <a:r>
              <a:rPr lang="de-DE" dirty="0" err="1"/>
              <a:t>example</a:t>
            </a:r>
            <a:r>
              <a:rPr lang="de-DE" dirty="0"/>
              <a:t>, </a:t>
            </a:r>
            <a:r>
              <a:rPr lang="de-DE" dirty="0" err="1"/>
              <a:t>climate</a:t>
            </a:r>
            <a:r>
              <a:rPr lang="de-DE" dirty="0"/>
              <a:t> </a:t>
            </a:r>
            <a:r>
              <a:rPr lang="de-DE" dirty="0" err="1"/>
              <a:t>protection</a:t>
            </a:r>
            <a:r>
              <a:rPr lang="de-DE" dirty="0"/>
              <a:t> and </a:t>
            </a:r>
            <a:r>
              <a:rPr lang="de-DE" dirty="0" err="1"/>
              <a:t>nature</a:t>
            </a:r>
            <a:r>
              <a:rPr lang="de-DE" dirty="0"/>
              <a:t> </a:t>
            </a:r>
            <a:r>
              <a:rPr lang="de-DE" dirty="0" err="1"/>
              <a:t>conservation</a:t>
            </a:r>
            <a:r>
              <a:rPr lang="de-DE" dirty="0"/>
              <a:t>, </a:t>
            </a:r>
            <a:r>
              <a:rPr lang="de-DE" dirty="0" err="1"/>
              <a:t>become</a:t>
            </a:r>
            <a:r>
              <a:rPr lang="de-DE" dirty="0"/>
              <a:t> </a:t>
            </a:r>
            <a:r>
              <a:rPr lang="de-DE" dirty="0" err="1"/>
              <a:t>much</a:t>
            </a:r>
            <a:r>
              <a:rPr lang="de-DE" dirty="0"/>
              <a:t> </a:t>
            </a:r>
            <a:r>
              <a:rPr lang="de-DE" dirty="0" err="1"/>
              <a:t>more</a:t>
            </a:r>
            <a:r>
              <a:rPr lang="de-DE" dirty="0"/>
              <a:t> </a:t>
            </a:r>
            <a:r>
              <a:rPr lang="de-DE" dirty="0" err="1"/>
              <a:t>complicated</a:t>
            </a:r>
            <a:r>
              <a:rPr lang="de-DE" dirty="0"/>
              <a:t> (wind </a:t>
            </a:r>
            <a:r>
              <a:rPr lang="de-DE" dirty="0" err="1"/>
              <a:t>engines</a:t>
            </a:r>
            <a:r>
              <a:rPr lang="de-DE" dirty="0"/>
              <a:t>…)</a:t>
            </a:r>
          </a:p>
          <a:p>
            <a:pPr marL="0" indent="0">
              <a:buNone/>
            </a:pPr>
            <a:endParaRPr lang="de-DE" dirty="0"/>
          </a:p>
        </p:txBody>
      </p:sp>
      <p:sp>
        <p:nvSpPr>
          <p:cNvPr id="4" name="Foliennummernplatzhalter 3">
            <a:extLst>
              <a:ext uri="{FF2B5EF4-FFF2-40B4-BE49-F238E27FC236}">
                <a16:creationId xmlns:a16="http://schemas.microsoft.com/office/drawing/2014/main" id="{929E8B75-8656-67CB-B256-679FFAAE6BF3}"/>
              </a:ext>
            </a:extLst>
          </p:cNvPr>
          <p:cNvSpPr>
            <a:spLocks noGrp="1"/>
          </p:cNvSpPr>
          <p:nvPr>
            <p:ph type="sldNum" sz="quarter" idx="12"/>
          </p:nvPr>
        </p:nvSpPr>
        <p:spPr/>
        <p:txBody>
          <a:bodyPr/>
          <a:lstStyle/>
          <a:p>
            <a:fld id="{93B7D700-2619-45EC-B933-DE9988DFC663}" type="slidenum">
              <a:rPr lang="de-DE" smtClean="0"/>
              <a:t>11</a:t>
            </a:fld>
            <a:endParaRPr lang="de-DE"/>
          </a:p>
        </p:txBody>
      </p:sp>
    </p:spTree>
    <p:extLst>
      <p:ext uri="{BB962C8B-B14F-4D97-AF65-F5344CB8AC3E}">
        <p14:creationId xmlns:p14="http://schemas.microsoft.com/office/powerpoint/2010/main" val="32516676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0CA4220-2806-A69D-3562-E5E8E3AA2C7F}"/>
              </a:ext>
            </a:extLst>
          </p:cNvPr>
          <p:cNvSpPr>
            <a:spLocks noGrp="1"/>
          </p:cNvSpPr>
          <p:nvPr>
            <p:ph type="title"/>
          </p:nvPr>
        </p:nvSpPr>
        <p:spPr/>
        <p:txBody>
          <a:bodyPr/>
          <a:lstStyle/>
          <a:p>
            <a:pPr algn="ctr"/>
            <a:r>
              <a:rPr lang="de-DE" dirty="0" err="1"/>
              <a:t>Biocentrism</a:t>
            </a:r>
            <a:r>
              <a:rPr lang="de-DE" dirty="0"/>
              <a:t> and </a:t>
            </a:r>
            <a:r>
              <a:rPr lang="de-DE" dirty="0" err="1"/>
              <a:t>Ecocentrism</a:t>
            </a:r>
            <a:endParaRPr lang="de-DE" dirty="0"/>
          </a:p>
        </p:txBody>
      </p:sp>
      <p:sp>
        <p:nvSpPr>
          <p:cNvPr id="3" name="Inhaltsplatzhalter 2">
            <a:extLst>
              <a:ext uri="{FF2B5EF4-FFF2-40B4-BE49-F238E27FC236}">
                <a16:creationId xmlns:a16="http://schemas.microsoft.com/office/drawing/2014/main" id="{3CD51715-1B7D-4A1D-409A-B6A50E156465}"/>
              </a:ext>
            </a:extLst>
          </p:cNvPr>
          <p:cNvSpPr>
            <a:spLocks noGrp="1"/>
          </p:cNvSpPr>
          <p:nvPr>
            <p:ph idx="1"/>
          </p:nvPr>
        </p:nvSpPr>
        <p:spPr/>
        <p:txBody>
          <a:bodyPr/>
          <a:lstStyle/>
          <a:p>
            <a:pPr marL="0" indent="0">
              <a:buNone/>
            </a:pPr>
            <a:r>
              <a:rPr lang="de-DE" dirty="0" err="1"/>
              <a:t>Biocentrism</a:t>
            </a:r>
            <a:r>
              <a:rPr lang="de-DE" dirty="0"/>
              <a:t>: All </a:t>
            </a:r>
            <a:r>
              <a:rPr lang="de-DE" dirty="0" err="1"/>
              <a:t>living</a:t>
            </a:r>
            <a:r>
              <a:rPr lang="de-DE" dirty="0"/>
              <a:t> </a:t>
            </a:r>
            <a:r>
              <a:rPr lang="de-DE" dirty="0" err="1"/>
              <a:t>organisms</a:t>
            </a:r>
            <a:r>
              <a:rPr lang="de-DE" dirty="0"/>
              <a:t> </a:t>
            </a:r>
            <a:r>
              <a:rPr lang="de-DE" dirty="0" err="1"/>
              <a:t>possess</a:t>
            </a:r>
            <a:r>
              <a:rPr lang="de-DE" dirty="0"/>
              <a:t> </a:t>
            </a:r>
            <a:r>
              <a:rPr lang="de-DE" dirty="0" err="1"/>
              <a:t>intrinsic</a:t>
            </a:r>
            <a:r>
              <a:rPr lang="de-DE" dirty="0"/>
              <a:t> </a:t>
            </a:r>
            <a:r>
              <a:rPr lang="de-DE" dirty="0" err="1"/>
              <a:t>value</a:t>
            </a:r>
            <a:r>
              <a:rPr lang="de-DE" dirty="0"/>
              <a:t>.</a:t>
            </a:r>
          </a:p>
          <a:p>
            <a:pPr marL="0" indent="0">
              <a:buNone/>
            </a:pPr>
            <a:endParaRPr lang="de-DE" dirty="0"/>
          </a:p>
          <a:p>
            <a:r>
              <a:rPr lang="de-DE" dirty="0"/>
              <a:t>Non-</a:t>
            </a:r>
            <a:r>
              <a:rPr lang="de-DE" dirty="0" err="1"/>
              <a:t>hierarchical</a:t>
            </a:r>
            <a:r>
              <a:rPr lang="de-DE" dirty="0"/>
              <a:t> </a:t>
            </a:r>
            <a:r>
              <a:rPr lang="de-DE" dirty="0" err="1"/>
              <a:t>biocentrism</a:t>
            </a:r>
            <a:r>
              <a:rPr lang="de-DE" dirty="0"/>
              <a:t>: In </a:t>
            </a:r>
            <a:r>
              <a:rPr lang="de-DE" dirty="0" err="1"/>
              <a:t>principle</a:t>
            </a:r>
            <a:r>
              <a:rPr lang="de-DE" dirty="0"/>
              <a:t>, all </a:t>
            </a:r>
            <a:r>
              <a:rPr lang="de-DE" dirty="0" err="1"/>
              <a:t>living</a:t>
            </a:r>
            <a:r>
              <a:rPr lang="de-DE" dirty="0"/>
              <a:t> </a:t>
            </a:r>
            <a:r>
              <a:rPr lang="de-DE" dirty="0" err="1"/>
              <a:t>organisms</a:t>
            </a:r>
            <a:r>
              <a:rPr lang="de-DE" dirty="0"/>
              <a:t> </a:t>
            </a:r>
            <a:r>
              <a:rPr lang="de-DE" dirty="0" err="1"/>
              <a:t>possess</a:t>
            </a:r>
            <a:r>
              <a:rPr lang="de-DE" dirty="0"/>
              <a:t> </a:t>
            </a:r>
            <a:r>
              <a:rPr lang="de-DE" i="1" dirty="0" err="1"/>
              <a:t>the</a:t>
            </a:r>
            <a:r>
              <a:rPr lang="de-DE" i="1" dirty="0"/>
              <a:t> same </a:t>
            </a:r>
            <a:r>
              <a:rPr lang="de-DE" dirty="0" err="1"/>
              <a:t>intrinsic</a:t>
            </a:r>
            <a:r>
              <a:rPr lang="de-DE" dirty="0"/>
              <a:t> </a:t>
            </a:r>
            <a:r>
              <a:rPr lang="de-DE" dirty="0" err="1"/>
              <a:t>value</a:t>
            </a:r>
            <a:r>
              <a:rPr lang="de-DE" dirty="0"/>
              <a:t>.</a:t>
            </a:r>
          </a:p>
          <a:p>
            <a:pPr lvl="1"/>
            <a:r>
              <a:rPr lang="de-DE" dirty="0" err="1"/>
              <a:t>Choices</a:t>
            </a:r>
            <a:r>
              <a:rPr lang="de-DE" dirty="0"/>
              <a:t> </a:t>
            </a:r>
            <a:r>
              <a:rPr lang="de-DE" dirty="0" err="1"/>
              <a:t>between</a:t>
            </a:r>
            <a:r>
              <a:rPr lang="de-DE" dirty="0"/>
              <a:t> </a:t>
            </a:r>
            <a:r>
              <a:rPr lang="de-DE" dirty="0" err="1"/>
              <a:t>lives</a:t>
            </a:r>
            <a:r>
              <a:rPr lang="de-DE" dirty="0"/>
              <a:t> </a:t>
            </a:r>
            <a:r>
              <a:rPr lang="de-DE" dirty="0" err="1"/>
              <a:t>are</a:t>
            </a:r>
            <a:r>
              <a:rPr lang="de-DE" dirty="0"/>
              <a:t> </a:t>
            </a:r>
            <a:r>
              <a:rPr lang="de-DE" dirty="0" err="1"/>
              <a:t>always</a:t>
            </a:r>
            <a:r>
              <a:rPr lang="de-DE" dirty="0"/>
              <a:t> </a:t>
            </a:r>
            <a:r>
              <a:rPr lang="de-DE" dirty="0" err="1"/>
              <a:t>made</a:t>
            </a:r>
            <a:r>
              <a:rPr lang="de-DE" dirty="0"/>
              <a:t> out </a:t>
            </a:r>
            <a:r>
              <a:rPr lang="de-DE" dirty="0" err="1"/>
              <a:t>of</a:t>
            </a:r>
            <a:r>
              <a:rPr lang="de-DE" dirty="0"/>
              <a:t> </a:t>
            </a:r>
            <a:r>
              <a:rPr lang="de-DE" dirty="0" err="1"/>
              <a:t>necessity</a:t>
            </a:r>
            <a:r>
              <a:rPr lang="de-DE" dirty="0"/>
              <a:t>.</a:t>
            </a:r>
          </a:p>
          <a:p>
            <a:endParaRPr lang="de-DE" dirty="0"/>
          </a:p>
          <a:p>
            <a:pPr marL="0" indent="0">
              <a:buNone/>
            </a:pPr>
            <a:r>
              <a:rPr lang="de-DE" dirty="0" err="1"/>
              <a:t>Ecocentrism</a:t>
            </a:r>
            <a:r>
              <a:rPr lang="de-DE" dirty="0"/>
              <a:t>: </a:t>
            </a:r>
            <a:r>
              <a:rPr lang="de-DE" dirty="0" err="1"/>
              <a:t>Collectives</a:t>
            </a:r>
            <a:r>
              <a:rPr lang="de-DE" dirty="0"/>
              <a:t> / </a:t>
            </a:r>
            <a:r>
              <a:rPr lang="de-DE" dirty="0" err="1"/>
              <a:t>unities</a:t>
            </a:r>
            <a:r>
              <a:rPr lang="de-DE" dirty="0"/>
              <a:t> / </a:t>
            </a:r>
            <a:r>
              <a:rPr lang="de-DE" dirty="0" err="1"/>
              <a:t>systems</a:t>
            </a:r>
            <a:r>
              <a:rPr lang="de-DE" dirty="0"/>
              <a:t> like </a:t>
            </a:r>
            <a:r>
              <a:rPr lang="de-DE" dirty="0" err="1"/>
              <a:t>ecosystems</a:t>
            </a:r>
            <a:r>
              <a:rPr lang="de-DE" dirty="0"/>
              <a:t>, </a:t>
            </a:r>
            <a:r>
              <a:rPr lang="de-DE" dirty="0" err="1"/>
              <a:t>landscapes</a:t>
            </a:r>
            <a:r>
              <a:rPr lang="de-DE" dirty="0"/>
              <a:t>, </a:t>
            </a:r>
            <a:r>
              <a:rPr lang="de-DE" dirty="0" err="1"/>
              <a:t>or</a:t>
            </a:r>
            <a:r>
              <a:rPr lang="de-DE" dirty="0"/>
              <a:t> </a:t>
            </a:r>
            <a:r>
              <a:rPr lang="de-DE" dirty="0" err="1"/>
              <a:t>species</a:t>
            </a:r>
            <a:r>
              <a:rPr lang="de-DE" dirty="0"/>
              <a:t> </a:t>
            </a:r>
            <a:r>
              <a:rPr lang="de-DE" dirty="0" err="1"/>
              <a:t>possess</a:t>
            </a:r>
            <a:r>
              <a:rPr lang="de-DE" dirty="0"/>
              <a:t> </a:t>
            </a:r>
            <a:r>
              <a:rPr lang="de-DE" dirty="0" err="1"/>
              <a:t>intrinsic</a:t>
            </a:r>
            <a:r>
              <a:rPr lang="de-DE" dirty="0"/>
              <a:t> </a:t>
            </a:r>
            <a:r>
              <a:rPr lang="de-DE" dirty="0" err="1"/>
              <a:t>value</a:t>
            </a:r>
            <a:r>
              <a:rPr lang="de-DE" dirty="0"/>
              <a:t>.</a:t>
            </a:r>
          </a:p>
          <a:p>
            <a:endParaRPr lang="de-DE" dirty="0"/>
          </a:p>
        </p:txBody>
      </p:sp>
      <p:sp>
        <p:nvSpPr>
          <p:cNvPr id="4" name="Foliennummernplatzhalter 3">
            <a:extLst>
              <a:ext uri="{FF2B5EF4-FFF2-40B4-BE49-F238E27FC236}">
                <a16:creationId xmlns:a16="http://schemas.microsoft.com/office/drawing/2014/main" id="{C4A8C326-EDB5-1BC4-71F0-75C153679497}"/>
              </a:ext>
            </a:extLst>
          </p:cNvPr>
          <p:cNvSpPr>
            <a:spLocks noGrp="1"/>
          </p:cNvSpPr>
          <p:nvPr>
            <p:ph type="sldNum" sz="quarter" idx="12"/>
          </p:nvPr>
        </p:nvSpPr>
        <p:spPr/>
        <p:txBody>
          <a:bodyPr/>
          <a:lstStyle/>
          <a:p>
            <a:fld id="{93B7D700-2619-45EC-B933-DE9988DFC663}" type="slidenum">
              <a:rPr lang="de-DE" smtClean="0"/>
              <a:t>12</a:t>
            </a:fld>
            <a:endParaRPr lang="de-DE"/>
          </a:p>
        </p:txBody>
      </p:sp>
    </p:spTree>
    <p:extLst>
      <p:ext uri="{BB962C8B-B14F-4D97-AF65-F5344CB8AC3E}">
        <p14:creationId xmlns:p14="http://schemas.microsoft.com/office/powerpoint/2010/main" val="39725154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4D6650E7-92A9-1353-8090-43CCFF350092}"/>
              </a:ext>
            </a:extLst>
          </p:cNvPr>
          <p:cNvSpPr>
            <a:spLocks noGrp="1"/>
          </p:cNvSpPr>
          <p:nvPr>
            <p:ph type="title"/>
          </p:nvPr>
        </p:nvSpPr>
        <p:spPr/>
        <p:txBody>
          <a:bodyPr/>
          <a:lstStyle/>
          <a:p>
            <a:pPr algn="ctr"/>
            <a:r>
              <a:rPr lang="de-DE" dirty="0"/>
              <a:t>A </a:t>
            </a:r>
            <a:r>
              <a:rPr lang="de-DE" dirty="0" err="1"/>
              <a:t>case</a:t>
            </a:r>
            <a:r>
              <a:rPr lang="de-DE" dirty="0"/>
              <a:t> </a:t>
            </a:r>
            <a:r>
              <a:rPr lang="de-DE" dirty="0" err="1"/>
              <a:t>study</a:t>
            </a:r>
            <a:r>
              <a:rPr lang="de-DE" dirty="0"/>
              <a:t>: invasive </a:t>
            </a:r>
            <a:r>
              <a:rPr lang="de-DE" dirty="0" err="1"/>
              <a:t>species</a:t>
            </a:r>
            <a:endParaRPr lang="de-DE" dirty="0"/>
          </a:p>
        </p:txBody>
      </p:sp>
      <p:sp>
        <p:nvSpPr>
          <p:cNvPr id="3" name="Inhaltsplatzhalter 2">
            <a:extLst>
              <a:ext uri="{FF2B5EF4-FFF2-40B4-BE49-F238E27FC236}">
                <a16:creationId xmlns:a16="http://schemas.microsoft.com/office/drawing/2014/main" id="{40543555-7951-CF63-9AAE-CF6999A0C6F3}"/>
              </a:ext>
            </a:extLst>
          </p:cNvPr>
          <p:cNvSpPr>
            <a:spLocks noGrp="1"/>
          </p:cNvSpPr>
          <p:nvPr>
            <p:ph idx="1"/>
          </p:nvPr>
        </p:nvSpPr>
        <p:spPr/>
        <p:txBody>
          <a:bodyPr>
            <a:normAutofit fontScale="92500" lnSpcReduction="20000"/>
          </a:bodyPr>
          <a:lstStyle/>
          <a:p>
            <a:pPr marL="0" indent="0">
              <a:buNone/>
            </a:pPr>
            <a:r>
              <a:rPr lang="de-DE" dirty="0"/>
              <a:t>Imagine a </a:t>
            </a:r>
            <a:r>
              <a:rPr lang="de-DE" dirty="0" err="1"/>
              <a:t>mammal</a:t>
            </a:r>
            <a:r>
              <a:rPr lang="de-DE" dirty="0"/>
              <a:t> (</a:t>
            </a:r>
            <a:r>
              <a:rPr lang="de-DE" dirty="0" err="1"/>
              <a:t>sentient</a:t>
            </a:r>
            <a:r>
              <a:rPr lang="de-DE" dirty="0"/>
              <a:t> </a:t>
            </a:r>
            <a:r>
              <a:rPr lang="de-DE" dirty="0" err="1"/>
              <a:t>being</a:t>
            </a:r>
            <a:r>
              <a:rPr lang="de-DE" dirty="0"/>
              <a:t>!) </a:t>
            </a:r>
            <a:r>
              <a:rPr lang="de-DE" dirty="0" err="1"/>
              <a:t>as</a:t>
            </a:r>
            <a:r>
              <a:rPr lang="de-DE" dirty="0"/>
              <a:t> an invasive </a:t>
            </a:r>
            <a:r>
              <a:rPr lang="de-DE" dirty="0" err="1"/>
              <a:t>species</a:t>
            </a:r>
            <a:r>
              <a:rPr lang="de-DE" dirty="0"/>
              <a:t>:</a:t>
            </a:r>
          </a:p>
          <a:p>
            <a:pPr marL="0" indent="0">
              <a:buNone/>
            </a:pPr>
            <a:endParaRPr lang="de-DE" dirty="0"/>
          </a:p>
          <a:p>
            <a:pPr marL="514350" indent="-514350">
              <a:buFont typeface="+mj-lt"/>
              <a:buAutoNum type="arabicPeriod"/>
            </a:pPr>
            <a:r>
              <a:rPr lang="de-DE" dirty="0" err="1"/>
              <a:t>Pathocentrism</a:t>
            </a:r>
            <a:r>
              <a:rPr lang="de-DE" dirty="0"/>
              <a:t>: All </a:t>
            </a:r>
            <a:r>
              <a:rPr lang="de-DE" dirty="0" err="1"/>
              <a:t>individuals</a:t>
            </a:r>
            <a:r>
              <a:rPr lang="de-DE" dirty="0"/>
              <a:t> </a:t>
            </a:r>
            <a:r>
              <a:rPr lang="de-DE" dirty="0" err="1"/>
              <a:t>that</a:t>
            </a:r>
            <a:r>
              <a:rPr lang="de-DE" dirty="0"/>
              <a:t> </a:t>
            </a:r>
            <a:r>
              <a:rPr lang="de-DE" dirty="0" err="1"/>
              <a:t>are</a:t>
            </a:r>
            <a:r>
              <a:rPr lang="de-DE" dirty="0"/>
              <a:t> </a:t>
            </a:r>
            <a:r>
              <a:rPr lang="de-DE" dirty="0" err="1"/>
              <a:t>sentient</a:t>
            </a:r>
            <a:r>
              <a:rPr lang="de-DE" dirty="0"/>
              <a:t> </a:t>
            </a:r>
            <a:r>
              <a:rPr lang="de-DE" dirty="0" err="1"/>
              <a:t>beings</a:t>
            </a:r>
            <a:r>
              <a:rPr lang="de-DE" dirty="0"/>
              <a:t> </a:t>
            </a:r>
            <a:r>
              <a:rPr lang="de-DE" dirty="0" err="1"/>
              <a:t>possess</a:t>
            </a:r>
            <a:r>
              <a:rPr lang="de-DE" dirty="0"/>
              <a:t> </a:t>
            </a:r>
            <a:r>
              <a:rPr lang="de-DE" dirty="0" err="1"/>
              <a:t>intrinsic</a:t>
            </a:r>
            <a:r>
              <a:rPr lang="de-DE" dirty="0"/>
              <a:t> </a:t>
            </a:r>
            <a:r>
              <a:rPr lang="de-DE" dirty="0" err="1"/>
              <a:t>value</a:t>
            </a:r>
            <a:r>
              <a:rPr lang="de-DE" dirty="0"/>
              <a:t>.</a:t>
            </a:r>
          </a:p>
          <a:p>
            <a:pPr marL="971550" lvl="1" indent="-514350">
              <a:buFont typeface="+mj-lt"/>
              <a:buAutoNum type="alphaLcParenR"/>
            </a:pPr>
            <a:r>
              <a:rPr lang="de-DE" dirty="0"/>
              <a:t>The </a:t>
            </a:r>
            <a:r>
              <a:rPr lang="de-DE" dirty="0" err="1"/>
              <a:t>hunt</a:t>
            </a:r>
            <a:r>
              <a:rPr lang="de-DE" dirty="0"/>
              <a:t> </a:t>
            </a:r>
            <a:r>
              <a:rPr lang="de-DE" dirty="0" err="1"/>
              <a:t>for</a:t>
            </a:r>
            <a:r>
              <a:rPr lang="de-DE" dirty="0"/>
              <a:t> </a:t>
            </a:r>
            <a:r>
              <a:rPr lang="de-DE" dirty="0" err="1"/>
              <a:t>the</a:t>
            </a:r>
            <a:r>
              <a:rPr lang="de-DE" dirty="0"/>
              <a:t> </a:t>
            </a:r>
            <a:r>
              <a:rPr lang="de-DE" dirty="0" err="1"/>
              <a:t>animals</a:t>
            </a:r>
            <a:r>
              <a:rPr lang="de-DE" dirty="0"/>
              <a:t> </a:t>
            </a:r>
            <a:r>
              <a:rPr lang="de-DE" dirty="0" err="1"/>
              <a:t>would</a:t>
            </a:r>
            <a:r>
              <a:rPr lang="de-DE" dirty="0"/>
              <a:t> </a:t>
            </a:r>
            <a:r>
              <a:rPr lang="de-DE" dirty="0" err="1"/>
              <a:t>only</a:t>
            </a:r>
            <a:r>
              <a:rPr lang="de-DE" dirty="0"/>
              <a:t> </a:t>
            </a:r>
            <a:r>
              <a:rPr lang="de-DE" dirty="0" err="1"/>
              <a:t>be</a:t>
            </a:r>
            <a:r>
              <a:rPr lang="de-DE" dirty="0"/>
              <a:t> </a:t>
            </a:r>
            <a:r>
              <a:rPr lang="de-DE" dirty="0" err="1"/>
              <a:t>permissible</a:t>
            </a:r>
            <a:r>
              <a:rPr lang="de-DE" dirty="0"/>
              <a:t> </a:t>
            </a:r>
            <a:r>
              <a:rPr lang="de-DE" dirty="0" err="1"/>
              <a:t>if</a:t>
            </a:r>
            <a:r>
              <a:rPr lang="de-DE" dirty="0"/>
              <a:t> </a:t>
            </a:r>
            <a:r>
              <a:rPr lang="de-DE" dirty="0" err="1"/>
              <a:t>they</a:t>
            </a:r>
            <a:r>
              <a:rPr lang="de-DE" dirty="0"/>
              <a:t> </a:t>
            </a:r>
            <a:r>
              <a:rPr lang="de-DE" dirty="0" err="1"/>
              <a:t>endanger</a:t>
            </a:r>
            <a:r>
              <a:rPr lang="de-DE" dirty="0"/>
              <a:t> </a:t>
            </a:r>
            <a:r>
              <a:rPr lang="de-DE" dirty="0" err="1"/>
              <a:t>too</a:t>
            </a:r>
            <a:r>
              <a:rPr lang="de-DE" dirty="0"/>
              <a:t> </a:t>
            </a:r>
            <a:r>
              <a:rPr lang="de-DE" dirty="0" err="1"/>
              <a:t>many</a:t>
            </a:r>
            <a:r>
              <a:rPr lang="de-DE" dirty="0"/>
              <a:t> other </a:t>
            </a:r>
            <a:r>
              <a:rPr lang="de-DE" dirty="0" err="1"/>
              <a:t>sentient</a:t>
            </a:r>
            <a:r>
              <a:rPr lang="de-DE" dirty="0"/>
              <a:t> individual </a:t>
            </a:r>
            <a:r>
              <a:rPr lang="de-DE" dirty="0" err="1"/>
              <a:t>animals</a:t>
            </a:r>
            <a:r>
              <a:rPr lang="de-DE" dirty="0"/>
              <a:t>.</a:t>
            </a:r>
          </a:p>
          <a:p>
            <a:pPr marL="514350" indent="-514350">
              <a:buFont typeface="+mj-lt"/>
              <a:buAutoNum type="arabicPeriod"/>
            </a:pPr>
            <a:r>
              <a:rPr lang="de-DE" dirty="0" err="1"/>
              <a:t>Ecocentrism</a:t>
            </a:r>
            <a:r>
              <a:rPr lang="de-DE" dirty="0"/>
              <a:t>: </a:t>
            </a:r>
            <a:r>
              <a:rPr lang="de-DE" dirty="0" err="1"/>
              <a:t>Collectives</a:t>
            </a:r>
            <a:r>
              <a:rPr lang="de-DE" dirty="0"/>
              <a:t> like </a:t>
            </a:r>
            <a:r>
              <a:rPr lang="de-DE" dirty="0" err="1"/>
              <a:t>ecosystems</a:t>
            </a:r>
            <a:r>
              <a:rPr lang="de-DE" dirty="0"/>
              <a:t> </a:t>
            </a:r>
            <a:r>
              <a:rPr lang="de-DE" dirty="0" err="1"/>
              <a:t>possess</a:t>
            </a:r>
            <a:r>
              <a:rPr lang="de-DE" dirty="0"/>
              <a:t> </a:t>
            </a:r>
            <a:r>
              <a:rPr lang="de-DE" dirty="0" err="1"/>
              <a:t>intrinsic</a:t>
            </a:r>
            <a:r>
              <a:rPr lang="de-DE" dirty="0"/>
              <a:t> </a:t>
            </a:r>
            <a:r>
              <a:rPr lang="de-DE" dirty="0" err="1"/>
              <a:t>value</a:t>
            </a:r>
            <a:r>
              <a:rPr lang="de-DE" dirty="0"/>
              <a:t>.</a:t>
            </a:r>
          </a:p>
          <a:p>
            <a:pPr marL="971550" lvl="1" indent="-514350">
              <a:buFont typeface="+mj-lt"/>
              <a:buAutoNum type="alphaLcParenR"/>
            </a:pPr>
            <a:r>
              <a:rPr lang="de-DE" dirty="0"/>
              <a:t>Hunting </a:t>
            </a:r>
            <a:r>
              <a:rPr lang="de-DE" dirty="0" err="1"/>
              <a:t>the</a:t>
            </a:r>
            <a:r>
              <a:rPr lang="de-DE" dirty="0"/>
              <a:t> </a:t>
            </a:r>
            <a:r>
              <a:rPr lang="de-DE" dirty="0" err="1"/>
              <a:t>animals</a:t>
            </a:r>
            <a:r>
              <a:rPr lang="de-DE" dirty="0"/>
              <a:t> </a:t>
            </a:r>
            <a:r>
              <a:rPr lang="de-DE" dirty="0" err="1"/>
              <a:t>is</a:t>
            </a:r>
            <a:r>
              <a:rPr lang="de-DE" dirty="0"/>
              <a:t> </a:t>
            </a:r>
            <a:r>
              <a:rPr lang="de-DE" dirty="0" err="1"/>
              <a:t>permissible</a:t>
            </a:r>
            <a:r>
              <a:rPr lang="de-DE" dirty="0"/>
              <a:t> </a:t>
            </a:r>
            <a:r>
              <a:rPr lang="de-DE" dirty="0" err="1"/>
              <a:t>if</a:t>
            </a:r>
            <a:r>
              <a:rPr lang="de-DE" dirty="0"/>
              <a:t> </a:t>
            </a:r>
            <a:r>
              <a:rPr lang="de-DE" dirty="0" err="1"/>
              <a:t>they</a:t>
            </a:r>
            <a:r>
              <a:rPr lang="de-DE" dirty="0"/>
              <a:t> </a:t>
            </a:r>
            <a:r>
              <a:rPr lang="de-DE" dirty="0" err="1"/>
              <a:t>endanger</a:t>
            </a:r>
            <a:r>
              <a:rPr lang="de-DE" dirty="0"/>
              <a:t> </a:t>
            </a:r>
            <a:r>
              <a:rPr lang="de-DE" dirty="0" err="1"/>
              <a:t>existing</a:t>
            </a:r>
            <a:r>
              <a:rPr lang="de-DE" dirty="0"/>
              <a:t> </a:t>
            </a:r>
            <a:r>
              <a:rPr lang="de-DE" dirty="0" err="1"/>
              <a:t>ecosystems</a:t>
            </a:r>
            <a:r>
              <a:rPr lang="de-DE" dirty="0"/>
              <a:t> </a:t>
            </a:r>
            <a:r>
              <a:rPr lang="de-DE" dirty="0" err="1"/>
              <a:t>or</a:t>
            </a:r>
            <a:r>
              <a:rPr lang="de-DE" dirty="0"/>
              <a:t> </a:t>
            </a:r>
            <a:r>
              <a:rPr lang="de-DE" dirty="0" err="1"/>
              <a:t>landscapes</a:t>
            </a:r>
            <a:r>
              <a:rPr lang="de-DE" dirty="0"/>
              <a:t>.</a:t>
            </a:r>
          </a:p>
          <a:p>
            <a:pPr marL="971550" lvl="1" indent="-514350">
              <a:buFont typeface="+mj-lt"/>
              <a:buAutoNum type="alphaLcParenR"/>
            </a:pPr>
            <a:r>
              <a:rPr lang="de-DE" dirty="0"/>
              <a:t>But: </a:t>
            </a:r>
            <a:r>
              <a:rPr lang="de-DE" dirty="0" err="1"/>
              <a:t>What</a:t>
            </a:r>
            <a:r>
              <a:rPr lang="de-DE" dirty="0"/>
              <a:t>, </a:t>
            </a:r>
            <a:r>
              <a:rPr lang="de-DE" dirty="0" err="1"/>
              <a:t>if</a:t>
            </a:r>
            <a:r>
              <a:rPr lang="de-DE" dirty="0"/>
              <a:t> </a:t>
            </a:r>
            <a:r>
              <a:rPr lang="de-DE" dirty="0" err="1"/>
              <a:t>the</a:t>
            </a:r>
            <a:r>
              <a:rPr lang="de-DE" dirty="0"/>
              <a:t> </a:t>
            </a:r>
            <a:r>
              <a:rPr lang="de-DE" dirty="0" err="1"/>
              <a:t>animals</a:t>
            </a:r>
            <a:r>
              <a:rPr lang="de-DE" dirty="0"/>
              <a:t> </a:t>
            </a:r>
            <a:r>
              <a:rPr lang="de-DE" dirty="0" err="1"/>
              <a:t>belong</a:t>
            </a:r>
            <a:r>
              <a:rPr lang="de-DE" dirty="0"/>
              <a:t> </a:t>
            </a:r>
            <a:r>
              <a:rPr lang="de-DE" dirty="0" err="1"/>
              <a:t>to</a:t>
            </a:r>
            <a:r>
              <a:rPr lang="de-DE" dirty="0"/>
              <a:t> a </a:t>
            </a:r>
            <a:r>
              <a:rPr lang="de-DE" dirty="0" err="1"/>
              <a:t>species</a:t>
            </a:r>
            <a:r>
              <a:rPr lang="de-DE" dirty="0"/>
              <a:t> </a:t>
            </a:r>
            <a:r>
              <a:rPr lang="de-DE" dirty="0" err="1"/>
              <a:t>that</a:t>
            </a:r>
            <a:r>
              <a:rPr lang="de-DE" dirty="0"/>
              <a:t> </a:t>
            </a:r>
            <a:r>
              <a:rPr lang="de-DE" dirty="0" err="1"/>
              <a:t>is</a:t>
            </a:r>
            <a:r>
              <a:rPr lang="de-DE" dirty="0"/>
              <a:t> </a:t>
            </a:r>
            <a:r>
              <a:rPr lang="de-DE" dirty="0" err="1"/>
              <a:t>itself</a:t>
            </a:r>
            <a:r>
              <a:rPr lang="de-DE" dirty="0"/>
              <a:t> </a:t>
            </a:r>
            <a:r>
              <a:rPr lang="de-DE" dirty="0" err="1"/>
              <a:t>endangered</a:t>
            </a:r>
            <a:r>
              <a:rPr lang="de-DE" dirty="0"/>
              <a:t>?</a:t>
            </a:r>
          </a:p>
          <a:p>
            <a:pPr marL="514350" indent="-514350">
              <a:buFont typeface="+mj-lt"/>
              <a:buAutoNum type="arabicPeriod"/>
            </a:pPr>
            <a:r>
              <a:rPr lang="de-DE" dirty="0" err="1"/>
              <a:t>Biocentrism</a:t>
            </a:r>
            <a:r>
              <a:rPr lang="de-DE" dirty="0"/>
              <a:t>: All </a:t>
            </a:r>
            <a:r>
              <a:rPr lang="de-DE" dirty="0" err="1"/>
              <a:t>living</a:t>
            </a:r>
            <a:r>
              <a:rPr lang="de-DE" dirty="0"/>
              <a:t> </a:t>
            </a:r>
            <a:r>
              <a:rPr lang="de-DE" dirty="0" err="1"/>
              <a:t>organisms</a:t>
            </a:r>
            <a:r>
              <a:rPr lang="de-DE" dirty="0"/>
              <a:t> </a:t>
            </a:r>
            <a:r>
              <a:rPr lang="de-DE" dirty="0" err="1"/>
              <a:t>possess</a:t>
            </a:r>
            <a:r>
              <a:rPr lang="de-DE" dirty="0"/>
              <a:t> </a:t>
            </a:r>
            <a:r>
              <a:rPr lang="de-DE" dirty="0" err="1"/>
              <a:t>intrinsic</a:t>
            </a:r>
            <a:r>
              <a:rPr lang="de-DE" dirty="0"/>
              <a:t> </a:t>
            </a:r>
            <a:r>
              <a:rPr lang="de-DE" dirty="0" err="1"/>
              <a:t>value</a:t>
            </a:r>
            <a:r>
              <a:rPr lang="de-DE" dirty="0"/>
              <a:t>.</a:t>
            </a:r>
          </a:p>
          <a:p>
            <a:pPr marL="971550" lvl="1" indent="-514350">
              <a:buFont typeface="+mj-lt"/>
              <a:buAutoNum type="alphaLcParenR"/>
            </a:pPr>
            <a:r>
              <a:rPr lang="de-DE" dirty="0"/>
              <a:t>Solution </a:t>
            </a:r>
            <a:r>
              <a:rPr lang="de-DE" dirty="0" err="1"/>
              <a:t>to</a:t>
            </a:r>
            <a:r>
              <a:rPr lang="de-DE" dirty="0"/>
              <a:t> </a:t>
            </a:r>
            <a:r>
              <a:rPr lang="de-DE" dirty="0" err="1"/>
              <a:t>the</a:t>
            </a:r>
            <a:r>
              <a:rPr lang="de-DE" dirty="0"/>
              <a:t> </a:t>
            </a:r>
            <a:r>
              <a:rPr lang="de-DE" dirty="0" err="1"/>
              <a:t>problem</a:t>
            </a:r>
            <a:r>
              <a:rPr lang="de-DE" dirty="0"/>
              <a:t> </a:t>
            </a:r>
            <a:r>
              <a:rPr lang="de-DE" dirty="0" err="1"/>
              <a:t>depends</a:t>
            </a:r>
            <a:r>
              <a:rPr lang="de-DE" dirty="0"/>
              <a:t> on individual </a:t>
            </a:r>
            <a:r>
              <a:rPr lang="de-DE" dirty="0" err="1"/>
              <a:t>circumstances</a:t>
            </a:r>
            <a:r>
              <a:rPr lang="de-DE" dirty="0"/>
              <a:t>: </a:t>
            </a:r>
            <a:r>
              <a:rPr lang="de-DE" dirty="0" err="1"/>
              <a:t>how</a:t>
            </a:r>
            <a:r>
              <a:rPr lang="de-DE" dirty="0"/>
              <a:t> </a:t>
            </a:r>
            <a:r>
              <a:rPr lang="de-DE" dirty="0" err="1"/>
              <a:t>many</a:t>
            </a:r>
            <a:r>
              <a:rPr lang="de-DE" dirty="0"/>
              <a:t> </a:t>
            </a:r>
            <a:r>
              <a:rPr lang="de-DE" dirty="0" err="1"/>
              <a:t>organisms</a:t>
            </a:r>
            <a:r>
              <a:rPr lang="de-DE" dirty="0"/>
              <a:t> </a:t>
            </a:r>
            <a:r>
              <a:rPr lang="de-DE" dirty="0" err="1"/>
              <a:t>are</a:t>
            </a:r>
            <a:r>
              <a:rPr lang="de-DE" dirty="0"/>
              <a:t> </a:t>
            </a:r>
            <a:r>
              <a:rPr lang="de-DE" dirty="0" err="1"/>
              <a:t>affected</a:t>
            </a:r>
            <a:r>
              <a:rPr lang="de-DE" dirty="0"/>
              <a:t>, </a:t>
            </a:r>
            <a:r>
              <a:rPr lang="de-DE" dirty="0" err="1"/>
              <a:t>which</a:t>
            </a:r>
            <a:r>
              <a:rPr lang="de-DE" dirty="0"/>
              <a:t> alternative </a:t>
            </a:r>
            <a:r>
              <a:rPr lang="de-DE" dirty="0" err="1"/>
              <a:t>options</a:t>
            </a:r>
            <a:r>
              <a:rPr lang="de-DE" dirty="0"/>
              <a:t> </a:t>
            </a:r>
            <a:r>
              <a:rPr lang="de-DE" dirty="0" err="1"/>
              <a:t>are</a:t>
            </a:r>
            <a:r>
              <a:rPr lang="de-DE" dirty="0"/>
              <a:t> </a:t>
            </a:r>
            <a:r>
              <a:rPr lang="de-DE" dirty="0" err="1"/>
              <a:t>available</a:t>
            </a:r>
            <a:r>
              <a:rPr lang="de-DE" dirty="0"/>
              <a:t> etc.</a:t>
            </a:r>
          </a:p>
        </p:txBody>
      </p:sp>
      <p:sp>
        <p:nvSpPr>
          <p:cNvPr id="4" name="Foliennummernplatzhalter 3">
            <a:extLst>
              <a:ext uri="{FF2B5EF4-FFF2-40B4-BE49-F238E27FC236}">
                <a16:creationId xmlns:a16="http://schemas.microsoft.com/office/drawing/2014/main" id="{9C650E2D-01DF-C273-70E3-4D8FECAF2984}"/>
              </a:ext>
            </a:extLst>
          </p:cNvPr>
          <p:cNvSpPr>
            <a:spLocks noGrp="1"/>
          </p:cNvSpPr>
          <p:nvPr>
            <p:ph type="sldNum" sz="quarter" idx="12"/>
          </p:nvPr>
        </p:nvSpPr>
        <p:spPr/>
        <p:txBody>
          <a:bodyPr/>
          <a:lstStyle/>
          <a:p>
            <a:fld id="{93B7D700-2619-45EC-B933-DE9988DFC663}" type="slidenum">
              <a:rPr lang="de-DE" smtClean="0"/>
              <a:t>13</a:t>
            </a:fld>
            <a:endParaRPr lang="de-DE"/>
          </a:p>
        </p:txBody>
      </p:sp>
    </p:spTree>
    <p:extLst>
      <p:ext uri="{BB962C8B-B14F-4D97-AF65-F5344CB8AC3E}">
        <p14:creationId xmlns:p14="http://schemas.microsoft.com/office/powerpoint/2010/main" val="1505503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EC2A15C-2A1C-88D5-A715-88BA554A766D}"/>
              </a:ext>
            </a:extLst>
          </p:cNvPr>
          <p:cNvSpPr>
            <a:spLocks noGrp="1"/>
          </p:cNvSpPr>
          <p:nvPr>
            <p:ph type="title"/>
          </p:nvPr>
        </p:nvSpPr>
        <p:spPr/>
        <p:txBody>
          <a:bodyPr/>
          <a:lstStyle/>
          <a:p>
            <a:pPr algn="ctr"/>
            <a:r>
              <a:rPr lang="de-DE" dirty="0"/>
              <a:t>Goals and </a:t>
            </a:r>
            <a:r>
              <a:rPr lang="de-DE" dirty="0" err="1"/>
              <a:t>Conflicts</a:t>
            </a:r>
            <a:endParaRPr lang="de-DE" dirty="0"/>
          </a:p>
        </p:txBody>
      </p:sp>
      <p:sp>
        <p:nvSpPr>
          <p:cNvPr id="3" name="Inhaltsplatzhalter 2">
            <a:extLst>
              <a:ext uri="{FF2B5EF4-FFF2-40B4-BE49-F238E27FC236}">
                <a16:creationId xmlns:a16="http://schemas.microsoft.com/office/drawing/2014/main" id="{C49D2BF1-43E2-1983-2626-7A2EA054631D}"/>
              </a:ext>
            </a:extLst>
          </p:cNvPr>
          <p:cNvSpPr>
            <a:spLocks noGrp="1"/>
          </p:cNvSpPr>
          <p:nvPr>
            <p:ph idx="1"/>
          </p:nvPr>
        </p:nvSpPr>
        <p:spPr/>
        <p:txBody>
          <a:bodyPr/>
          <a:lstStyle/>
          <a:p>
            <a:pPr marL="0" indent="0">
              <a:buNone/>
            </a:pPr>
            <a:r>
              <a:rPr lang="de-DE" dirty="0"/>
              <a:t>Key </a:t>
            </a:r>
            <a:r>
              <a:rPr lang="de-DE" dirty="0" err="1"/>
              <a:t>concepts</a:t>
            </a:r>
            <a:r>
              <a:rPr lang="de-DE" dirty="0"/>
              <a:t> like </a:t>
            </a:r>
            <a:r>
              <a:rPr lang="de-DE" i="1" dirty="0" err="1"/>
              <a:t>sustainability</a:t>
            </a:r>
            <a:r>
              <a:rPr lang="de-DE" i="1" dirty="0"/>
              <a:t> </a:t>
            </a:r>
            <a:r>
              <a:rPr lang="de-DE" dirty="0" err="1"/>
              <a:t>or</a:t>
            </a:r>
            <a:r>
              <a:rPr lang="de-DE" dirty="0"/>
              <a:t> </a:t>
            </a:r>
            <a:r>
              <a:rPr lang="de-DE" i="1" dirty="0" err="1"/>
              <a:t>environmentalism</a:t>
            </a:r>
            <a:r>
              <a:rPr lang="de-DE" dirty="0"/>
              <a:t> </a:t>
            </a:r>
            <a:r>
              <a:rPr lang="de-DE" dirty="0" err="1"/>
              <a:t>sometimes</a:t>
            </a:r>
            <a:r>
              <a:rPr lang="de-DE" dirty="0"/>
              <a:t> </a:t>
            </a:r>
            <a:r>
              <a:rPr lang="de-DE" dirty="0" err="1"/>
              <a:t>cover</a:t>
            </a:r>
            <a:r>
              <a:rPr lang="de-DE" dirty="0"/>
              <a:t> </a:t>
            </a:r>
            <a:r>
              <a:rPr lang="de-DE" dirty="0" err="1"/>
              <a:t>conflicts</a:t>
            </a:r>
            <a:r>
              <a:rPr lang="de-DE" dirty="0"/>
              <a:t> </a:t>
            </a:r>
            <a:r>
              <a:rPr lang="de-DE" dirty="0" err="1"/>
              <a:t>between</a:t>
            </a:r>
            <a:r>
              <a:rPr lang="de-DE" dirty="0"/>
              <a:t> </a:t>
            </a:r>
            <a:r>
              <a:rPr lang="de-DE" dirty="0" err="1"/>
              <a:t>very</a:t>
            </a:r>
            <a:r>
              <a:rPr lang="de-DE" dirty="0"/>
              <a:t> different </a:t>
            </a:r>
            <a:r>
              <a:rPr lang="de-DE" dirty="0" err="1"/>
              <a:t>goals</a:t>
            </a:r>
            <a:r>
              <a:rPr lang="de-DE" dirty="0"/>
              <a:t>, </a:t>
            </a:r>
            <a:r>
              <a:rPr lang="de-DE" dirty="0" err="1"/>
              <a:t>for</a:t>
            </a:r>
            <a:r>
              <a:rPr lang="de-DE" dirty="0"/>
              <a:t> </a:t>
            </a:r>
            <a:r>
              <a:rPr lang="de-DE" dirty="0" err="1"/>
              <a:t>example</a:t>
            </a:r>
            <a:r>
              <a:rPr lang="de-DE" dirty="0"/>
              <a:t>:</a:t>
            </a:r>
          </a:p>
          <a:p>
            <a:pPr marL="0" indent="0">
              <a:buNone/>
            </a:pPr>
            <a:endParaRPr lang="de-DE" dirty="0"/>
          </a:p>
          <a:p>
            <a:pPr marL="514350" indent="-514350">
              <a:buFont typeface="+mj-lt"/>
              <a:buAutoNum type="arabicPeriod"/>
            </a:pPr>
            <a:r>
              <a:rPr lang="de-DE" dirty="0" err="1"/>
              <a:t>Protection</a:t>
            </a:r>
            <a:r>
              <a:rPr lang="de-DE" dirty="0"/>
              <a:t> </a:t>
            </a:r>
            <a:r>
              <a:rPr lang="de-DE" dirty="0" err="1"/>
              <a:t>of</a:t>
            </a:r>
            <a:r>
              <a:rPr lang="de-DE" dirty="0"/>
              <a:t> </a:t>
            </a:r>
            <a:r>
              <a:rPr lang="de-DE" dirty="0" err="1"/>
              <a:t>specific</a:t>
            </a:r>
            <a:r>
              <a:rPr lang="de-DE" dirty="0"/>
              <a:t> </a:t>
            </a:r>
            <a:r>
              <a:rPr lang="de-DE" dirty="0" err="1"/>
              <a:t>endangered</a:t>
            </a:r>
            <a:r>
              <a:rPr lang="de-DE" dirty="0"/>
              <a:t> </a:t>
            </a:r>
            <a:r>
              <a:rPr lang="de-DE" dirty="0" err="1"/>
              <a:t>species</a:t>
            </a:r>
            <a:r>
              <a:rPr lang="de-DE" dirty="0"/>
              <a:t>: </a:t>
            </a:r>
            <a:r>
              <a:rPr lang="de-DE" dirty="0" err="1"/>
              <a:t>requires</a:t>
            </a:r>
            <a:r>
              <a:rPr lang="de-DE" dirty="0"/>
              <a:t> </a:t>
            </a:r>
            <a:r>
              <a:rPr lang="de-DE" dirty="0" err="1"/>
              <a:t>deep</a:t>
            </a:r>
            <a:r>
              <a:rPr lang="de-DE" dirty="0"/>
              <a:t> </a:t>
            </a:r>
            <a:r>
              <a:rPr lang="de-DE" dirty="0" err="1"/>
              <a:t>interventions</a:t>
            </a:r>
            <a:r>
              <a:rPr lang="de-DE" dirty="0"/>
              <a:t> in </a:t>
            </a:r>
            <a:r>
              <a:rPr lang="de-DE" dirty="0" err="1"/>
              <a:t>ecosystems</a:t>
            </a:r>
            <a:r>
              <a:rPr lang="de-DE" dirty="0"/>
              <a:t> </a:t>
            </a:r>
            <a:r>
              <a:rPr lang="de-DE" dirty="0" err="1"/>
              <a:t>to</a:t>
            </a:r>
            <a:r>
              <a:rPr lang="de-DE" dirty="0"/>
              <a:t> </a:t>
            </a:r>
            <a:r>
              <a:rPr lang="de-DE" dirty="0" err="1"/>
              <a:t>stabilize</a:t>
            </a:r>
            <a:r>
              <a:rPr lang="de-DE" dirty="0"/>
              <a:t> </a:t>
            </a:r>
            <a:r>
              <a:rPr lang="de-DE" dirty="0" err="1"/>
              <a:t>living</a:t>
            </a:r>
            <a:r>
              <a:rPr lang="de-DE" dirty="0"/>
              <a:t> </a:t>
            </a:r>
            <a:r>
              <a:rPr lang="de-DE" dirty="0" err="1"/>
              <a:t>conditions</a:t>
            </a:r>
            <a:r>
              <a:rPr lang="de-DE" dirty="0"/>
              <a:t>.</a:t>
            </a:r>
          </a:p>
          <a:p>
            <a:pPr marL="514350" indent="-514350">
              <a:buFont typeface="+mj-lt"/>
              <a:buAutoNum type="arabicPeriod"/>
            </a:pPr>
            <a:r>
              <a:rPr lang="de-DE" dirty="0" err="1"/>
              <a:t>Protection</a:t>
            </a:r>
            <a:r>
              <a:rPr lang="de-DE" dirty="0"/>
              <a:t> </a:t>
            </a:r>
            <a:r>
              <a:rPr lang="de-DE" dirty="0" err="1"/>
              <a:t>of</a:t>
            </a:r>
            <a:r>
              <a:rPr lang="de-DE" dirty="0"/>
              <a:t> well-</a:t>
            </a:r>
            <a:r>
              <a:rPr lang="de-DE" dirty="0" err="1"/>
              <a:t>known</a:t>
            </a:r>
            <a:r>
              <a:rPr lang="de-DE" dirty="0"/>
              <a:t> </a:t>
            </a:r>
            <a:r>
              <a:rPr lang="de-DE" dirty="0" err="1"/>
              <a:t>landscapes</a:t>
            </a:r>
            <a:r>
              <a:rPr lang="de-DE" dirty="0"/>
              <a:t> </a:t>
            </a:r>
            <a:r>
              <a:rPr lang="de-DE" dirty="0" err="1"/>
              <a:t>that</a:t>
            </a:r>
            <a:r>
              <a:rPr lang="de-DE" dirty="0"/>
              <a:t> </a:t>
            </a:r>
            <a:r>
              <a:rPr lang="de-DE" dirty="0" err="1"/>
              <a:t>requires</a:t>
            </a:r>
            <a:r>
              <a:rPr lang="de-DE" dirty="0"/>
              <a:t> </a:t>
            </a:r>
            <a:r>
              <a:rPr lang="de-DE" dirty="0" err="1"/>
              <a:t>to</a:t>
            </a:r>
            <a:r>
              <a:rPr lang="de-DE" dirty="0"/>
              <a:t> </a:t>
            </a:r>
            <a:r>
              <a:rPr lang="de-DE" dirty="0" err="1"/>
              <a:t>freeze</a:t>
            </a:r>
            <a:r>
              <a:rPr lang="de-DE" dirty="0"/>
              <a:t> </a:t>
            </a:r>
            <a:r>
              <a:rPr lang="de-DE" dirty="0" err="1"/>
              <a:t>the</a:t>
            </a:r>
            <a:r>
              <a:rPr lang="de-DE" dirty="0"/>
              <a:t> status-quo (</a:t>
            </a:r>
            <a:r>
              <a:rPr lang="de-DE" dirty="0" err="1"/>
              <a:t>keep</a:t>
            </a:r>
            <a:r>
              <a:rPr lang="de-DE" dirty="0"/>
              <a:t> </a:t>
            </a:r>
            <a:r>
              <a:rPr lang="de-DE" dirty="0" err="1"/>
              <a:t>natural</a:t>
            </a:r>
            <a:r>
              <a:rPr lang="de-DE" dirty="0"/>
              <a:t> </a:t>
            </a:r>
            <a:r>
              <a:rPr lang="de-DE" dirty="0" err="1"/>
              <a:t>processes</a:t>
            </a:r>
            <a:r>
              <a:rPr lang="de-DE" dirty="0"/>
              <a:t> in </a:t>
            </a:r>
            <a:r>
              <a:rPr lang="de-DE" dirty="0" err="1"/>
              <a:t>actual</a:t>
            </a:r>
            <a:r>
              <a:rPr lang="de-DE" dirty="0"/>
              <a:t> </a:t>
            </a:r>
            <a:r>
              <a:rPr lang="de-DE" dirty="0" err="1"/>
              <a:t>ways</a:t>
            </a:r>
            <a:r>
              <a:rPr lang="de-DE" dirty="0"/>
              <a:t>).</a:t>
            </a:r>
          </a:p>
          <a:p>
            <a:pPr marL="514350" indent="-514350">
              <a:buFont typeface="+mj-lt"/>
              <a:buAutoNum type="arabicPeriod"/>
            </a:pPr>
            <a:r>
              <a:rPr lang="de-DE" dirty="0" err="1"/>
              <a:t>Protection</a:t>
            </a:r>
            <a:r>
              <a:rPr lang="de-DE" dirty="0"/>
              <a:t> </a:t>
            </a:r>
            <a:r>
              <a:rPr lang="de-DE" dirty="0" err="1"/>
              <a:t>of</a:t>
            </a:r>
            <a:r>
              <a:rPr lang="de-DE" dirty="0"/>
              <a:t> </a:t>
            </a:r>
            <a:r>
              <a:rPr lang="de-DE" dirty="0" err="1"/>
              <a:t>natural</a:t>
            </a:r>
            <a:r>
              <a:rPr lang="de-DE" dirty="0"/>
              <a:t> </a:t>
            </a:r>
            <a:r>
              <a:rPr lang="de-DE" dirty="0" err="1"/>
              <a:t>processes</a:t>
            </a:r>
            <a:r>
              <a:rPr lang="de-DE" dirty="0"/>
              <a:t> </a:t>
            </a:r>
            <a:r>
              <a:rPr lang="de-DE" dirty="0" err="1"/>
              <a:t>that</a:t>
            </a:r>
            <a:r>
              <a:rPr lang="de-DE" dirty="0"/>
              <a:t> </a:t>
            </a:r>
            <a:r>
              <a:rPr lang="de-DE" dirty="0" err="1"/>
              <a:t>may</a:t>
            </a:r>
            <a:r>
              <a:rPr lang="de-DE" dirty="0"/>
              <a:t> </a:t>
            </a:r>
            <a:r>
              <a:rPr lang="de-DE" dirty="0" err="1"/>
              <a:t>change</a:t>
            </a:r>
            <a:r>
              <a:rPr lang="de-DE" dirty="0"/>
              <a:t> </a:t>
            </a:r>
            <a:r>
              <a:rPr lang="de-DE" dirty="0" err="1"/>
              <a:t>the</a:t>
            </a:r>
            <a:r>
              <a:rPr lang="de-DE" dirty="0"/>
              <a:t> </a:t>
            </a:r>
            <a:r>
              <a:rPr lang="de-DE" dirty="0" err="1"/>
              <a:t>outlook</a:t>
            </a:r>
            <a:r>
              <a:rPr lang="de-DE" dirty="0"/>
              <a:t> </a:t>
            </a:r>
            <a:r>
              <a:rPr lang="de-DE" dirty="0" err="1"/>
              <a:t>of</a:t>
            </a:r>
            <a:r>
              <a:rPr lang="de-DE" dirty="0"/>
              <a:t> an </a:t>
            </a:r>
            <a:r>
              <a:rPr lang="de-DE" dirty="0" err="1"/>
              <a:t>environment</a:t>
            </a:r>
            <a:r>
              <a:rPr lang="de-DE" dirty="0"/>
              <a:t> </a:t>
            </a:r>
            <a:r>
              <a:rPr lang="de-DE" dirty="0" err="1"/>
              <a:t>dramatically</a:t>
            </a:r>
            <a:r>
              <a:rPr lang="de-DE" dirty="0"/>
              <a:t>: </a:t>
            </a:r>
            <a:r>
              <a:rPr lang="de-DE" dirty="0" err="1"/>
              <a:t>fires</a:t>
            </a:r>
            <a:r>
              <a:rPr lang="de-DE" dirty="0"/>
              <a:t> </a:t>
            </a:r>
            <a:r>
              <a:rPr lang="de-DE" dirty="0" err="1"/>
              <a:t>caused</a:t>
            </a:r>
            <a:r>
              <a:rPr lang="de-DE" dirty="0"/>
              <a:t> </a:t>
            </a:r>
            <a:r>
              <a:rPr lang="de-DE" dirty="0" err="1"/>
              <a:t>by</a:t>
            </a:r>
            <a:r>
              <a:rPr lang="de-DE" dirty="0"/>
              <a:t> </a:t>
            </a:r>
            <a:r>
              <a:rPr lang="de-DE" dirty="0" err="1"/>
              <a:t>lightnings</a:t>
            </a:r>
            <a:r>
              <a:rPr lang="de-DE" dirty="0"/>
              <a:t>.</a:t>
            </a:r>
          </a:p>
        </p:txBody>
      </p:sp>
      <p:sp>
        <p:nvSpPr>
          <p:cNvPr id="4" name="Foliennummernplatzhalter 3">
            <a:extLst>
              <a:ext uri="{FF2B5EF4-FFF2-40B4-BE49-F238E27FC236}">
                <a16:creationId xmlns:a16="http://schemas.microsoft.com/office/drawing/2014/main" id="{F21CBA37-F2D5-4329-8E48-0BD0151BCA44}"/>
              </a:ext>
            </a:extLst>
          </p:cNvPr>
          <p:cNvSpPr>
            <a:spLocks noGrp="1"/>
          </p:cNvSpPr>
          <p:nvPr>
            <p:ph type="sldNum" sz="quarter" idx="12"/>
          </p:nvPr>
        </p:nvSpPr>
        <p:spPr/>
        <p:txBody>
          <a:bodyPr/>
          <a:lstStyle/>
          <a:p>
            <a:fld id="{93B7D700-2619-45EC-B933-DE9988DFC663}" type="slidenum">
              <a:rPr lang="de-DE" smtClean="0"/>
              <a:t>14</a:t>
            </a:fld>
            <a:endParaRPr lang="de-DE"/>
          </a:p>
        </p:txBody>
      </p:sp>
    </p:spTree>
    <p:extLst>
      <p:ext uri="{BB962C8B-B14F-4D97-AF65-F5344CB8AC3E}">
        <p14:creationId xmlns:p14="http://schemas.microsoft.com/office/powerpoint/2010/main" val="296448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5C53409-E3EF-15EE-7768-E317228B0A03}"/>
              </a:ext>
            </a:extLst>
          </p:cNvPr>
          <p:cNvSpPr>
            <a:spLocks noGrp="1"/>
          </p:cNvSpPr>
          <p:nvPr>
            <p:ph type="title"/>
          </p:nvPr>
        </p:nvSpPr>
        <p:spPr/>
        <p:txBody>
          <a:bodyPr/>
          <a:lstStyle/>
          <a:p>
            <a:pPr algn="ctr"/>
            <a:r>
              <a:rPr lang="de-DE" dirty="0"/>
              <a:t> Questions</a:t>
            </a:r>
          </a:p>
        </p:txBody>
      </p:sp>
      <p:sp>
        <p:nvSpPr>
          <p:cNvPr id="3" name="Inhaltsplatzhalter 2">
            <a:extLst>
              <a:ext uri="{FF2B5EF4-FFF2-40B4-BE49-F238E27FC236}">
                <a16:creationId xmlns:a16="http://schemas.microsoft.com/office/drawing/2014/main" id="{498B94AA-C23A-F0DF-6C0C-7A77C6DC108A}"/>
              </a:ext>
            </a:extLst>
          </p:cNvPr>
          <p:cNvSpPr>
            <a:spLocks noGrp="1"/>
          </p:cNvSpPr>
          <p:nvPr>
            <p:ph idx="1"/>
          </p:nvPr>
        </p:nvSpPr>
        <p:spPr/>
        <p:txBody>
          <a:bodyPr>
            <a:normAutofit lnSpcReduction="10000"/>
          </a:bodyPr>
          <a:lstStyle/>
          <a:p>
            <a:pPr marL="514350" indent="-514350">
              <a:buFont typeface="+mj-lt"/>
              <a:buAutoNum type="arabicPeriod"/>
            </a:pPr>
            <a:r>
              <a:rPr lang="en-US" dirty="0"/>
              <a:t>After this brief presentation of the </a:t>
            </a:r>
            <a:r>
              <a:rPr lang="en-US" i="1" dirty="0" err="1"/>
              <a:t>centrisms</a:t>
            </a:r>
            <a:r>
              <a:rPr lang="en-US" dirty="0"/>
              <a:t>: Which </a:t>
            </a:r>
            <a:r>
              <a:rPr lang="en-US" i="1" dirty="0"/>
              <a:t>centrism</a:t>
            </a:r>
            <a:r>
              <a:rPr lang="en-US" dirty="0"/>
              <a:t> makes sense to you and why?</a:t>
            </a:r>
          </a:p>
          <a:p>
            <a:pPr marL="514350" indent="-514350">
              <a:buFont typeface="+mj-lt"/>
              <a:buAutoNum type="arabicPeriod"/>
            </a:pPr>
            <a:endParaRPr lang="en-US" dirty="0"/>
          </a:p>
          <a:p>
            <a:pPr marL="514350" indent="-514350">
              <a:buFont typeface="+mj-lt"/>
              <a:buAutoNum type="arabicPeriod"/>
            </a:pPr>
            <a:r>
              <a:rPr lang="en-US" dirty="0"/>
              <a:t>You want to mine a rare earth in a diverse ecosystem. What to make of the two following statements that are both </a:t>
            </a:r>
            <a:r>
              <a:rPr lang="en-US" i="1" dirty="0" err="1"/>
              <a:t>anthropocentrist</a:t>
            </a:r>
            <a:r>
              <a:rPr lang="en-US" i="1" dirty="0"/>
              <a:t> ?</a:t>
            </a:r>
          </a:p>
          <a:p>
            <a:pPr marL="971550" lvl="1" indent="-514350">
              <a:buFont typeface="+mj-lt"/>
              <a:buAutoNum type="alphaLcParenR"/>
            </a:pPr>
            <a:r>
              <a:rPr lang="en-US" dirty="0"/>
              <a:t>It’s fine to mine! Future generations will benefit from the devices built with the help of rare earths. The technical knowledge will benefit them - as will the prosperity it creates.</a:t>
            </a:r>
          </a:p>
          <a:p>
            <a:pPr marL="971550" lvl="1" indent="-514350">
              <a:buFont typeface="+mj-lt"/>
              <a:buAutoNum type="alphaLcParenR"/>
            </a:pPr>
            <a:r>
              <a:rPr lang="en-US" dirty="0"/>
              <a:t>It’s better not to! Mining irreversibly destroys the ecosystem. Future generations may be more interested in the ecosystem than in the technology. We must not rob them of their freedom of choice.</a:t>
            </a:r>
          </a:p>
        </p:txBody>
      </p:sp>
      <p:sp>
        <p:nvSpPr>
          <p:cNvPr id="4" name="Foliennummernplatzhalter 3">
            <a:extLst>
              <a:ext uri="{FF2B5EF4-FFF2-40B4-BE49-F238E27FC236}">
                <a16:creationId xmlns:a16="http://schemas.microsoft.com/office/drawing/2014/main" id="{2B1A6BA4-F6DD-577A-E323-213EE8F662EF}"/>
              </a:ext>
            </a:extLst>
          </p:cNvPr>
          <p:cNvSpPr>
            <a:spLocks noGrp="1"/>
          </p:cNvSpPr>
          <p:nvPr>
            <p:ph type="sldNum" sz="quarter" idx="12"/>
          </p:nvPr>
        </p:nvSpPr>
        <p:spPr/>
        <p:txBody>
          <a:bodyPr/>
          <a:lstStyle/>
          <a:p>
            <a:fld id="{93B7D700-2619-45EC-B933-DE9988DFC663}" type="slidenum">
              <a:rPr lang="de-DE" smtClean="0"/>
              <a:t>15</a:t>
            </a:fld>
            <a:endParaRPr lang="de-DE"/>
          </a:p>
        </p:txBody>
      </p:sp>
    </p:spTree>
    <p:extLst>
      <p:ext uri="{BB962C8B-B14F-4D97-AF65-F5344CB8AC3E}">
        <p14:creationId xmlns:p14="http://schemas.microsoft.com/office/powerpoint/2010/main" val="17451036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EB36699-97A0-40EE-E773-2E6DB65C66A1}"/>
              </a:ext>
            </a:extLst>
          </p:cNvPr>
          <p:cNvSpPr>
            <a:spLocks noGrp="1"/>
          </p:cNvSpPr>
          <p:nvPr>
            <p:ph type="title"/>
          </p:nvPr>
        </p:nvSpPr>
        <p:spPr/>
        <p:txBody>
          <a:bodyPr/>
          <a:lstStyle/>
          <a:p>
            <a:pPr algn="ctr"/>
            <a:r>
              <a:rPr lang="de-DE" dirty="0"/>
              <a:t>Questions</a:t>
            </a:r>
          </a:p>
        </p:txBody>
      </p:sp>
      <p:sp>
        <p:nvSpPr>
          <p:cNvPr id="3" name="Inhaltsplatzhalter 2">
            <a:extLst>
              <a:ext uri="{FF2B5EF4-FFF2-40B4-BE49-F238E27FC236}">
                <a16:creationId xmlns:a16="http://schemas.microsoft.com/office/drawing/2014/main" id="{2D3BBC3E-88FF-1F82-4EF5-4EDA587483D2}"/>
              </a:ext>
            </a:extLst>
          </p:cNvPr>
          <p:cNvSpPr>
            <a:spLocks noGrp="1"/>
          </p:cNvSpPr>
          <p:nvPr>
            <p:ph idx="1"/>
          </p:nvPr>
        </p:nvSpPr>
        <p:spPr/>
        <p:txBody>
          <a:bodyPr>
            <a:normAutofit fontScale="92500"/>
          </a:bodyPr>
          <a:lstStyle/>
          <a:p>
            <a:pPr marL="0" indent="0">
              <a:buNone/>
            </a:pPr>
            <a:r>
              <a:rPr lang="en-US" dirty="0"/>
              <a:t>You are an activist who wants to convince others to put a forest area in the neighborhood under nature protection to prevent the construction of a residential area. What arguments would you use to explain why?</a:t>
            </a:r>
            <a:endParaRPr lang="de-DE" dirty="0"/>
          </a:p>
          <a:p>
            <a:r>
              <a:rPr lang="de-DE" dirty="0"/>
              <a:t>In </a:t>
            </a:r>
            <a:r>
              <a:rPr lang="de-DE" dirty="0" err="1"/>
              <a:t>this</a:t>
            </a:r>
            <a:r>
              <a:rPr lang="de-DE" dirty="0"/>
              <a:t> </a:t>
            </a:r>
            <a:r>
              <a:rPr lang="de-DE" dirty="0" err="1"/>
              <a:t>forest</a:t>
            </a:r>
            <a:r>
              <a:rPr lang="de-DE" dirty="0"/>
              <a:t>, </a:t>
            </a:r>
            <a:r>
              <a:rPr lang="de-DE" dirty="0" err="1"/>
              <a:t>we</a:t>
            </a:r>
            <a:r>
              <a:rPr lang="de-DE" dirty="0"/>
              <a:t> find a </a:t>
            </a:r>
            <a:r>
              <a:rPr lang="de-DE" dirty="0" err="1"/>
              <a:t>bunch</a:t>
            </a:r>
            <a:r>
              <a:rPr lang="de-DE" dirty="0"/>
              <a:t> </a:t>
            </a:r>
            <a:r>
              <a:rPr lang="de-DE" dirty="0" err="1"/>
              <a:t>of</a:t>
            </a:r>
            <a:r>
              <a:rPr lang="de-DE" dirty="0"/>
              <a:t> </a:t>
            </a:r>
            <a:r>
              <a:rPr lang="de-DE" dirty="0" err="1"/>
              <a:t>exciting</a:t>
            </a:r>
            <a:r>
              <a:rPr lang="de-DE" dirty="0"/>
              <a:t> </a:t>
            </a:r>
            <a:r>
              <a:rPr lang="de-DE" dirty="0" err="1"/>
              <a:t>species</a:t>
            </a:r>
            <a:r>
              <a:rPr lang="de-DE" dirty="0"/>
              <a:t> </a:t>
            </a:r>
            <a:r>
              <a:rPr lang="de-DE" dirty="0" err="1"/>
              <a:t>that</a:t>
            </a:r>
            <a:r>
              <a:rPr lang="de-DE" dirty="0"/>
              <a:t> </a:t>
            </a:r>
            <a:r>
              <a:rPr lang="de-DE" dirty="0" err="1"/>
              <a:t>are</a:t>
            </a:r>
            <a:r>
              <a:rPr lang="de-DE" dirty="0"/>
              <a:t> in </a:t>
            </a:r>
            <a:r>
              <a:rPr lang="de-DE" dirty="0" err="1"/>
              <a:t>danger</a:t>
            </a:r>
            <a:r>
              <a:rPr lang="de-DE" dirty="0"/>
              <a:t> </a:t>
            </a:r>
            <a:r>
              <a:rPr lang="de-DE" dirty="0" err="1"/>
              <a:t>of</a:t>
            </a:r>
            <a:r>
              <a:rPr lang="de-DE" dirty="0"/>
              <a:t> </a:t>
            </a:r>
            <a:r>
              <a:rPr lang="de-DE" dirty="0" err="1"/>
              <a:t>extinction</a:t>
            </a:r>
            <a:r>
              <a:rPr lang="de-DE" dirty="0"/>
              <a:t>, </a:t>
            </a:r>
            <a:r>
              <a:rPr lang="de-DE" dirty="0" err="1"/>
              <a:t>especially</a:t>
            </a:r>
            <a:r>
              <a:rPr lang="de-DE" dirty="0"/>
              <a:t> </a:t>
            </a:r>
            <a:r>
              <a:rPr lang="de-DE" dirty="0" err="1"/>
              <a:t>spiders</a:t>
            </a:r>
            <a:r>
              <a:rPr lang="de-DE" dirty="0"/>
              <a:t> like </a:t>
            </a:r>
            <a:r>
              <a:rPr lang="de-DE" dirty="0" err="1"/>
              <a:t>this</a:t>
            </a:r>
            <a:r>
              <a:rPr lang="de-DE" dirty="0"/>
              <a:t> </a:t>
            </a:r>
            <a:r>
              <a:rPr lang="de-DE" dirty="0" err="1"/>
              <a:t>one</a:t>
            </a:r>
            <a:r>
              <a:rPr lang="de-DE" dirty="0"/>
              <a:t>!</a:t>
            </a:r>
          </a:p>
          <a:p>
            <a:r>
              <a:rPr lang="de-DE" dirty="0"/>
              <a:t>Just </a:t>
            </a:r>
            <a:r>
              <a:rPr lang="de-DE" dirty="0" err="1"/>
              <a:t>take</a:t>
            </a:r>
            <a:r>
              <a:rPr lang="de-DE" dirty="0"/>
              <a:t> a </a:t>
            </a:r>
            <a:r>
              <a:rPr lang="de-DE" dirty="0" err="1"/>
              <a:t>walk</a:t>
            </a:r>
            <a:r>
              <a:rPr lang="de-DE" dirty="0"/>
              <a:t> </a:t>
            </a:r>
            <a:r>
              <a:rPr lang="de-DE" dirty="0" err="1"/>
              <a:t>through</a:t>
            </a:r>
            <a:r>
              <a:rPr lang="de-DE" dirty="0"/>
              <a:t> </a:t>
            </a:r>
            <a:r>
              <a:rPr lang="de-DE" dirty="0" err="1"/>
              <a:t>the</a:t>
            </a:r>
            <a:r>
              <a:rPr lang="de-DE" dirty="0"/>
              <a:t> </a:t>
            </a:r>
            <a:r>
              <a:rPr lang="de-DE" dirty="0" err="1"/>
              <a:t>forest</a:t>
            </a:r>
            <a:r>
              <a:rPr lang="de-DE" dirty="0"/>
              <a:t> and </a:t>
            </a:r>
            <a:r>
              <a:rPr lang="de-DE" dirty="0" err="1"/>
              <a:t>you</a:t>
            </a:r>
            <a:r>
              <a:rPr lang="de-DE" dirty="0"/>
              <a:t> will </a:t>
            </a:r>
            <a:r>
              <a:rPr lang="de-DE" dirty="0" err="1"/>
              <a:t>experience</a:t>
            </a:r>
            <a:r>
              <a:rPr lang="de-DE" dirty="0"/>
              <a:t> </a:t>
            </a:r>
            <a:r>
              <a:rPr lang="de-DE" dirty="0" err="1"/>
              <a:t>why</a:t>
            </a:r>
            <a:r>
              <a:rPr lang="de-DE" dirty="0"/>
              <a:t>               </a:t>
            </a:r>
            <a:r>
              <a:rPr lang="de-DE" dirty="0" err="1"/>
              <a:t>we</a:t>
            </a:r>
            <a:r>
              <a:rPr lang="de-DE" dirty="0"/>
              <a:t> </a:t>
            </a:r>
            <a:r>
              <a:rPr lang="de-DE" dirty="0" err="1"/>
              <a:t>should</a:t>
            </a:r>
            <a:r>
              <a:rPr lang="de-DE" dirty="0"/>
              <a:t> </a:t>
            </a:r>
            <a:r>
              <a:rPr lang="de-DE" dirty="0" err="1"/>
              <a:t>protect</a:t>
            </a:r>
            <a:r>
              <a:rPr lang="de-DE" dirty="0"/>
              <a:t> </a:t>
            </a:r>
            <a:r>
              <a:rPr lang="de-DE" dirty="0" err="1"/>
              <a:t>it!</a:t>
            </a:r>
            <a:endParaRPr lang="de-DE" dirty="0"/>
          </a:p>
          <a:p>
            <a:r>
              <a:rPr lang="de-DE" dirty="0" err="1"/>
              <a:t>For</a:t>
            </a:r>
            <a:r>
              <a:rPr lang="de-DE" dirty="0"/>
              <a:t> </a:t>
            </a:r>
            <a:r>
              <a:rPr lang="de-DE" dirty="0" err="1"/>
              <a:t>our</a:t>
            </a:r>
            <a:r>
              <a:rPr lang="de-DE" dirty="0"/>
              <a:t> </a:t>
            </a:r>
            <a:r>
              <a:rPr lang="de-DE" dirty="0" err="1"/>
              <a:t>nature</a:t>
            </a:r>
            <a:r>
              <a:rPr lang="de-DE" dirty="0"/>
              <a:t> </a:t>
            </a:r>
            <a:r>
              <a:rPr lang="de-DE" dirty="0" err="1"/>
              <a:t>tourism</a:t>
            </a:r>
            <a:r>
              <a:rPr lang="de-DE" dirty="0"/>
              <a:t> </a:t>
            </a:r>
            <a:r>
              <a:rPr lang="de-DE" dirty="0" err="1"/>
              <a:t>branch</a:t>
            </a:r>
            <a:r>
              <a:rPr lang="de-DE" dirty="0"/>
              <a:t>, </a:t>
            </a:r>
            <a:r>
              <a:rPr lang="de-DE" dirty="0" err="1"/>
              <a:t>the</a:t>
            </a:r>
            <a:r>
              <a:rPr lang="de-DE" dirty="0"/>
              <a:t> </a:t>
            </a:r>
            <a:r>
              <a:rPr lang="de-DE" dirty="0" err="1"/>
              <a:t>forest</a:t>
            </a:r>
            <a:r>
              <a:rPr lang="de-DE" dirty="0"/>
              <a:t> </a:t>
            </a:r>
            <a:r>
              <a:rPr lang="de-DE" dirty="0" err="1"/>
              <a:t>is</a:t>
            </a:r>
            <a:r>
              <a:rPr lang="de-DE" dirty="0"/>
              <a:t> </a:t>
            </a:r>
            <a:r>
              <a:rPr lang="de-DE" dirty="0" err="1"/>
              <a:t>crucial</a:t>
            </a:r>
            <a:r>
              <a:rPr lang="de-DE" dirty="0"/>
              <a:t>!</a:t>
            </a:r>
          </a:p>
          <a:p>
            <a:pPr marL="0" indent="0">
              <a:buNone/>
            </a:pPr>
            <a:r>
              <a:rPr lang="en-US" dirty="0"/>
              <a:t>If you were the contractor building the residential area: How would         you react to the three statements?</a:t>
            </a:r>
            <a:endParaRPr lang="de-DE" dirty="0"/>
          </a:p>
        </p:txBody>
      </p:sp>
      <p:sp>
        <p:nvSpPr>
          <p:cNvPr id="4" name="Foliennummernplatzhalter 3">
            <a:extLst>
              <a:ext uri="{FF2B5EF4-FFF2-40B4-BE49-F238E27FC236}">
                <a16:creationId xmlns:a16="http://schemas.microsoft.com/office/drawing/2014/main" id="{11ED2389-6B4C-3767-DDF5-3924D3C770C3}"/>
              </a:ext>
            </a:extLst>
          </p:cNvPr>
          <p:cNvSpPr>
            <a:spLocks noGrp="1"/>
          </p:cNvSpPr>
          <p:nvPr>
            <p:ph type="sldNum" sz="quarter" idx="12"/>
          </p:nvPr>
        </p:nvSpPr>
        <p:spPr/>
        <p:txBody>
          <a:bodyPr/>
          <a:lstStyle/>
          <a:p>
            <a:fld id="{93B7D700-2619-45EC-B933-DE9988DFC663}" type="slidenum">
              <a:rPr lang="de-DE" smtClean="0"/>
              <a:t>16</a:t>
            </a:fld>
            <a:endParaRPr lang="de-DE"/>
          </a:p>
        </p:txBody>
      </p:sp>
      <p:pic>
        <p:nvPicPr>
          <p:cNvPr id="5" name="Grafik 4">
            <a:extLst>
              <a:ext uri="{FF2B5EF4-FFF2-40B4-BE49-F238E27FC236}">
                <a16:creationId xmlns:a16="http://schemas.microsoft.com/office/drawing/2014/main" id="{0BBE82D0-556F-C38A-2D51-6AC0F742AEA3}"/>
              </a:ext>
            </a:extLst>
          </p:cNvPr>
          <p:cNvPicPr>
            <a:picLocks noChangeAspect="1"/>
          </p:cNvPicPr>
          <p:nvPr/>
        </p:nvPicPr>
        <p:blipFill>
          <a:blip r:embed="rId2"/>
          <a:stretch>
            <a:fillRect/>
          </a:stretch>
        </p:blipFill>
        <p:spPr>
          <a:xfrm>
            <a:off x="10391623" y="3623236"/>
            <a:ext cx="1800377" cy="2553727"/>
          </a:xfrm>
          <a:prstGeom prst="rect">
            <a:avLst/>
          </a:prstGeom>
        </p:spPr>
      </p:pic>
    </p:spTree>
    <p:extLst>
      <p:ext uri="{BB962C8B-B14F-4D97-AF65-F5344CB8AC3E}">
        <p14:creationId xmlns:p14="http://schemas.microsoft.com/office/powerpoint/2010/main" val="348505066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718E2A-1BFD-C170-EAB6-F492B566F3C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163D29E-DF88-2C04-FA9C-8C0A6F162315}"/>
              </a:ext>
            </a:extLst>
          </p:cNvPr>
          <p:cNvSpPr>
            <a:spLocks noGrp="1"/>
          </p:cNvSpPr>
          <p:nvPr>
            <p:ph type="ctrTitle"/>
          </p:nvPr>
        </p:nvSpPr>
        <p:spPr>
          <a:xfrm>
            <a:off x="1524000" y="1122363"/>
            <a:ext cx="9144000" cy="3611561"/>
          </a:xfrm>
        </p:spPr>
        <p:txBody>
          <a:bodyPr>
            <a:normAutofit fontScale="90000"/>
          </a:bodyPr>
          <a:lstStyle/>
          <a:p>
            <a:br>
              <a:rPr lang="de-DE" dirty="0"/>
            </a:br>
            <a:br>
              <a:rPr lang="de-DE" dirty="0"/>
            </a:br>
            <a:br>
              <a:rPr lang="de-DE" dirty="0"/>
            </a:br>
            <a:br>
              <a:rPr lang="de-DE" dirty="0"/>
            </a:br>
            <a:br>
              <a:rPr lang="de-DE" dirty="0"/>
            </a:br>
            <a:br>
              <a:rPr lang="de-DE" dirty="0"/>
            </a:br>
            <a:br>
              <a:rPr lang="de-DE" dirty="0"/>
            </a:br>
            <a:br>
              <a:rPr lang="de-DE" dirty="0"/>
            </a:br>
            <a:br>
              <a:rPr lang="de-DE" dirty="0"/>
            </a:br>
            <a:r>
              <a:rPr lang="de-DE" dirty="0"/>
              <a:t>Second Part:</a:t>
            </a:r>
            <a:br>
              <a:rPr lang="de-DE" dirty="0"/>
            </a:br>
            <a:r>
              <a:rPr lang="de-DE" dirty="0" err="1"/>
              <a:t>Sustainability</a:t>
            </a:r>
            <a:r>
              <a:rPr lang="de-DE" dirty="0"/>
              <a:t> and Justice – The Case </a:t>
            </a:r>
            <a:r>
              <a:rPr lang="de-DE" dirty="0" err="1"/>
              <a:t>of</a:t>
            </a:r>
            <a:r>
              <a:rPr lang="de-DE" dirty="0"/>
              <a:t> Climate Change</a:t>
            </a:r>
            <a:br>
              <a:rPr lang="de-DE" dirty="0"/>
            </a:br>
            <a:endParaRPr lang="de-DE" dirty="0"/>
          </a:p>
        </p:txBody>
      </p:sp>
      <p:sp>
        <p:nvSpPr>
          <p:cNvPr id="3" name="Untertitel 2">
            <a:extLst>
              <a:ext uri="{FF2B5EF4-FFF2-40B4-BE49-F238E27FC236}">
                <a16:creationId xmlns:a16="http://schemas.microsoft.com/office/drawing/2014/main" id="{3684BDCE-B6B8-7B1C-23A6-B416EC8E17D3}"/>
              </a:ext>
            </a:extLst>
          </p:cNvPr>
          <p:cNvSpPr>
            <a:spLocks noGrp="1"/>
          </p:cNvSpPr>
          <p:nvPr>
            <p:ph type="subTitle" idx="1"/>
          </p:nvPr>
        </p:nvSpPr>
        <p:spPr>
          <a:xfrm>
            <a:off x="1524000" y="4733924"/>
            <a:ext cx="9144000" cy="1762125"/>
          </a:xfrm>
        </p:spPr>
        <p:txBody>
          <a:bodyPr>
            <a:normAutofit/>
          </a:bodyPr>
          <a:lstStyle/>
          <a:p>
            <a:r>
              <a:rPr lang="de-DE" dirty="0"/>
              <a:t>11.12.2024</a:t>
            </a:r>
          </a:p>
          <a:p>
            <a:r>
              <a:rPr lang="de-DE" dirty="0"/>
              <a:t>Dr. Johannes Müller-Salo</a:t>
            </a:r>
          </a:p>
          <a:p>
            <a:r>
              <a:rPr lang="de-DE" dirty="0"/>
              <a:t>Institute </a:t>
            </a:r>
            <a:r>
              <a:rPr lang="de-DE" dirty="0" err="1"/>
              <a:t>of</a:t>
            </a:r>
            <a:r>
              <a:rPr lang="de-DE" dirty="0"/>
              <a:t> Philosophy, Leibniz University Hannover</a:t>
            </a:r>
          </a:p>
        </p:txBody>
      </p:sp>
      <p:pic>
        <p:nvPicPr>
          <p:cNvPr id="4" name="Grafik 3">
            <a:extLst>
              <a:ext uri="{FF2B5EF4-FFF2-40B4-BE49-F238E27FC236}">
                <a16:creationId xmlns:a16="http://schemas.microsoft.com/office/drawing/2014/main" id="{AB51D858-C9CD-F48D-BCEF-D43B89A88B85}"/>
              </a:ext>
            </a:extLst>
          </p:cNvPr>
          <p:cNvPicPr>
            <a:picLocks noChangeAspect="1"/>
          </p:cNvPicPr>
          <p:nvPr/>
        </p:nvPicPr>
        <p:blipFill>
          <a:blip r:embed="rId3"/>
          <a:stretch>
            <a:fillRect/>
          </a:stretch>
        </p:blipFill>
        <p:spPr>
          <a:xfrm>
            <a:off x="9239673" y="599933"/>
            <a:ext cx="2505673" cy="725487"/>
          </a:xfrm>
          <a:prstGeom prst="rect">
            <a:avLst/>
          </a:prstGeom>
        </p:spPr>
      </p:pic>
      <p:pic>
        <p:nvPicPr>
          <p:cNvPr id="5" name="Grafik 4">
            <a:extLst>
              <a:ext uri="{FF2B5EF4-FFF2-40B4-BE49-F238E27FC236}">
                <a16:creationId xmlns:a16="http://schemas.microsoft.com/office/drawing/2014/main" id="{C8C25E15-19B8-5842-A10F-3DAAC39696AF}"/>
              </a:ext>
            </a:extLst>
          </p:cNvPr>
          <p:cNvPicPr>
            <a:picLocks noChangeAspect="1"/>
          </p:cNvPicPr>
          <p:nvPr/>
        </p:nvPicPr>
        <p:blipFill>
          <a:blip r:embed="rId4"/>
          <a:stretch>
            <a:fillRect/>
          </a:stretch>
        </p:blipFill>
        <p:spPr>
          <a:xfrm>
            <a:off x="446654" y="599933"/>
            <a:ext cx="1409844" cy="1409844"/>
          </a:xfrm>
          <a:prstGeom prst="rect">
            <a:avLst/>
          </a:prstGeom>
        </p:spPr>
      </p:pic>
    </p:spTree>
    <p:extLst>
      <p:ext uri="{BB962C8B-B14F-4D97-AF65-F5344CB8AC3E}">
        <p14:creationId xmlns:p14="http://schemas.microsoft.com/office/powerpoint/2010/main" val="18070032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5D778B8-C115-C683-FC5A-F38B4F22570B}"/>
              </a:ext>
            </a:extLst>
          </p:cNvPr>
          <p:cNvSpPr>
            <a:spLocks noGrp="1"/>
          </p:cNvSpPr>
          <p:nvPr>
            <p:ph type="title"/>
          </p:nvPr>
        </p:nvSpPr>
        <p:spPr/>
        <p:txBody>
          <a:bodyPr/>
          <a:lstStyle/>
          <a:p>
            <a:pPr algn="ctr"/>
            <a:r>
              <a:rPr lang="de-DE" dirty="0"/>
              <a:t>The </a:t>
            </a:r>
            <a:r>
              <a:rPr lang="de-DE" dirty="0" err="1"/>
              <a:t>ethical</a:t>
            </a:r>
            <a:r>
              <a:rPr lang="de-DE" dirty="0"/>
              <a:t> </a:t>
            </a:r>
            <a:r>
              <a:rPr lang="de-DE" dirty="0" err="1"/>
              <a:t>problem</a:t>
            </a:r>
            <a:endParaRPr lang="de-DE" dirty="0"/>
          </a:p>
        </p:txBody>
      </p:sp>
      <p:sp>
        <p:nvSpPr>
          <p:cNvPr id="3" name="Inhaltsplatzhalter 2">
            <a:extLst>
              <a:ext uri="{FF2B5EF4-FFF2-40B4-BE49-F238E27FC236}">
                <a16:creationId xmlns:a16="http://schemas.microsoft.com/office/drawing/2014/main" id="{69FCE96E-0C76-41FA-5B70-DE1E0F7A10F6}"/>
              </a:ext>
            </a:extLst>
          </p:cNvPr>
          <p:cNvSpPr>
            <a:spLocks noGrp="1"/>
          </p:cNvSpPr>
          <p:nvPr>
            <p:ph idx="1"/>
          </p:nvPr>
        </p:nvSpPr>
        <p:spPr/>
        <p:txBody>
          <a:bodyPr/>
          <a:lstStyle/>
          <a:p>
            <a:r>
              <a:rPr lang="de-DE" dirty="0" err="1"/>
              <a:t>climate</a:t>
            </a:r>
            <a:r>
              <a:rPr lang="de-DE" dirty="0"/>
              <a:t> </a:t>
            </a:r>
            <a:r>
              <a:rPr lang="de-DE" dirty="0" err="1"/>
              <a:t>system</a:t>
            </a:r>
            <a:r>
              <a:rPr lang="de-DE" dirty="0"/>
              <a:t> </a:t>
            </a:r>
            <a:r>
              <a:rPr lang="de-DE" dirty="0" err="1"/>
              <a:t>protection</a:t>
            </a:r>
            <a:r>
              <a:rPr lang="de-DE" dirty="0"/>
              <a:t> </a:t>
            </a:r>
            <a:r>
              <a:rPr lang="de-DE" dirty="0" err="1"/>
              <a:t>as</a:t>
            </a:r>
            <a:r>
              <a:rPr lang="de-DE" dirty="0"/>
              <a:t> </a:t>
            </a:r>
            <a:r>
              <a:rPr lang="de-DE" dirty="0" err="1"/>
              <a:t>protection</a:t>
            </a:r>
            <a:r>
              <a:rPr lang="de-DE" dirty="0"/>
              <a:t> </a:t>
            </a:r>
            <a:r>
              <a:rPr lang="de-DE" dirty="0" err="1"/>
              <a:t>of</a:t>
            </a:r>
            <a:r>
              <a:rPr lang="de-DE" dirty="0"/>
              <a:t> human </a:t>
            </a:r>
            <a:r>
              <a:rPr lang="de-DE" dirty="0" err="1"/>
              <a:t>lives</a:t>
            </a:r>
            <a:r>
              <a:rPr lang="de-DE" dirty="0"/>
              <a:t>, human </a:t>
            </a:r>
            <a:r>
              <a:rPr lang="de-DE" dirty="0" err="1"/>
              <a:t>rights</a:t>
            </a:r>
            <a:r>
              <a:rPr lang="de-DE" dirty="0"/>
              <a:t> and </a:t>
            </a:r>
            <a:r>
              <a:rPr lang="de-DE" dirty="0" err="1"/>
              <a:t>the</a:t>
            </a:r>
            <a:r>
              <a:rPr lang="de-DE" dirty="0"/>
              <a:t> </a:t>
            </a:r>
            <a:r>
              <a:rPr lang="de-DE" dirty="0" err="1"/>
              <a:t>environment</a:t>
            </a:r>
            <a:r>
              <a:rPr lang="de-DE" dirty="0"/>
              <a:t>.</a:t>
            </a:r>
          </a:p>
          <a:p>
            <a:endParaRPr lang="de-DE" dirty="0"/>
          </a:p>
          <a:p>
            <a:pPr marL="0" indent="0">
              <a:buNone/>
            </a:pPr>
            <a:r>
              <a:rPr lang="de-DE" dirty="0" err="1"/>
              <a:t>climate</a:t>
            </a:r>
            <a:r>
              <a:rPr lang="de-DE" dirty="0"/>
              <a:t> </a:t>
            </a:r>
            <a:r>
              <a:rPr lang="de-DE" dirty="0" err="1"/>
              <a:t>change</a:t>
            </a:r>
            <a:r>
              <a:rPr lang="de-DE" dirty="0"/>
              <a:t> </a:t>
            </a:r>
            <a:r>
              <a:rPr lang="de-DE" dirty="0" err="1"/>
              <a:t>fosters</a:t>
            </a:r>
            <a:r>
              <a:rPr lang="de-DE" dirty="0"/>
              <a:t>:</a:t>
            </a:r>
          </a:p>
          <a:p>
            <a:r>
              <a:rPr lang="de-DE" dirty="0" err="1"/>
              <a:t>natural</a:t>
            </a:r>
            <a:r>
              <a:rPr lang="de-DE" dirty="0"/>
              <a:t> </a:t>
            </a:r>
            <a:r>
              <a:rPr lang="de-DE" dirty="0" err="1"/>
              <a:t>disasters</a:t>
            </a:r>
            <a:r>
              <a:rPr lang="de-DE" dirty="0"/>
              <a:t> </a:t>
            </a:r>
            <a:r>
              <a:rPr lang="de-DE" dirty="0" err="1"/>
              <a:t>with</a:t>
            </a:r>
            <a:r>
              <a:rPr lang="de-DE" dirty="0"/>
              <a:t> </a:t>
            </a:r>
            <a:r>
              <a:rPr lang="de-DE" dirty="0" err="1"/>
              <a:t>serious</a:t>
            </a:r>
            <a:r>
              <a:rPr lang="de-DE" dirty="0"/>
              <a:t> </a:t>
            </a:r>
            <a:r>
              <a:rPr lang="de-DE" dirty="0" err="1"/>
              <a:t>consequences</a:t>
            </a:r>
            <a:r>
              <a:rPr lang="de-DE" dirty="0"/>
              <a:t> </a:t>
            </a:r>
            <a:r>
              <a:rPr lang="de-DE" dirty="0" err="1"/>
              <a:t>for</a:t>
            </a:r>
            <a:r>
              <a:rPr lang="de-DE" dirty="0"/>
              <a:t> human </a:t>
            </a:r>
            <a:r>
              <a:rPr lang="de-DE" dirty="0" err="1"/>
              <a:t>beings</a:t>
            </a:r>
            <a:endParaRPr lang="de-DE" dirty="0"/>
          </a:p>
          <a:p>
            <a:r>
              <a:rPr lang="de-DE" dirty="0" err="1"/>
              <a:t>droughts</a:t>
            </a:r>
            <a:r>
              <a:rPr lang="de-DE" dirty="0"/>
              <a:t>, </a:t>
            </a:r>
            <a:r>
              <a:rPr lang="de-DE" dirty="0" err="1"/>
              <a:t>crop</a:t>
            </a:r>
            <a:r>
              <a:rPr lang="de-DE" dirty="0"/>
              <a:t> </a:t>
            </a:r>
            <a:r>
              <a:rPr lang="de-DE" dirty="0" err="1"/>
              <a:t>failures</a:t>
            </a:r>
            <a:r>
              <a:rPr lang="de-DE" dirty="0"/>
              <a:t>: </a:t>
            </a:r>
            <a:r>
              <a:rPr lang="de-DE" dirty="0" err="1"/>
              <a:t>the</a:t>
            </a:r>
            <a:r>
              <a:rPr lang="de-DE" dirty="0"/>
              <a:t> </a:t>
            </a:r>
            <a:r>
              <a:rPr lang="de-DE" dirty="0" err="1"/>
              <a:t>problem</a:t>
            </a:r>
            <a:r>
              <a:rPr lang="de-DE" dirty="0"/>
              <a:t> </a:t>
            </a:r>
            <a:r>
              <a:rPr lang="de-DE" dirty="0" err="1"/>
              <a:t>of</a:t>
            </a:r>
            <a:r>
              <a:rPr lang="de-DE" dirty="0"/>
              <a:t> </a:t>
            </a:r>
            <a:r>
              <a:rPr lang="de-DE" dirty="0" err="1"/>
              <a:t>famine</a:t>
            </a:r>
            <a:endParaRPr lang="de-DE" dirty="0"/>
          </a:p>
          <a:p>
            <a:r>
              <a:rPr lang="de-DE" dirty="0" err="1"/>
              <a:t>scarcity</a:t>
            </a:r>
            <a:r>
              <a:rPr lang="de-DE" dirty="0"/>
              <a:t> </a:t>
            </a:r>
            <a:r>
              <a:rPr lang="de-DE" dirty="0" err="1"/>
              <a:t>of</a:t>
            </a:r>
            <a:r>
              <a:rPr lang="de-DE" dirty="0"/>
              <a:t> </a:t>
            </a:r>
            <a:r>
              <a:rPr lang="de-DE" dirty="0" err="1"/>
              <a:t>water</a:t>
            </a:r>
            <a:r>
              <a:rPr lang="de-DE" dirty="0"/>
              <a:t>: </a:t>
            </a:r>
            <a:r>
              <a:rPr lang="de-DE" dirty="0" err="1"/>
              <a:t>new</a:t>
            </a:r>
            <a:r>
              <a:rPr lang="de-DE" dirty="0"/>
              <a:t> violent </a:t>
            </a:r>
            <a:r>
              <a:rPr lang="de-DE" dirty="0" err="1"/>
              <a:t>conflicts</a:t>
            </a:r>
            <a:endParaRPr lang="de-DE" dirty="0"/>
          </a:p>
          <a:p>
            <a:r>
              <a:rPr lang="de-DE" dirty="0" err="1"/>
              <a:t>political</a:t>
            </a:r>
            <a:r>
              <a:rPr lang="de-DE" dirty="0"/>
              <a:t> </a:t>
            </a:r>
            <a:r>
              <a:rPr lang="de-DE" dirty="0" err="1"/>
              <a:t>instability</a:t>
            </a:r>
            <a:r>
              <a:rPr lang="de-DE" dirty="0"/>
              <a:t>: </a:t>
            </a:r>
            <a:r>
              <a:rPr lang="de-DE" dirty="0" err="1"/>
              <a:t>displaced</a:t>
            </a:r>
            <a:r>
              <a:rPr lang="de-DE" dirty="0"/>
              <a:t> </a:t>
            </a:r>
            <a:r>
              <a:rPr lang="de-DE" dirty="0" err="1"/>
              <a:t>persons</a:t>
            </a:r>
            <a:r>
              <a:rPr lang="de-DE" dirty="0"/>
              <a:t> and </a:t>
            </a:r>
            <a:r>
              <a:rPr lang="de-DE" dirty="0" err="1"/>
              <a:t>failed</a:t>
            </a:r>
            <a:r>
              <a:rPr lang="de-DE" dirty="0"/>
              <a:t> </a:t>
            </a:r>
            <a:r>
              <a:rPr lang="de-DE" dirty="0" err="1"/>
              <a:t>states</a:t>
            </a:r>
            <a:endParaRPr lang="de-DE" dirty="0"/>
          </a:p>
        </p:txBody>
      </p:sp>
      <p:sp>
        <p:nvSpPr>
          <p:cNvPr id="4" name="Foliennummernplatzhalter 3">
            <a:extLst>
              <a:ext uri="{FF2B5EF4-FFF2-40B4-BE49-F238E27FC236}">
                <a16:creationId xmlns:a16="http://schemas.microsoft.com/office/drawing/2014/main" id="{DE4A11C8-A4A1-E4F1-3AF1-8B111C2CC515}"/>
              </a:ext>
            </a:extLst>
          </p:cNvPr>
          <p:cNvSpPr>
            <a:spLocks noGrp="1"/>
          </p:cNvSpPr>
          <p:nvPr>
            <p:ph type="sldNum" sz="quarter" idx="12"/>
          </p:nvPr>
        </p:nvSpPr>
        <p:spPr/>
        <p:txBody>
          <a:bodyPr/>
          <a:lstStyle/>
          <a:p>
            <a:fld id="{93B7D700-2619-45EC-B933-DE9988DFC663}" type="slidenum">
              <a:rPr lang="de-DE" smtClean="0"/>
              <a:t>18</a:t>
            </a:fld>
            <a:endParaRPr lang="de-DE"/>
          </a:p>
        </p:txBody>
      </p:sp>
    </p:spTree>
    <p:extLst>
      <p:ext uri="{BB962C8B-B14F-4D97-AF65-F5344CB8AC3E}">
        <p14:creationId xmlns:p14="http://schemas.microsoft.com/office/powerpoint/2010/main" val="35522832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D7E9F42-7AEF-BBC0-F3B1-687AD68C825E}"/>
              </a:ext>
            </a:extLst>
          </p:cNvPr>
          <p:cNvSpPr>
            <a:spLocks noGrp="1"/>
          </p:cNvSpPr>
          <p:nvPr>
            <p:ph type="title"/>
          </p:nvPr>
        </p:nvSpPr>
        <p:spPr/>
        <p:txBody>
          <a:bodyPr/>
          <a:lstStyle/>
          <a:p>
            <a:pPr algn="ctr"/>
            <a:r>
              <a:rPr lang="de-DE" dirty="0"/>
              <a:t>Rights and </a:t>
            </a:r>
            <a:r>
              <a:rPr lang="de-DE" dirty="0" err="1"/>
              <a:t>Duties</a:t>
            </a:r>
            <a:endParaRPr lang="de-DE" dirty="0"/>
          </a:p>
        </p:txBody>
      </p:sp>
      <p:sp>
        <p:nvSpPr>
          <p:cNvPr id="3" name="Inhaltsplatzhalter 2">
            <a:extLst>
              <a:ext uri="{FF2B5EF4-FFF2-40B4-BE49-F238E27FC236}">
                <a16:creationId xmlns:a16="http://schemas.microsoft.com/office/drawing/2014/main" id="{67430AD4-E4EB-B55C-4ED2-2406736CA852}"/>
              </a:ext>
            </a:extLst>
          </p:cNvPr>
          <p:cNvSpPr>
            <a:spLocks noGrp="1"/>
          </p:cNvSpPr>
          <p:nvPr>
            <p:ph idx="1"/>
          </p:nvPr>
        </p:nvSpPr>
        <p:spPr/>
        <p:txBody>
          <a:bodyPr>
            <a:normAutofit fontScale="92500" lnSpcReduction="20000"/>
          </a:bodyPr>
          <a:lstStyle/>
          <a:p>
            <a:pPr marL="514350" indent="-514350">
              <a:buFont typeface="+mj-lt"/>
              <a:buAutoNum type="arabicPeriod"/>
            </a:pPr>
            <a:r>
              <a:rPr lang="de-DE" dirty="0" err="1"/>
              <a:t>Individuals</a:t>
            </a:r>
            <a:r>
              <a:rPr lang="de-DE" dirty="0"/>
              <a:t> </a:t>
            </a:r>
            <a:r>
              <a:rPr lang="de-DE" dirty="0" err="1"/>
              <a:t>are</a:t>
            </a:r>
            <a:r>
              <a:rPr lang="de-DE" dirty="0"/>
              <a:t> </a:t>
            </a:r>
            <a:r>
              <a:rPr lang="de-DE" dirty="0" err="1"/>
              <a:t>the</a:t>
            </a:r>
            <a:r>
              <a:rPr lang="de-DE" dirty="0"/>
              <a:t> </a:t>
            </a:r>
            <a:r>
              <a:rPr lang="de-DE" dirty="0" err="1"/>
              <a:t>primary</a:t>
            </a:r>
            <a:r>
              <a:rPr lang="de-DE" dirty="0"/>
              <a:t> </a:t>
            </a:r>
            <a:r>
              <a:rPr lang="de-DE" dirty="0" err="1"/>
              <a:t>subjects</a:t>
            </a:r>
            <a:r>
              <a:rPr lang="de-DE" dirty="0"/>
              <a:t> </a:t>
            </a:r>
            <a:r>
              <a:rPr lang="de-DE" dirty="0" err="1"/>
              <a:t>of</a:t>
            </a:r>
            <a:r>
              <a:rPr lang="de-DE" dirty="0"/>
              <a:t> </a:t>
            </a:r>
            <a:r>
              <a:rPr lang="de-DE" dirty="0" err="1"/>
              <a:t>rights</a:t>
            </a:r>
            <a:r>
              <a:rPr lang="de-DE" dirty="0"/>
              <a:t> (and </a:t>
            </a:r>
            <a:r>
              <a:rPr lang="de-DE" dirty="0" err="1"/>
              <a:t>of</a:t>
            </a:r>
            <a:r>
              <a:rPr lang="de-DE" dirty="0"/>
              <a:t> </a:t>
            </a:r>
            <a:r>
              <a:rPr lang="de-DE" dirty="0" err="1"/>
              <a:t>justice</a:t>
            </a:r>
            <a:r>
              <a:rPr lang="de-DE" dirty="0"/>
              <a:t>).</a:t>
            </a:r>
          </a:p>
          <a:p>
            <a:pPr marL="514350" indent="-514350">
              <a:buFont typeface="+mj-lt"/>
              <a:buAutoNum type="arabicPeriod"/>
            </a:pPr>
            <a:endParaRPr lang="de-DE" dirty="0"/>
          </a:p>
          <a:p>
            <a:pPr marL="514350" indent="-514350">
              <a:buFont typeface="+mj-lt"/>
              <a:buAutoNum type="arabicPeriod"/>
            </a:pPr>
            <a:r>
              <a:rPr lang="de-DE" dirty="0" err="1"/>
              <a:t>Collectives</a:t>
            </a:r>
            <a:r>
              <a:rPr lang="de-DE" dirty="0"/>
              <a:t> and </a:t>
            </a:r>
            <a:r>
              <a:rPr lang="de-DE" dirty="0" err="1"/>
              <a:t>groups</a:t>
            </a:r>
            <a:r>
              <a:rPr lang="de-DE" dirty="0"/>
              <a:t> </a:t>
            </a:r>
            <a:r>
              <a:rPr lang="de-DE" dirty="0" err="1"/>
              <a:t>are</a:t>
            </a:r>
            <a:r>
              <a:rPr lang="de-DE" dirty="0"/>
              <a:t> </a:t>
            </a:r>
            <a:r>
              <a:rPr lang="de-DE" dirty="0" err="1"/>
              <a:t>only</a:t>
            </a:r>
            <a:r>
              <a:rPr lang="de-DE" dirty="0"/>
              <a:t> </a:t>
            </a:r>
            <a:r>
              <a:rPr lang="de-DE" dirty="0" err="1"/>
              <a:t>subjects</a:t>
            </a:r>
            <a:r>
              <a:rPr lang="de-DE" dirty="0"/>
              <a:t> in a derivative sense: A </a:t>
            </a:r>
            <a:r>
              <a:rPr lang="de-DE" dirty="0" err="1"/>
              <a:t>person‘s</a:t>
            </a:r>
            <a:r>
              <a:rPr lang="de-DE" dirty="0"/>
              <a:t> </a:t>
            </a:r>
            <a:r>
              <a:rPr lang="de-DE" dirty="0" err="1"/>
              <a:t>rights</a:t>
            </a:r>
            <a:r>
              <a:rPr lang="de-DE" dirty="0"/>
              <a:t> </a:t>
            </a:r>
            <a:r>
              <a:rPr lang="de-DE" dirty="0" err="1"/>
              <a:t>can</a:t>
            </a:r>
            <a:r>
              <a:rPr lang="de-DE" dirty="0"/>
              <a:t> </a:t>
            </a:r>
            <a:r>
              <a:rPr lang="de-DE" dirty="0" err="1"/>
              <a:t>be</a:t>
            </a:r>
            <a:r>
              <a:rPr lang="de-DE" dirty="0"/>
              <a:t> </a:t>
            </a:r>
            <a:r>
              <a:rPr lang="de-DE" dirty="0" err="1"/>
              <a:t>violated</a:t>
            </a:r>
            <a:r>
              <a:rPr lang="de-DE" dirty="0"/>
              <a:t> due </a:t>
            </a:r>
            <a:r>
              <a:rPr lang="de-DE" dirty="0" err="1"/>
              <a:t>to</a:t>
            </a:r>
            <a:r>
              <a:rPr lang="de-DE" dirty="0"/>
              <a:t> </a:t>
            </a:r>
            <a:r>
              <a:rPr lang="de-DE" dirty="0" err="1"/>
              <a:t>their</a:t>
            </a:r>
            <a:r>
              <a:rPr lang="de-DE" dirty="0"/>
              <a:t> </a:t>
            </a:r>
            <a:r>
              <a:rPr lang="de-DE" dirty="0" err="1"/>
              <a:t>belonging</a:t>
            </a:r>
            <a:r>
              <a:rPr lang="de-DE" dirty="0"/>
              <a:t> </a:t>
            </a:r>
            <a:r>
              <a:rPr lang="de-DE" dirty="0" err="1"/>
              <a:t>to</a:t>
            </a:r>
            <a:r>
              <a:rPr lang="de-DE" dirty="0"/>
              <a:t> a </a:t>
            </a:r>
            <a:r>
              <a:rPr lang="de-DE" dirty="0" err="1"/>
              <a:t>certain</a:t>
            </a:r>
            <a:r>
              <a:rPr lang="de-DE" dirty="0"/>
              <a:t> </a:t>
            </a:r>
            <a:r>
              <a:rPr lang="de-DE" dirty="0" err="1"/>
              <a:t>group</a:t>
            </a:r>
            <a:r>
              <a:rPr lang="de-DE" dirty="0"/>
              <a:t>.</a:t>
            </a:r>
          </a:p>
          <a:p>
            <a:pPr marL="514350" indent="-514350">
              <a:buFont typeface="+mj-lt"/>
              <a:buAutoNum type="arabicPeriod"/>
            </a:pPr>
            <a:endParaRPr lang="de-DE" dirty="0"/>
          </a:p>
          <a:p>
            <a:pPr marL="514350" indent="-514350">
              <a:buFont typeface="+mj-lt"/>
              <a:buAutoNum type="arabicPeriod"/>
            </a:pPr>
            <a:r>
              <a:rPr lang="de-DE" dirty="0"/>
              <a:t>Rights </a:t>
            </a:r>
            <a:r>
              <a:rPr lang="de-DE" dirty="0" err="1"/>
              <a:t>are</a:t>
            </a:r>
            <a:r>
              <a:rPr lang="de-DE" dirty="0"/>
              <a:t> </a:t>
            </a:r>
            <a:r>
              <a:rPr lang="de-DE" dirty="0" err="1"/>
              <a:t>justified</a:t>
            </a:r>
            <a:r>
              <a:rPr lang="de-DE" dirty="0"/>
              <a:t> </a:t>
            </a:r>
            <a:r>
              <a:rPr lang="de-DE" dirty="0" err="1"/>
              <a:t>entitlements</a:t>
            </a:r>
            <a:r>
              <a:rPr lang="de-DE" dirty="0"/>
              <a:t>: </a:t>
            </a:r>
            <a:r>
              <a:rPr lang="de-DE" dirty="0" err="1"/>
              <a:t>If</a:t>
            </a:r>
            <a:r>
              <a:rPr lang="de-DE" dirty="0"/>
              <a:t> P </a:t>
            </a:r>
            <a:r>
              <a:rPr lang="de-DE" dirty="0" err="1"/>
              <a:t>has</a:t>
            </a:r>
            <a:r>
              <a:rPr lang="de-DE" dirty="0"/>
              <a:t> a </a:t>
            </a:r>
            <a:r>
              <a:rPr lang="de-DE" dirty="0" err="1"/>
              <a:t>right</a:t>
            </a:r>
            <a:r>
              <a:rPr lang="de-DE" dirty="0"/>
              <a:t> </a:t>
            </a:r>
            <a:r>
              <a:rPr lang="de-DE" dirty="0" err="1"/>
              <a:t>to</a:t>
            </a:r>
            <a:r>
              <a:rPr lang="de-DE" dirty="0"/>
              <a:t> X, </a:t>
            </a:r>
            <a:r>
              <a:rPr lang="de-DE" dirty="0" err="1"/>
              <a:t>there</a:t>
            </a:r>
            <a:r>
              <a:rPr lang="de-DE" dirty="0"/>
              <a:t> </a:t>
            </a:r>
            <a:r>
              <a:rPr lang="de-DE" dirty="0" err="1"/>
              <a:t>are</a:t>
            </a:r>
            <a:r>
              <a:rPr lang="de-DE" dirty="0"/>
              <a:t> </a:t>
            </a:r>
            <a:r>
              <a:rPr lang="de-DE" dirty="0" err="1"/>
              <a:t>good</a:t>
            </a:r>
            <a:r>
              <a:rPr lang="de-DE" dirty="0"/>
              <a:t> </a:t>
            </a:r>
            <a:r>
              <a:rPr lang="de-DE" dirty="0" err="1"/>
              <a:t>reasons</a:t>
            </a:r>
            <a:r>
              <a:rPr lang="de-DE" dirty="0"/>
              <a:t> </a:t>
            </a:r>
            <a:r>
              <a:rPr lang="de-DE" dirty="0" err="1"/>
              <a:t>that</a:t>
            </a:r>
            <a:r>
              <a:rPr lang="de-DE" dirty="0"/>
              <a:t> P </a:t>
            </a:r>
            <a:r>
              <a:rPr lang="de-DE" dirty="0" err="1"/>
              <a:t>is</a:t>
            </a:r>
            <a:r>
              <a:rPr lang="de-DE" dirty="0"/>
              <a:t> </a:t>
            </a:r>
            <a:r>
              <a:rPr lang="de-DE" dirty="0" err="1"/>
              <a:t>entitled</a:t>
            </a:r>
            <a:r>
              <a:rPr lang="de-DE" dirty="0"/>
              <a:t> </a:t>
            </a:r>
            <a:r>
              <a:rPr lang="de-DE" dirty="0" err="1"/>
              <a:t>to</a:t>
            </a:r>
            <a:r>
              <a:rPr lang="de-DE" dirty="0"/>
              <a:t> X.</a:t>
            </a:r>
          </a:p>
          <a:p>
            <a:pPr marL="514350" indent="-514350">
              <a:buFont typeface="+mj-lt"/>
              <a:buAutoNum type="arabicPeriod"/>
            </a:pPr>
            <a:endParaRPr lang="de-DE" dirty="0"/>
          </a:p>
          <a:p>
            <a:pPr marL="514350" indent="-514350">
              <a:buFont typeface="+mj-lt"/>
              <a:buAutoNum type="arabicPeriod"/>
            </a:pPr>
            <a:r>
              <a:rPr lang="de-DE" dirty="0"/>
              <a:t>Rights </a:t>
            </a:r>
            <a:r>
              <a:rPr lang="de-DE" dirty="0" err="1"/>
              <a:t>correspond</a:t>
            </a:r>
            <a:r>
              <a:rPr lang="de-DE" dirty="0"/>
              <a:t> </a:t>
            </a:r>
            <a:r>
              <a:rPr lang="de-DE" dirty="0" err="1"/>
              <a:t>with</a:t>
            </a:r>
            <a:r>
              <a:rPr lang="de-DE" dirty="0"/>
              <a:t> </a:t>
            </a:r>
            <a:r>
              <a:rPr lang="de-DE" dirty="0" err="1"/>
              <a:t>duties</a:t>
            </a:r>
            <a:r>
              <a:rPr lang="de-DE" dirty="0"/>
              <a:t>: </a:t>
            </a:r>
            <a:r>
              <a:rPr lang="de-DE" dirty="0" err="1"/>
              <a:t>If</a:t>
            </a:r>
            <a:r>
              <a:rPr lang="de-DE" dirty="0"/>
              <a:t> P </a:t>
            </a:r>
            <a:r>
              <a:rPr lang="de-DE" dirty="0" err="1"/>
              <a:t>has</a:t>
            </a:r>
            <a:r>
              <a:rPr lang="de-DE" dirty="0"/>
              <a:t> a </a:t>
            </a:r>
            <a:r>
              <a:rPr lang="de-DE" dirty="0" err="1"/>
              <a:t>right</a:t>
            </a:r>
            <a:r>
              <a:rPr lang="de-DE" dirty="0"/>
              <a:t> </a:t>
            </a:r>
            <a:r>
              <a:rPr lang="de-DE" dirty="0" err="1"/>
              <a:t>to</a:t>
            </a:r>
            <a:r>
              <a:rPr lang="de-DE" dirty="0"/>
              <a:t> X, </a:t>
            </a:r>
            <a:r>
              <a:rPr lang="de-DE" dirty="0" err="1"/>
              <a:t>there</a:t>
            </a:r>
            <a:r>
              <a:rPr lang="de-DE" dirty="0"/>
              <a:t> </a:t>
            </a:r>
            <a:r>
              <a:rPr lang="de-DE" dirty="0" err="1"/>
              <a:t>is</a:t>
            </a:r>
            <a:r>
              <a:rPr lang="de-DE" dirty="0"/>
              <a:t> </a:t>
            </a:r>
            <a:r>
              <a:rPr lang="de-DE" dirty="0" err="1"/>
              <a:t>some</a:t>
            </a:r>
            <a:r>
              <a:rPr lang="de-DE" dirty="0"/>
              <a:t> </a:t>
            </a:r>
            <a:r>
              <a:rPr lang="de-DE" dirty="0" err="1"/>
              <a:t>person</a:t>
            </a:r>
            <a:r>
              <a:rPr lang="de-DE" dirty="0"/>
              <a:t> </a:t>
            </a:r>
            <a:r>
              <a:rPr lang="de-DE" dirty="0" err="1"/>
              <a:t>or</a:t>
            </a:r>
            <a:r>
              <a:rPr lang="de-DE" dirty="0"/>
              <a:t> </a:t>
            </a:r>
            <a:r>
              <a:rPr lang="de-DE" dirty="0" err="1"/>
              <a:t>institution</a:t>
            </a:r>
            <a:r>
              <a:rPr lang="de-DE" dirty="0"/>
              <a:t> R </a:t>
            </a:r>
            <a:r>
              <a:rPr lang="de-DE" dirty="0" err="1"/>
              <a:t>that</a:t>
            </a:r>
            <a:r>
              <a:rPr lang="de-DE" dirty="0"/>
              <a:t> </a:t>
            </a:r>
            <a:r>
              <a:rPr lang="de-DE" dirty="0" err="1"/>
              <a:t>is</a:t>
            </a:r>
            <a:r>
              <a:rPr lang="de-DE" dirty="0"/>
              <a:t> </a:t>
            </a:r>
            <a:r>
              <a:rPr lang="de-DE" dirty="0" err="1"/>
              <a:t>obliged</a:t>
            </a:r>
            <a:r>
              <a:rPr lang="de-DE" dirty="0"/>
              <a:t> </a:t>
            </a:r>
            <a:r>
              <a:rPr lang="de-DE" dirty="0" err="1"/>
              <a:t>to</a:t>
            </a:r>
            <a:r>
              <a:rPr lang="de-DE" dirty="0"/>
              <a:t> </a:t>
            </a:r>
            <a:r>
              <a:rPr lang="de-DE" dirty="0" err="1"/>
              <a:t>provide</a:t>
            </a:r>
            <a:r>
              <a:rPr lang="de-DE" dirty="0"/>
              <a:t> X / not </a:t>
            </a:r>
            <a:r>
              <a:rPr lang="de-DE" dirty="0" err="1"/>
              <a:t>to</a:t>
            </a:r>
            <a:r>
              <a:rPr lang="de-DE" dirty="0"/>
              <a:t> </a:t>
            </a:r>
            <a:r>
              <a:rPr lang="de-DE" dirty="0" err="1"/>
              <a:t>interfer</a:t>
            </a:r>
            <a:r>
              <a:rPr lang="de-DE" dirty="0"/>
              <a:t> </a:t>
            </a:r>
            <a:r>
              <a:rPr lang="de-DE" dirty="0" err="1"/>
              <a:t>with</a:t>
            </a:r>
            <a:r>
              <a:rPr lang="de-DE" dirty="0"/>
              <a:t> X.</a:t>
            </a:r>
          </a:p>
        </p:txBody>
      </p:sp>
      <p:sp>
        <p:nvSpPr>
          <p:cNvPr id="4" name="Foliennummernplatzhalter 3">
            <a:extLst>
              <a:ext uri="{FF2B5EF4-FFF2-40B4-BE49-F238E27FC236}">
                <a16:creationId xmlns:a16="http://schemas.microsoft.com/office/drawing/2014/main" id="{89057C84-3C01-A736-427D-DF9B60B22FBC}"/>
              </a:ext>
            </a:extLst>
          </p:cNvPr>
          <p:cNvSpPr>
            <a:spLocks noGrp="1"/>
          </p:cNvSpPr>
          <p:nvPr>
            <p:ph type="sldNum" sz="quarter" idx="12"/>
          </p:nvPr>
        </p:nvSpPr>
        <p:spPr/>
        <p:txBody>
          <a:bodyPr/>
          <a:lstStyle/>
          <a:p>
            <a:fld id="{93B7D700-2619-45EC-B933-DE9988DFC663}" type="slidenum">
              <a:rPr lang="de-DE" smtClean="0"/>
              <a:t>19</a:t>
            </a:fld>
            <a:endParaRPr lang="de-DE"/>
          </a:p>
        </p:txBody>
      </p:sp>
    </p:spTree>
    <p:extLst>
      <p:ext uri="{BB962C8B-B14F-4D97-AF65-F5344CB8AC3E}">
        <p14:creationId xmlns:p14="http://schemas.microsoft.com/office/powerpoint/2010/main" val="35415642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10708E-A716-DA29-E61E-A082405DEBE3}"/>
              </a:ext>
            </a:extLst>
          </p:cNvPr>
          <p:cNvSpPr>
            <a:spLocks noGrp="1"/>
          </p:cNvSpPr>
          <p:nvPr>
            <p:ph type="title"/>
          </p:nvPr>
        </p:nvSpPr>
        <p:spPr/>
        <p:txBody>
          <a:bodyPr/>
          <a:lstStyle/>
          <a:p>
            <a:pPr algn="ctr"/>
            <a:r>
              <a:rPr lang="de-DE" dirty="0"/>
              <a:t>Outline</a:t>
            </a:r>
          </a:p>
        </p:txBody>
      </p:sp>
      <p:sp>
        <p:nvSpPr>
          <p:cNvPr id="3" name="Inhaltsplatzhalter 2">
            <a:extLst>
              <a:ext uri="{FF2B5EF4-FFF2-40B4-BE49-F238E27FC236}">
                <a16:creationId xmlns:a16="http://schemas.microsoft.com/office/drawing/2014/main" id="{54556B39-15C8-D67A-2B26-44EBB609D5CF}"/>
              </a:ext>
            </a:extLst>
          </p:cNvPr>
          <p:cNvSpPr>
            <a:spLocks noGrp="1"/>
          </p:cNvSpPr>
          <p:nvPr>
            <p:ph idx="1"/>
          </p:nvPr>
        </p:nvSpPr>
        <p:spPr/>
        <p:txBody>
          <a:bodyPr/>
          <a:lstStyle/>
          <a:p>
            <a:pPr marL="0" indent="0">
              <a:buNone/>
            </a:pPr>
            <a:endParaRPr lang="de-DE" dirty="0"/>
          </a:p>
          <a:p>
            <a:pPr marL="514350" indent="-514350">
              <a:buFont typeface="+mj-lt"/>
              <a:buAutoNum type="arabicPeriod"/>
            </a:pPr>
            <a:r>
              <a:rPr lang="de-DE" dirty="0"/>
              <a:t>Environmental Values and </a:t>
            </a:r>
            <a:r>
              <a:rPr lang="de-DE" dirty="0" err="1"/>
              <a:t>their</a:t>
            </a:r>
            <a:r>
              <a:rPr lang="de-DE" dirty="0"/>
              <a:t> Impact on </a:t>
            </a:r>
            <a:r>
              <a:rPr lang="de-DE" dirty="0" err="1"/>
              <a:t>Sustainability</a:t>
            </a:r>
            <a:r>
              <a:rPr lang="de-DE" dirty="0"/>
              <a:t> </a:t>
            </a:r>
            <a:r>
              <a:rPr lang="de-DE" dirty="0" err="1"/>
              <a:t>Issues</a:t>
            </a:r>
            <a:endParaRPr lang="de-DE" dirty="0"/>
          </a:p>
          <a:p>
            <a:pPr marL="514350" indent="-514350">
              <a:buFont typeface="+mj-lt"/>
              <a:buAutoNum type="arabicPeriod"/>
            </a:pPr>
            <a:endParaRPr lang="de-DE" dirty="0"/>
          </a:p>
          <a:p>
            <a:pPr marL="514350" indent="-514350">
              <a:buFont typeface="+mj-lt"/>
              <a:buAutoNum type="arabicPeriod"/>
            </a:pPr>
            <a:r>
              <a:rPr lang="de-DE" dirty="0" err="1"/>
              <a:t>Sustainability</a:t>
            </a:r>
            <a:r>
              <a:rPr lang="de-DE" dirty="0"/>
              <a:t> and Justice – </a:t>
            </a:r>
            <a:r>
              <a:rPr lang="de-DE" dirty="0" err="1"/>
              <a:t>the</a:t>
            </a:r>
            <a:r>
              <a:rPr lang="de-DE" dirty="0"/>
              <a:t> Case </a:t>
            </a:r>
            <a:r>
              <a:rPr lang="de-DE" dirty="0" err="1"/>
              <a:t>of</a:t>
            </a:r>
            <a:r>
              <a:rPr lang="de-DE" dirty="0"/>
              <a:t> Climate Change</a:t>
            </a:r>
          </a:p>
          <a:p>
            <a:pPr marL="514350" indent="-514350">
              <a:buFont typeface="+mj-lt"/>
              <a:buAutoNum type="arabicPeriod"/>
            </a:pPr>
            <a:endParaRPr lang="de-DE" dirty="0"/>
          </a:p>
          <a:p>
            <a:pPr marL="514350" indent="-514350">
              <a:buFont typeface="+mj-lt"/>
              <a:buAutoNum type="arabicPeriod"/>
            </a:pPr>
            <a:r>
              <a:rPr lang="de-DE" dirty="0"/>
              <a:t>The </a:t>
            </a:r>
            <a:r>
              <a:rPr lang="de-DE" dirty="0" err="1"/>
              <a:t>Morality</a:t>
            </a:r>
            <a:r>
              <a:rPr lang="de-DE" dirty="0"/>
              <a:t> </a:t>
            </a:r>
            <a:r>
              <a:rPr lang="de-DE" dirty="0" err="1"/>
              <a:t>of</a:t>
            </a:r>
            <a:r>
              <a:rPr lang="de-DE" dirty="0"/>
              <a:t> </a:t>
            </a:r>
            <a:r>
              <a:rPr lang="de-DE" dirty="0" err="1"/>
              <a:t>Sustainable</a:t>
            </a:r>
            <a:r>
              <a:rPr lang="de-DE" dirty="0"/>
              <a:t> Conduct</a:t>
            </a:r>
          </a:p>
        </p:txBody>
      </p:sp>
      <p:sp>
        <p:nvSpPr>
          <p:cNvPr id="4" name="Foliennummernplatzhalter 3">
            <a:extLst>
              <a:ext uri="{FF2B5EF4-FFF2-40B4-BE49-F238E27FC236}">
                <a16:creationId xmlns:a16="http://schemas.microsoft.com/office/drawing/2014/main" id="{F87F722B-A6C7-D2E2-E678-5EA2DE8E8B66}"/>
              </a:ext>
            </a:extLst>
          </p:cNvPr>
          <p:cNvSpPr>
            <a:spLocks noGrp="1"/>
          </p:cNvSpPr>
          <p:nvPr>
            <p:ph type="sldNum" sz="quarter" idx="12"/>
          </p:nvPr>
        </p:nvSpPr>
        <p:spPr/>
        <p:txBody>
          <a:bodyPr/>
          <a:lstStyle/>
          <a:p>
            <a:fld id="{93B7D700-2619-45EC-B933-DE9988DFC663}" type="slidenum">
              <a:rPr lang="de-DE" smtClean="0"/>
              <a:t>2</a:t>
            </a:fld>
            <a:endParaRPr lang="de-DE"/>
          </a:p>
        </p:txBody>
      </p:sp>
    </p:spTree>
    <p:extLst>
      <p:ext uri="{BB962C8B-B14F-4D97-AF65-F5344CB8AC3E}">
        <p14:creationId xmlns:p14="http://schemas.microsoft.com/office/powerpoint/2010/main" val="24836483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4DF6321-5B5A-0452-2CBF-3340CA6B2AB0}"/>
              </a:ext>
            </a:extLst>
          </p:cNvPr>
          <p:cNvSpPr>
            <a:spLocks noGrp="1"/>
          </p:cNvSpPr>
          <p:nvPr>
            <p:ph type="title"/>
          </p:nvPr>
        </p:nvSpPr>
        <p:spPr/>
        <p:txBody>
          <a:bodyPr/>
          <a:lstStyle/>
          <a:p>
            <a:pPr algn="ctr"/>
            <a:r>
              <a:rPr lang="de-DE" dirty="0"/>
              <a:t>Vulnerable Groups</a:t>
            </a:r>
          </a:p>
        </p:txBody>
      </p:sp>
      <p:sp>
        <p:nvSpPr>
          <p:cNvPr id="3" name="Inhaltsplatzhalter 2">
            <a:extLst>
              <a:ext uri="{FF2B5EF4-FFF2-40B4-BE49-F238E27FC236}">
                <a16:creationId xmlns:a16="http://schemas.microsoft.com/office/drawing/2014/main" id="{D710BF54-A123-F508-B2B1-CA93EA0058E6}"/>
              </a:ext>
            </a:extLst>
          </p:cNvPr>
          <p:cNvSpPr>
            <a:spLocks noGrp="1"/>
          </p:cNvSpPr>
          <p:nvPr>
            <p:ph idx="1"/>
          </p:nvPr>
        </p:nvSpPr>
        <p:spPr/>
        <p:txBody>
          <a:bodyPr/>
          <a:lstStyle/>
          <a:p>
            <a:pPr marL="0" indent="0">
              <a:buNone/>
            </a:pPr>
            <a:r>
              <a:rPr lang="de-DE" dirty="0"/>
              <a:t>In </a:t>
            </a:r>
            <a:r>
              <a:rPr lang="de-DE" dirty="0" err="1"/>
              <a:t>the</a:t>
            </a:r>
            <a:r>
              <a:rPr lang="de-DE" dirty="0"/>
              <a:t> </a:t>
            </a:r>
            <a:r>
              <a:rPr lang="de-DE" dirty="0" err="1"/>
              <a:t>context</a:t>
            </a:r>
            <a:r>
              <a:rPr lang="de-DE" dirty="0"/>
              <a:t> </a:t>
            </a:r>
            <a:r>
              <a:rPr lang="de-DE" dirty="0" err="1"/>
              <a:t>of</a:t>
            </a:r>
            <a:r>
              <a:rPr lang="de-DE" dirty="0"/>
              <a:t> </a:t>
            </a:r>
            <a:r>
              <a:rPr lang="de-DE" dirty="0" err="1"/>
              <a:t>climate</a:t>
            </a:r>
            <a:r>
              <a:rPr lang="de-DE" dirty="0"/>
              <a:t> </a:t>
            </a:r>
            <a:r>
              <a:rPr lang="de-DE" dirty="0" err="1"/>
              <a:t>change</a:t>
            </a:r>
            <a:r>
              <a:rPr lang="de-DE" dirty="0"/>
              <a:t>:</a:t>
            </a:r>
          </a:p>
          <a:p>
            <a:pPr marL="0" indent="0">
              <a:buNone/>
            </a:pPr>
            <a:endParaRPr lang="de-DE" dirty="0"/>
          </a:p>
          <a:p>
            <a:r>
              <a:rPr lang="de-DE" dirty="0" err="1"/>
              <a:t>poor</a:t>
            </a:r>
            <a:r>
              <a:rPr lang="de-DE" dirty="0"/>
              <a:t> </a:t>
            </a:r>
            <a:r>
              <a:rPr lang="de-DE" dirty="0" err="1"/>
              <a:t>people</a:t>
            </a:r>
            <a:r>
              <a:rPr lang="de-DE" dirty="0"/>
              <a:t> in </a:t>
            </a:r>
            <a:r>
              <a:rPr lang="de-DE" dirty="0" err="1"/>
              <a:t>the</a:t>
            </a:r>
            <a:r>
              <a:rPr lang="de-DE" dirty="0"/>
              <a:t> Global North</a:t>
            </a:r>
          </a:p>
          <a:p>
            <a:r>
              <a:rPr lang="de-DE" dirty="0" err="1"/>
              <a:t>many</a:t>
            </a:r>
            <a:r>
              <a:rPr lang="de-DE" dirty="0"/>
              <a:t> </a:t>
            </a:r>
            <a:r>
              <a:rPr lang="de-DE" dirty="0" err="1"/>
              <a:t>people</a:t>
            </a:r>
            <a:r>
              <a:rPr lang="de-DE" dirty="0"/>
              <a:t> in </a:t>
            </a:r>
            <a:r>
              <a:rPr lang="de-DE" dirty="0" err="1"/>
              <a:t>the</a:t>
            </a:r>
            <a:r>
              <a:rPr lang="de-DE" dirty="0"/>
              <a:t> Global South</a:t>
            </a:r>
          </a:p>
          <a:p>
            <a:r>
              <a:rPr lang="de-DE" dirty="0" err="1"/>
              <a:t>future</a:t>
            </a:r>
            <a:r>
              <a:rPr lang="de-DE" dirty="0"/>
              <a:t> </a:t>
            </a:r>
            <a:r>
              <a:rPr lang="de-DE" dirty="0" err="1"/>
              <a:t>generations</a:t>
            </a:r>
            <a:r>
              <a:rPr lang="de-DE" dirty="0"/>
              <a:t> </a:t>
            </a:r>
          </a:p>
          <a:p>
            <a:endParaRPr lang="de-DE" dirty="0"/>
          </a:p>
          <a:p>
            <a:pPr marL="0" indent="0">
              <a:buNone/>
            </a:pPr>
            <a:r>
              <a:rPr lang="de-DE" dirty="0" err="1"/>
              <a:t>If</a:t>
            </a:r>
            <a:r>
              <a:rPr lang="de-DE" dirty="0"/>
              <a:t> </a:t>
            </a:r>
            <a:r>
              <a:rPr lang="de-DE" dirty="0" err="1"/>
              <a:t>you</a:t>
            </a:r>
            <a:r>
              <a:rPr lang="de-DE" dirty="0"/>
              <a:t> </a:t>
            </a:r>
            <a:r>
              <a:rPr lang="de-DE" dirty="0" err="1"/>
              <a:t>contribute</a:t>
            </a:r>
            <a:r>
              <a:rPr lang="de-DE" dirty="0"/>
              <a:t> a </a:t>
            </a:r>
            <a:r>
              <a:rPr lang="de-DE" dirty="0" err="1"/>
              <a:t>lot</a:t>
            </a:r>
            <a:r>
              <a:rPr lang="de-DE" dirty="0"/>
              <a:t> </a:t>
            </a:r>
            <a:r>
              <a:rPr lang="de-DE" dirty="0" err="1"/>
              <a:t>to</a:t>
            </a:r>
            <a:r>
              <a:rPr lang="de-DE" dirty="0"/>
              <a:t> </a:t>
            </a:r>
            <a:r>
              <a:rPr lang="de-DE" dirty="0" err="1"/>
              <a:t>climate</a:t>
            </a:r>
            <a:r>
              <a:rPr lang="de-DE" dirty="0"/>
              <a:t> </a:t>
            </a:r>
            <a:r>
              <a:rPr lang="de-DE" dirty="0" err="1"/>
              <a:t>change</a:t>
            </a:r>
            <a:r>
              <a:rPr lang="de-DE" dirty="0"/>
              <a:t> (</a:t>
            </a:r>
            <a:r>
              <a:rPr lang="de-DE" dirty="0" err="1"/>
              <a:t>if</a:t>
            </a:r>
            <a:r>
              <a:rPr lang="de-DE" dirty="0"/>
              <a:t> </a:t>
            </a:r>
            <a:r>
              <a:rPr lang="de-DE" dirty="0" err="1"/>
              <a:t>your</a:t>
            </a:r>
            <a:r>
              <a:rPr lang="de-DE" dirty="0"/>
              <a:t> </a:t>
            </a:r>
            <a:r>
              <a:rPr lang="de-DE" dirty="0" err="1"/>
              <a:t>emissions</a:t>
            </a:r>
            <a:r>
              <a:rPr lang="de-DE" dirty="0"/>
              <a:t> </a:t>
            </a:r>
            <a:r>
              <a:rPr lang="de-DE" dirty="0" err="1"/>
              <a:t>are</a:t>
            </a:r>
            <a:r>
              <a:rPr lang="de-DE" dirty="0"/>
              <a:t> </a:t>
            </a:r>
            <a:r>
              <a:rPr lang="de-DE" dirty="0" err="1"/>
              <a:t>extremely</a:t>
            </a:r>
            <a:r>
              <a:rPr lang="de-DE" dirty="0"/>
              <a:t> high), </a:t>
            </a:r>
            <a:r>
              <a:rPr lang="de-DE" dirty="0" err="1"/>
              <a:t>you</a:t>
            </a:r>
            <a:r>
              <a:rPr lang="de-DE" dirty="0"/>
              <a:t> </a:t>
            </a:r>
            <a:r>
              <a:rPr lang="de-DE" dirty="0" err="1"/>
              <a:t>most</a:t>
            </a:r>
            <a:r>
              <a:rPr lang="de-DE" dirty="0"/>
              <a:t> </a:t>
            </a:r>
            <a:r>
              <a:rPr lang="de-DE" dirty="0" err="1"/>
              <a:t>probably</a:t>
            </a:r>
            <a:r>
              <a:rPr lang="de-DE" dirty="0"/>
              <a:t> </a:t>
            </a:r>
            <a:r>
              <a:rPr lang="de-DE" dirty="0" err="1"/>
              <a:t>belong</a:t>
            </a:r>
            <a:r>
              <a:rPr lang="de-DE" dirty="0"/>
              <a:t> </a:t>
            </a:r>
            <a:r>
              <a:rPr lang="de-DE" dirty="0" err="1"/>
              <a:t>to</a:t>
            </a:r>
            <a:r>
              <a:rPr lang="de-DE" dirty="0"/>
              <a:t> a </a:t>
            </a:r>
            <a:r>
              <a:rPr lang="de-DE" dirty="0" err="1"/>
              <a:t>group</a:t>
            </a:r>
            <a:r>
              <a:rPr lang="de-DE" dirty="0"/>
              <a:t> </a:t>
            </a:r>
            <a:r>
              <a:rPr lang="de-DE" dirty="0" err="1"/>
              <a:t>less</a:t>
            </a:r>
            <a:r>
              <a:rPr lang="de-DE" dirty="0"/>
              <a:t> </a:t>
            </a:r>
            <a:r>
              <a:rPr lang="de-DE" dirty="0" err="1"/>
              <a:t>affected</a:t>
            </a:r>
            <a:r>
              <a:rPr lang="de-DE" dirty="0"/>
              <a:t> </a:t>
            </a:r>
            <a:r>
              <a:rPr lang="de-DE" dirty="0" err="1"/>
              <a:t>by</a:t>
            </a:r>
            <a:r>
              <a:rPr lang="de-DE" dirty="0"/>
              <a:t> </a:t>
            </a:r>
            <a:r>
              <a:rPr lang="de-DE" dirty="0" err="1"/>
              <a:t>climate</a:t>
            </a:r>
            <a:r>
              <a:rPr lang="de-DE" dirty="0"/>
              <a:t> </a:t>
            </a:r>
            <a:r>
              <a:rPr lang="de-DE" dirty="0" err="1"/>
              <a:t>change‘s</a:t>
            </a:r>
            <a:r>
              <a:rPr lang="de-DE" dirty="0"/>
              <a:t> </a:t>
            </a:r>
            <a:r>
              <a:rPr lang="de-DE" dirty="0" err="1"/>
              <a:t>consequences</a:t>
            </a:r>
            <a:r>
              <a:rPr lang="de-DE" dirty="0"/>
              <a:t>.</a:t>
            </a:r>
          </a:p>
        </p:txBody>
      </p:sp>
      <p:sp>
        <p:nvSpPr>
          <p:cNvPr id="4" name="Foliennummernplatzhalter 3">
            <a:extLst>
              <a:ext uri="{FF2B5EF4-FFF2-40B4-BE49-F238E27FC236}">
                <a16:creationId xmlns:a16="http://schemas.microsoft.com/office/drawing/2014/main" id="{A1E95951-257B-8042-AB7A-2367161BA4DC}"/>
              </a:ext>
            </a:extLst>
          </p:cNvPr>
          <p:cNvSpPr>
            <a:spLocks noGrp="1"/>
          </p:cNvSpPr>
          <p:nvPr>
            <p:ph type="sldNum" sz="quarter" idx="12"/>
          </p:nvPr>
        </p:nvSpPr>
        <p:spPr/>
        <p:txBody>
          <a:bodyPr/>
          <a:lstStyle/>
          <a:p>
            <a:fld id="{93B7D700-2619-45EC-B933-DE9988DFC663}" type="slidenum">
              <a:rPr lang="de-DE" smtClean="0"/>
              <a:t>20</a:t>
            </a:fld>
            <a:endParaRPr lang="de-DE"/>
          </a:p>
        </p:txBody>
      </p:sp>
    </p:spTree>
    <p:extLst>
      <p:ext uri="{BB962C8B-B14F-4D97-AF65-F5344CB8AC3E}">
        <p14:creationId xmlns:p14="http://schemas.microsoft.com/office/powerpoint/2010/main" val="17376946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AE22BB2-73EB-A636-A69C-BF8EB5092D82}"/>
              </a:ext>
            </a:extLst>
          </p:cNvPr>
          <p:cNvSpPr>
            <a:spLocks noGrp="1"/>
          </p:cNvSpPr>
          <p:nvPr>
            <p:ph type="title"/>
          </p:nvPr>
        </p:nvSpPr>
        <p:spPr/>
        <p:txBody>
          <a:bodyPr/>
          <a:lstStyle/>
          <a:p>
            <a:pPr algn="ctr"/>
            <a:r>
              <a:rPr lang="de-DE" dirty="0"/>
              <a:t>Climate </a:t>
            </a:r>
            <a:r>
              <a:rPr lang="de-DE" dirty="0" err="1"/>
              <a:t>Protection</a:t>
            </a:r>
            <a:r>
              <a:rPr lang="de-DE" dirty="0"/>
              <a:t> and Future Generations</a:t>
            </a:r>
          </a:p>
        </p:txBody>
      </p:sp>
      <p:sp>
        <p:nvSpPr>
          <p:cNvPr id="3" name="Inhaltsplatzhalter 2">
            <a:extLst>
              <a:ext uri="{FF2B5EF4-FFF2-40B4-BE49-F238E27FC236}">
                <a16:creationId xmlns:a16="http://schemas.microsoft.com/office/drawing/2014/main" id="{6D978EA5-EFB7-2725-5F32-D09DAC2BDA13}"/>
              </a:ext>
            </a:extLst>
          </p:cNvPr>
          <p:cNvSpPr>
            <a:spLocks noGrp="1"/>
          </p:cNvSpPr>
          <p:nvPr>
            <p:ph idx="1"/>
          </p:nvPr>
        </p:nvSpPr>
        <p:spPr/>
        <p:txBody>
          <a:bodyPr/>
          <a:lstStyle/>
          <a:p>
            <a:pPr marL="0" indent="0">
              <a:buNone/>
            </a:pPr>
            <a:r>
              <a:rPr lang="de-DE" dirty="0"/>
              <a:t>„</a:t>
            </a:r>
            <a:r>
              <a:rPr lang="de-DE" dirty="0" err="1"/>
              <a:t>Why</a:t>
            </a:r>
            <a:r>
              <a:rPr lang="de-DE" dirty="0"/>
              <a:t> </a:t>
            </a:r>
            <a:r>
              <a:rPr lang="de-DE" dirty="0" err="1"/>
              <a:t>should</a:t>
            </a:r>
            <a:r>
              <a:rPr lang="de-DE" dirty="0"/>
              <a:t> I do </a:t>
            </a:r>
            <a:r>
              <a:rPr lang="de-DE" dirty="0" err="1"/>
              <a:t>anything</a:t>
            </a:r>
            <a:r>
              <a:rPr lang="de-DE" dirty="0"/>
              <a:t> </a:t>
            </a:r>
            <a:r>
              <a:rPr lang="de-DE" dirty="0" err="1"/>
              <a:t>for</a:t>
            </a:r>
            <a:r>
              <a:rPr lang="de-DE" dirty="0"/>
              <a:t> </a:t>
            </a:r>
            <a:r>
              <a:rPr lang="de-DE" dirty="0" err="1"/>
              <a:t>posterity</a:t>
            </a:r>
            <a:r>
              <a:rPr lang="de-DE" dirty="0"/>
              <a:t> – </a:t>
            </a:r>
            <a:r>
              <a:rPr lang="de-DE" dirty="0" err="1"/>
              <a:t>what</a:t>
            </a:r>
            <a:r>
              <a:rPr lang="de-DE" dirty="0"/>
              <a:t> </a:t>
            </a:r>
            <a:r>
              <a:rPr lang="de-DE" dirty="0" err="1"/>
              <a:t>has</a:t>
            </a:r>
            <a:r>
              <a:rPr lang="de-DE" dirty="0"/>
              <a:t> </a:t>
            </a:r>
            <a:r>
              <a:rPr lang="de-DE" dirty="0" err="1"/>
              <a:t>posterity</a:t>
            </a:r>
            <a:r>
              <a:rPr lang="de-DE" dirty="0"/>
              <a:t> </a:t>
            </a:r>
            <a:r>
              <a:rPr lang="de-DE" dirty="0" err="1"/>
              <a:t>ever</a:t>
            </a:r>
            <a:r>
              <a:rPr lang="de-DE" dirty="0"/>
              <a:t> </a:t>
            </a:r>
            <a:r>
              <a:rPr lang="de-DE" dirty="0" err="1"/>
              <a:t>done</a:t>
            </a:r>
            <a:r>
              <a:rPr lang="de-DE" dirty="0"/>
              <a:t> </a:t>
            </a:r>
            <a:r>
              <a:rPr lang="de-DE" dirty="0" err="1"/>
              <a:t>for</a:t>
            </a:r>
            <a:r>
              <a:rPr lang="de-DE" dirty="0"/>
              <a:t> </a:t>
            </a:r>
            <a:r>
              <a:rPr lang="de-DE" dirty="0" err="1"/>
              <a:t>me</a:t>
            </a:r>
            <a:r>
              <a:rPr lang="de-DE" dirty="0"/>
              <a:t>?“ (e. g. J. </a:t>
            </a:r>
            <a:r>
              <a:rPr lang="de-DE" dirty="0" err="1"/>
              <a:t>Narveson</a:t>
            </a:r>
            <a:r>
              <a:rPr lang="de-DE" dirty="0"/>
              <a:t>)</a:t>
            </a:r>
          </a:p>
          <a:p>
            <a:pPr marL="0" indent="0">
              <a:buNone/>
            </a:pPr>
            <a:endParaRPr lang="de-DE" dirty="0"/>
          </a:p>
          <a:p>
            <a:pPr marL="0" indent="0">
              <a:buNone/>
            </a:pPr>
            <a:r>
              <a:rPr lang="de-DE" dirty="0" err="1"/>
              <a:t>Some</a:t>
            </a:r>
            <a:r>
              <a:rPr lang="de-DE" dirty="0"/>
              <a:t> traditional </a:t>
            </a:r>
            <a:r>
              <a:rPr lang="de-DE" dirty="0" err="1"/>
              <a:t>concepts</a:t>
            </a:r>
            <a:r>
              <a:rPr lang="de-DE" dirty="0"/>
              <a:t> </a:t>
            </a:r>
            <a:r>
              <a:rPr lang="de-DE" dirty="0" err="1"/>
              <a:t>of</a:t>
            </a:r>
            <a:r>
              <a:rPr lang="de-DE" dirty="0"/>
              <a:t> </a:t>
            </a:r>
            <a:r>
              <a:rPr lang="de-DE" dirty="0" err="1"/>
              <a:t>justice</a:t>
            </a:r>
            <a:r>
              <a:rPr lang="de-DE" dirty="0"/>
              <a:t> do not </a:t>
            </a:r>
            <a:r>
              <a:rPr lang="de-DE" dirty="0" err="1"/>
              <a:t>seem</a:t>
            </a:r>
            <a:r>
              <a:rPr lang="de-DE" dirty="0"/>
              <a:t> </a:t>
            </a:r>
            <a:r>
              <a:rPr lang="de-DE" dirty="0" err="1"/>
              <a:t>to</a:t>
            </a:r>
            <a:r>
              <a:rPr lang="de-DE" dirty="0"/>
              <a:t> </a:t>
            </a:r>
            <a:r>
              <a:rPr lang="de-DE" dirty="0" err="1"/>
              <a:t>work</a:t>
            </a:r>
            <a:r>
              <a:rPr lang="de-DE" dirty="0"/>
              <a:t> </a:t>
            </a:r>
            <a:r>
              <a:rPr lang="de-DE" dirty="0" err="1"/>
              <a:t>with</a:t>
            </a:r>
            <a:r>
              <a:rPr lang="de-DE" dirty="0"/>
              <a:t> </a:t>
            </a:r>
            <a:r>
              <a:rPr lang="de-DE" dirty="0" err="1"/>
              <a:t>regard</a:t>
            </a:r>
            <a:r>
              <a:rPr lang="de-DE" dirty="0"/>
              <a:t> </a:t>
            </a:r>
            <a:r>
              <a:rPr lang="de-DE" dirty="0" err="1"/>
              <a:t>to</a:t>
            </a:r>
            <a:r>
              <a:rPr lang="de-DE" dirty="0"/>
              <a:t> intergenerational </a:t>
            </a:r>
            <a:r>
              <a:rPr lang="de-DE" dirty="0" err="1"/>
              <a:t>issues</a:t>
            </a:r>
            <a:r>
              <a:rPr lang="de-DE" dirty="0"/>
              <a:t>:</a:t>
            </a:r>
          </a:p>
          <a:p>
            <a:r>
              <a:rPr lang="de-DE" dirty="0" err="1"/>
              <a:t>societies</a:t>
            </a:r>
            <a:r>
              <a:rPr lang="de-DE" dirty="0"/>
              <a:t> </a:t>
            </a:r>
            <a:r>
              <a:rPr lang="de-DE" dirty="0" err="1"/>
              <a:t>structured</a:t>
            </a:r>
            <a:r>
              <a:rPr lang="de-DE" dirty="0"/>
              <a:t> </a:t>
            </a:r>
            <a:r>
              <a:rPr lang="de-DE" dirty="0" err="1"/>
              <a:t>by</a:t>
            </a:r>
            <a:r>
              <a:rPr lang="de-DE" dirty="0"/>
              <a:t> </a:t>
            </a:r>
            <a:r>
              <a:rPr lang="de-DE" dirty="0" err="1"/>
              <a:t>cooperation</a:t>
            </a:r>
            <a:r>
              <a:rPr lang="de-DE" dirty="0"/>
              <a:t> and </a:t>
            </a:r>
            <a:r>
              <a:rPr lang="de-DE" dirty="0" err="1"/>
              <a:t>competition</a:t>
            </a:r>
            <a:endParaRPr lang="de-DE" dirty="0"/>
          </a:p>
          <a:p>
            <a:r>
              <a:rPr lang="de-DE" dirty="0" err="1"/>
              <a:t>contracts</a:t>
            </a:r>
            <a:r>
              <a:rPr lang="de-DE" dirty="0"/>
              <a:t> </a:t>
            </a:r>
            <a:r>
              <a:rPr lang="de-DE" dirty="0" err="1"/>
              <a:t>as</a:t>
            </a:r>
            <a:r>
              <a:rPr lang="de-DE" dirty="0"/>
              <a:t> a </a:t>
            </a:r>
            <a:r>
              <a:rPr lang="de-DE" dirty="0" err="1"/>
              <a:t>model</a:t>
            </a:r>
            <a:r>
              <a:rPr lang="de-DE" dirty="0"/>
              <a:t> </a:t>
            </a:r>
            <a:r>
              <a:rPr lang="de-DE" dirty="0" err="1"/>
              <a:t>for</a:t>
            </a:r>
            <a:r>
              <a:rPr lang="de-DE" dirty="0"/>
              <a:t> just </a:t>
            </a:r>
            <a:r>
              <a:rPr lang="de-DE" dirty="0" err="1"/>
              <a:t>relations</a:t>
            </a:r>
            <a:endParaRPr lang="de-DE" dirty="0"/>
          </a:p>
          <a:p>
            <a:r>
              <a:rPr lang="de-DE" dirty="0" err="1"/>
              <a:t>How</a:t>
            </a:r>
            <a:r>
              <a:rPr lang="de-DE" dirty="0"/>
              <a:t> </a:t>
            </a:r>
            <a:r>
              <a:rPr lang="de-DE" dirty="0" err="1"/>
              <a:t>could</a:t>
            </a:r>
            <a:r>
              <a:rPr lang="de-DE" dirty="0"/>
              <a:t> (</a:t>
            </a:r>
            <a:r>
              <a:rPr lang="de-DE" dirty="0" err="1"/>
              <a:t>yet</a:t>
            </a:r>
            <a:r>
              <a:rPr lang="de-DE" dirty="0"/>
              <a:t>) non-existent </a:t>
            </a:r>
            <a:r>
              <a:rPr lang="de-DE" dirty="0" err="1"/>
              <a:t>persons</a:t>
            </a:r>
            <a:r>
              <a:rPr lang="de-DE" dirty="0"/>
              <a:t> </a:t>
            </a:r>
            <a:r>
              <a:rPr lang="de-DE" dirty="0" err="1"/>
              <a:t>possess</a:t>
            </a:r>
            <a:r>
              <a:rPr lang="de-DE" dirty="0"/>
              <a:t> </a:t>
            </a:r>
            <a:r>
              <a:rPr lang="de-DE" dirty="0" err="1"/>
              <a:t>rights</a:t>
            </a:r>
            <a:r>
              <a:rPr lang="de-DE" dirty="0"/>
              <a:t>?</a:t>
            </a:r>
          </a:p>
          <a:p>
            <a:pPr marL="0" indent="0">
              <a:buNone/>
            </a:pPr>
            <a:endParaRPr lang="de-DE" dirty="0"/>
          </a:p>
        </p:txBody>
      </p:sp>
      <p:sp>
        <p:nvSpPr>
          <p:cNvPr id="4" name="Foliennummernplatzhalter 3">
            <a:extLst>
              <a:ext uri="{FF2B5EF4-FFF2-40B4-BE49-F238E27FC236}">
                <a16:creationId xmlns:a16="http://schemas.microsoft.com/office/drawing/2014/main" id="{8CBF0E43-D041-DA53-7831-E64DBD04A2EF}"/>
              </a:ext>
            </a:extLst>
          </p:cNvPr>
          <p:cNvSpPr>
            <a:spLocks noGrp="1"/>
          </p:cNvSpPr>
          <p:nvPr>
            <p:ph type="sldNum" sz="quarter" idx="12"/>
          </p:nvPr>
        </p:nvSpPr>
        <p:spPr/>
        <p:txBody>
          <a:bodyPr/>
          <a:lstStyle/>
          <a:p>
            <a:fld id="{93B7D700-2619-45EC-B933-DE9988DFC663}" type="slidenum">
              <a:rPr lang="de-DE" smtClean="0"/>
              <a:t>21</a:t>
            </a:fld>
            <a:endParaRPr lang="de-DE"/>
          </a:p>
        </p:txBody>
      </p:sp>
    </p:spTree>
    <p:extLst>
      <p:ext uri="{BB962C8B-B14F-4D97-AF65-F5344CB8AC3E}">
        <p14:creationId xmlns:p14="http://schemas.microsoft.com/office/powerpoint/2010/main" val="30316337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29B06E2-0805-69DB-F4B6-638E69DA114A}"/>
              </a:ext>
            </a:extLst>
          </p:cNvPr>
          <p:cNvSpPr>
            <a:spLocks noGrp="1"/>
          </p:cNvSpPr>
          <p:nvPr>
            <p:ph type="title"/>
          </p:nvPr>
        </p:nvSpPr>
        <p:spPr/>
        <p:txBody>
          <a:bodyPr/>
          <a:lstStyle/>
          <a:p>
            <a:pPr algn="ctr"/>
            <a:r>
              <a:rPr lang="de-DE" dirty="0"/>
              <a:t>The Non-Identity-Problem</a:t>
            </a:r>
          </a:p>
        </p:txBody>
      </p:sp>
      <p:sp>
        <p:nvSpPr>
          <p:cNvPr id="3" name="Inhaltsplatzhalter 2">
            <a:extLst>
              <a:ext uri="{FF2B5EF4-FFF2-40B4-BE49-F238E27FC236}">
                <a16:creationId xmlns:a16="http://schemas.microsoft.com/office/drawing/2014/main" id="{854555D4-2950-B634-7C03-71B135ECABDD}"/>
              </a:ext>
            </a:extLst>
          </p:cNvPr>
          <p:cNvSpPr>
            <a:spLocks noGrp="1"/>
          </p:cNvSpPr>
          <p:nvPr>
            <p:ph idx="1"/>
          </p:nvPr>
        </p:nvSpPr>
        <p:spPr/>
        <p:txBody>
          <a:bodyPr/>
          <a:lstStyle/>
          <a:p>
            <a:pPr marL="0" indent="0">
              <a:buNone/>
            </a:pPr>
            <a:r>
              <a:rPr lang="de-DE" dirty="0"/>
              <a:t>Derek </a:t>
            </a:r>
            <a:r>
              <a:rPr lang="de-DE" dirty="0" err="1"/>
              <a:t>Parfit</a:t>
            </a:r>
            <a:r>
              <a:rPr lang="de-DE" dirty="0"/>
              <a:t>, </a:t>
            </a:r>
            <a:r>
              <a:rPr lang="de-DE" i="1" dirty="0" err="1"/>
              <a:t>Reasons</a:t>
            </a:r>
            <a:r>
              <a:rPr lang="de-DE" i="1" dirty="0"/>
              <a:t> and </a:t>
            </a:r>
            <a:r>
              <a:rPr lang="de-DE" i="1" dirty="0" err="1"/>
              <a:t>Persons</a:t>
            </a:r>
            <a:r>
              <a:rPr lang="de-DE" dirty="0"/>
              <a:t>, 1984, 351:</a:t>
            </a:r>
            <a:br>
              <a:rPr lang="de-DE" dirty="0"/>
            </a:br>
            <a:br>
              <a:rPr lang="de-DE" dirty="0"/>
            </a:br>
            <a:r>
              <a:rPr lang="de-DE" dirty="0"/>
              <a:t>„</a:t>
            </a:r>
            <a:r>
              <a:rPr lang="de-DE" dirty="0" err="1"/>
              <a:t>If</a:t>
            </a:r>
            <a:r>
              <a:rPr lang="de-DE" dirty="0"/>
              <a:t> </a:t>
            </a:r>
            <a:r>
              <a:rPr lang="de-DE" dirty="0" err="1"/>
              <a:t>any</a:t>
            </a:r>
            <a:r>
              <a:rPr lang="de-DE" dirty="0"/>
              <a:t> </a:t>
            </a:r>
            <a:r>
              <a:rPr lang="de-DE" dirty="0" err="1"/>
              <a:t>particular</a:t>
            </a:r>
            <a:r>
              <a:rPr lang="de-DE" dirty="0"/>
              <a:t> </a:t>
            </a:r>
            <a:r>
              <a:rPr lang="de-DE" dirty="0" err="1"/>
              <a:t>person</a:t>
            </a:r>
            <a:r>
              <a:rPr lang="de-DE" dirty="0"/>
              <a:t> </a:t>
            </a:r>
            <a:r>
              <a:rPr lang="de-DE" dirty="0" err="1"/>
              <a:t>had</a:t>
            </a:r>
            <a:r>
              <a:rPr lang="de-DE" dirty="0"/>
              <a:t> not </a:t>
            </a:r>
            <a:r>
              <a:rPr lang="de-DE" dirty="0" err="1"/>
              <a:t>been</a:t>
            </a:r>
            <a:r>
              <a:rPr lang="de-DE" dirty="0"/>
              <a:t> </a:t>
            </a:r>
            <a:r>
              <a:rPr lang="de-DE" dirty="0" err="1"/>
              <a:t>conceived</a:t>
            </a:r>
            <a:r>
              <a:rPr lang="de-DE" dirty="0"/>
              <a:t> </a:t>
            </a:r>
            <a:r>
              <a:rPr lang="de-DE" dirty="0" err="1"/>
              <a:t>when</a:t>
            </a:r>
            <a:r>
              <a:rPr lang="de-DE" dirty="0"/>
              <a:t> he was in </a:t>
            </a:r>
            <a:r>
              <a:rPr lang="de-DE" dirty="0" err="1"/>
              <a:t>fact</a:t>
            </a:r>
            <a:r>
              <a:rPr lang="de-DE" dirty="0"/>
              <a:t> </a:t>
            </a:r>
            <a:r>
              <a:rPr lang="de-DE" dirty="0" err="1"/>
              <a:t>conceived</a:t>
            </a:r>
            <a:r>
              <a:rPr lang="de-DE" dirty="0"/>
              <a:t>, </a:t>
            </a:r>
            <a:r>
              <a:rPr lang="de-DE" dirty="0" err="1"/>
              <a:t>it</a:t>
            </a:r>
            <a:r>
              <a:rPr lang="de-DE" dirty="0"/>
              <a:t> </a:t>
            </a:r>
            <a:r>
              <a:rPr lang="de-DE" dirty="0" err="1"/>
              <a:t>is</a:t>
            </a:r>
            <a:r>
              <a:rPr lang="de-DE" dirty="0"/>
              <a:t> in </a:t>
            </a:r>
            <a:r>
              <a:rPr lang="de-DE" dirty="0" err="1"/>
              <a:t>fact</a:t>
            </a:r>
            <a:r>
              <a:rPr lang="de-DE" dirty="0"/>
              <a:t> </a:t>
            </a:r>
            <a:r>
              <a:rPr lang="de-DE" dirty="0" err="1"/>
              <a:t>true</a:t>
            </a:r>
            <a:r>
              <a:rPr lang="de-DE" dirty="0"/>
              <a:t> </a:t>
            </a:r>
            <a:r>
              <a:rPr lang="de-DE" dirty="0" err="1"/>
              <a:t>that</a:t>
            </a:r>
            <a:r>
              <a:rPr lang="de-DE" dirty="0"/>
              <a:t> he </a:t>
            </a:r>
            <a:r>
              <a:rPr lang="de-DE" dirty="0" err="1"/>
              <a:t>would</a:t>
            </a:r>
            <a:r>
              <a:rPr lang="de-DE" dirty="0"/>
              <a:t> </a:t>
            </a:r>
            <a:r>
              <a:rPr lang="de-DE" dirty="0" err="1"/>
              <a:t>never</a:t>
            </a:r>
            <a:r>
              <a:rPr lang="de-DE" dirty="0"/>
              <a:t> </a:t>
            </a:r>
            <a:r>
              <a:rPr lang="de-DE" dirty="0" err="1"/>
              <a:t>have</a:t>
            </a:r>
            <a:r>
              <a:rPr lang="de-DE" dirty="0"/>
              <a:t> </a:t>
            </a:r>
            <a:r>
              <a:rPr lang="de-DE" dirty="0" err="1"/>
              <a:t>existed</a:t>
            </a:r>
            <a:r>
              <a:rPr lang="de-DE" dirty="0"/>
              <a:t>.“</a:t>
            </a:r>
          </a:p>
          <a:p>
            <a:r>
              <a:rPr lang="de-DE" dirty="0"/>
              <a:t>A </a:t>
            </a:r>
            <a:r>
              <a:rPr lang="de-DE" dirty="0" err="1"/>
              <a:t>world</a:t>
            </a:r>
            <a:r>
              <a:rPr lang="de-DE" dirty="0"/>
              <a:t> in </a:t>
            </a:r>
            <a:r>
              <a:rPr lang="de-DE" dirty="0" err="1"/>
              <a:t>climate</a:t>
            </a:r>
            <a:r>
              <a:rPr lang="de-DE" dirty="0"/>
              <a:t> </a:t>
            </a:r>
            <a:r>
              <a:rPr lang="de-DE" dirty="0" err="1"/>
              <a:t>crisis</a:t>
            </a:r>
            <a:r>
              <a:rPr lang="de-DE" dirty="0"/>
              <a:t> and a </a:t>
            </a:r>
            <a:r>
              <a:rPr lang="de-DE" dirty="0" err="1"/>
              <a:t>world</a:t>
            </a:r>
            <a:r>
              <a:rPr lang="de-DE" dirty="0"/>
              <a:t> </a:t>
            </a:r>
            <a:r>
              <a:rPr lang="de-DE" dirty="0" err="1"/>
              <a:t>that</a:t>
            </a:r>
            <a:r>
              <a:rPr lang="de-DE" dirty="0"/>
              <a:t> </a:t>
            </a:r>
            <a:r>
              <a:rPr lang="de-DE" dirty="0" err="1"/>
              <a:t>solves</a:t>
            </a:r>
            <a:r>
              <a:rPr lang="de-DE" dirty="0"/>
              <a:t> </a:t>
            </a:r>
            <a:r>
              <a:rPr lang="de-DE" dirty="0" err="1"/>
              <a:t>the</a:t>
            </a:r>
            <a:r>
              <a:rPr lang="de-DE" dirty="0"/>
              <a:t> </a:t>
            </a:r>
            <a:r>
              <a:rPr lang="de-DE" dirty="0" err="1"/>
              <a:t>crisis</a:t>
            </a:r>
            <a:r>
              <a:rPr lang="de-DE" dirty="0"/>
              <a:t> </a:t>
            </a:r>
            <a:r>
              <a:rPr lang="de-DE" dirty="0" err="1"/>
              <a:t>are</a:t>
            </a:r>
            <a:r>
              <a:rPr lang="de-DE" dirty="0"/>
              <a:t> </a:t>
            </a:r>
            <a:r>
              <a:rPr lang="de-DE" dirty="0" err="1"/>
              <a:t>surely</a:t>
            </a:r>
            <a:r>
              <a:rPr lang="de-DE" dirty="0"/>
              <a:t> </a:t>
            </a:r>
            <a:r>
              <a:rPr lang="de-DE" dirty="0" err="1"/>
              <a:t>two</a:t>
            </a:r>
            <a:r>
              <a:rPr lang="de-DE" dirty="0"/>
              <a:t> </a:t>
            </a:r>
            <a:r>
              <a:rPr lang="de-DE" dirty="0" err="1"/>
              <a:t>very</a:t>
            </a:r>
            <a:r>
              <a:rPr lang="de-DE" dirty="0"/>
              <a:t> different </a:t>
            </a:r>
            <a:r>
              <a:rPr lang="de-DE" dirty="0" err="1"/>
              <a:t>worlds</a:t>
            </a:r>
            <a:r>
              <a:rPr lang="de-DE" dirty="0"/>
              <a:t> </a:t>
            </a:r>
            <a:r>
              <a:rPr lang="de-DE" dirty="0" err="1"/>
              <a:t>where</a:t>
            </a:r>
            <a:r>
              <a:rPr lang="de-DE" dirty="0"/>
              <a:t> different </a:t>
            </a:r>
            <a:r>
              <a:rPr lang="de-DE" dirty="0" err="1"/>
              <a:t>things</a:t>
            </a:r>
            <a:r>
              <a:rPr lang="de-DE" dirty="0"/>
              <a:t> happen.</a:t>
            </a:r>
          </a:p>
          <a:p>
            <a:r>
              <a:rPr lang="de-DE" dirty="0"/>
              <a:t>Different </a:t>
            </a:r>
            <a:r>
              <a:rPr lang="de-DE" dirty="0" err="1"/>
              <a:t>people</a:t>
            </a:r>
            <a:r>
              <a:rPr lang="de-DE" dirty="0"/>
              <a:t> </a:t>
            </a:r>
            <a:r>
              <a:rPr lang="de-DE" dirty="0" err="1"/>
              <a:t>meet</a:t>
            </a:r>
            <a:r>
              <a:rPr lang="de-DE" dirty="0"/>
              <a:t>, </a:t>
            </a:r>
            <a:r>
              <a:rPr lang="de-DE" dirty="0" err="1"/>
              <a:t>get</a:t>
            </a:r>
            <a:r>
              <a:rPr lang="de-DE" dirty="0"/>
              <a:t> </a:t>
            </a:r>
            <a:r>
              <a:rPr lang="de-DE" dirty="0" err="1"/>
              <a:t>children</a:t>
            </a:r>
            <a:r>
              <a:rPr lang="de-DE" dirty="0"/>
              <a:t> etc.</a:t>
            </a:r>
          </a:p>
          <a:p>
            <a:r>
              <a:rPr lang="de-DE" dirty="0" err="1"/>
              <a:t>If</a:t>
            </a:r>
            <a:r>
              <a:rPr lang="de-DE" dirty="0"/>
              <a:t> </a:t>
            </a:r>
            <a:r>
              <a:rPr lang="de-DE" dirty="0" err="1"/>
              <a:t>this</a:t>
            </a:r>
            <a:r>
              <a:rPr lang="de-DE" dirty="0"/>
              <a:t> </a:t>
            </a:r>
            <a:r>
              <a:rPr lang="de-DE" dirty="0" err="1"/>
              <a:t>is</a:t>
            </a:r>
            <a:r>
              <a:rPr lang="de-DE" dirty="0"/>
              <a:t> </a:t>
            </a:r>
            <a:r>
              <a:rPr lang="de-DE" dirty="0" err="1"/>
              <a:t>the</a:t>
            </a:r>
            <a:r>
              <a:rPr lang="de-DE" dirty="0"/>
              <a:t> </a:t>
            </a:r>
            <a:r>
              <a:rPr lang="de-DE" dirty="0" err="1"/>
              <a:t>case</a:t>
            </a:r>
            <a:r>
              <a:rPr lang="de-DE" dirty="0"/>
              <a:t>, </a:t>
            </a:r>
            <a:r>
              <a:rPr lang="de-DE" dirty="0" err="1"/>
              <a:t>how</a:t>
            </a:r>
            <a:r>
              <a:rPr lang="de-DE" dirty="0"/>
              <a:t> </a:t>
            </a:r>
            <a:r>
              <a:rPr lang="de-DE" dirty="0" err="1"/>
              <a:t>could</a:t>
            </a:r>
            <a:r>
              <a:rPr lang="de-DE" dirty="0"/>
              <a:t> a </a:t>
            </a:r>
            <a:r>
              <a:rPr lang="de-DE" dirty="0" err="1"/>
              <a:t>future</a:t>
            </a:r>
            <a:r>
              <a:rPr lang="de-DE" dirty="0"/>
              <a:t> </a:t>
            </a:r>
            <a:r>
              <a:rPr lang="de-DE" dirty="0" err="1"/>
              <a:t>person</a:t>
            </a:r>
            <a:r>
              <a:rPr lang="de-DE" dirty="0"/>
              <a:t> </a:t>
            </a:r>
            <a:r>
              <a:rPr lang="de-DE" dirty="0" err="1"/>
              <a:t>claim</a:t>
            </a:r>
            <a:r>
              <a:rPr lang="de-DE" dirty="0"/>
              <a:t> </a:t>
            </a:r>
            <a:r>
              <a:rPr lang="de-DE" dirty="0" err="1"/>
              <a:t>to</a:t>
            </a:r>
            <a:r>
              <a:rPr lang="de-DE" dirty="0"/>
              <a:t> </a:t>
            </a:r>
            <a:r>
              <a:rPr lang="de-DE" dirty="0" err="1"/>
              <a:t>be</a:t>
            </a:r>
            <a:r>
              <a:rPr lang="de-DE" dirty="0"/>
              <a:t> </a:t>
            </a:r>
            <a:r>
              <a:rPr lang="de-DE" dirty="0" err="1"/>
              <a:t>wronged</a:t>
            </a:r>
            <a:r>
              <a:rPr lang="de-DE" dirty="0"/>
              <a:t> </a:t>
            </a:r>
            <a:r>
              <a:rPr lang="de-DE" dirty="0" err="1"/>
              <a:t>because</a:t>
            </a:r>
            <a:r>
              <a:rPr lang="de-DE" dirty="0"/>
              <a:t> </a:t>
            </a:r>
            <a:r>
              <a:rPr lang="de-DE" dirty="0" err="1"/>
              <a:t>of</a:t>
            </a:r>
            <a:r>
              <a:rPr lang="de-DE" dirty="0"/>
              <a:t> </a:t>
            </a:r>
            <a:r>
              <a:rPr lang="de-DE" dirty="0" err="1"/>
              <a:t>climate</a:t>
            </a:r>
            <a:r>
              <a:rPr lang="de-DE" dirty="0"/>
              <a:t> </a:t>
            </a:r>
            <a:r>
              <a:rPr lang="de-DE" dirty="0" err="1"/>
              <a:t>change</a:t>
            </a:r>
            <a:r>
              <a:rPr lang="de-DE" dirty="0"/>
              <a:t>? In a different </a:t>
            </a:r>
            <a:r>
              <a:rPr lang="de-DE" dirty="0" err="1"/>
              <a:t>world</a:t>
            </a:r>
            <a:r>
              <a:rPr lang="de-DE" dirty="0"/>
              <a:t> </a:t>
            </a:r>
            <a:r>
              <a:rPr lang="de-DE" dirty="0" err="1"/>
              <a:t>without</a:t>
            </a:r>
            <a:r>
              <a:rPr lang="de-DE" dirty="0"/>
              <a:t> </a:t>
            </a:r>
            <a:r>
              <a:rPr lang="de-DE" dirty="0" err="1"/>
              <a:t>climate</a:t>
            </a:r>
            <a:r>
              <a:rPr lang="de-DE" dirty="0"/>
              <a:t> </a:t>
            </a:r>
            <a:r>
              <a:rPr lang="de-DE" dirty="0" err="1"/>
              <a:t>change</a:t>
            </a:r>
            <a:r>
              <a:rPr lang="de-DE" dirty="0"/>
              <a:t> </a:t>
            </a:r>
            <a:r>
              <a:rPr lang="de-DE" dirty="0" err="1"/>
              <a:t>they</a:t>
            </a:r>
            <a:r>
              <a:rPr lang="de-DE" dirty="0"/>
              <a:t> </a:t>
            </a:r>
            <a:r>
              <a:rPr lang="de-DE" dirty="0" err="1"/>
              <a:t>would</a:t>
            </a:r>
            <a:r>
              <a:rPr lang="de-DE" dirty="0"/>
              <a:t> </a:t>
            </a:r>
            <a:r>
              <a:rPr lang="de-DE" dirty="0" err="1"/>
              <a:t>never</a:t>
            </a:r>
            <a:r>
              <a:rPr lang="de-DE" dirty="0"/>
              <a:t> </a:t>
            </a:r>
            <a:r>
              <a:rPr lang="de-DE" dirty="0" err="1"/>
              <a:t>have</a:t>
            </a:r>
            <a:r>
              <a:rPr lang="de-DE" dirty="0"/>
              <a:t> </a:t>
            </a:r>
            <a:r>
              <a:rPr lang="de-DE" dirty="0" err="1"/>
              <a:t>existed</a:t>
            </a:r>
            <a:r>
              <a:rPr lang="de-DE" dirty="0"/>
              <a:t>!</a:t>
            </a:r>
          </a:p>
        </p:txBody>
      </p:sp>
      <p:sp>
        <p:nvSpPr>
          <p:cNvPr id="4" name="Foliennummernplatzhalter 3">
            <a:extLst>
              <a:ext uri="{FF2B5EF4-FFF2-40B4-BE49-F238E27FC236}">
                <a16:creationId xmlns:a16="http://schemas.microsoft.com/office/drawing/2014/main" id="{A39EF073-E268-F336-7D6D-9C6046264B59}"/>
              </a:ext>
            </a:extLst>
          </p:cNvPr>
          <p:cNvSpPr>
            <a:spLocks noGrp="1"/>
          </p:cNvSpPr>
          <p:nvPr>
            <p:ph type="sldNum" sz="quarter" idx="12"/>
          </p:nvPr>
        </p:nvSpPr>
        <p:spPr/>
        <p:txBody>
          <a:bodyPr/>
          <a:lstStyle/>
          <a:p>
            <a:fld id="{93B7D700-2619-45EC-B933-DE9988DFC663}" type="slidenum">
              <a:rPr lang="de-DE" smtClean="0"/>
              <a:t>22</a:t>
            </a:fld>
            <a:endParaRPr lang="de-DE"/>
          </a:p>
        </p:txBody>
      </p:sp>
    </p:spTree>
    <p:extLst>
      <p:ext uri="{BB962C8B-B14F-4D97-AF65-F5344CB8AC3E}">
        <p14:creationId xmlns:p14="http://schemas.microsoft.com/office/powerpoint/2010/main" val="3602956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526B6E5-DCD1-F886-8846-146904C4FEE7}"/>
              </a:ext>
            </a:extLst>
          </p:cNvPr>
          <p:cNvSpPr>
            <a:spLocks noGrp="1"/>
          </p:cNvSpPr>
          <p:nvPr>
            <p:ph type="title"/>
          </p:nvPr>
        </p:nvSpPr>
        <p:spPr/>
        <p:txBody>
          <a:bodyPr/>
          <a:lstStyle/>
          <a:p>
            <a:pPr algn="ctr"/>
            <a:r>
              <a:rPr lang="de-DE" dirty="0" err="1"/>
              <a:t>Theories</a:t>
            </a:r>
            <a:r>
              <a:rPr lang="de-DE" dirty="0"/>
              <a:t> </a:t>
            </a:r>
            <a:r>
              <a:rPr lang="de-DE" dirty="0" err="1"/>
              <a:t>of</a:t>
            </a:r>
            <a:r>
              <a:rPr lang="de-DE" dirty="0"/>
              <a:t> Justice</a:t>
            </a:r>
          </a:p>
        </p:txBody>
      </p:sp>
      <p:sp>
        <p:nvSpPr>
          <p:cNvPr id="3" name="Inhaltsplatzhalter 2">
            <a:extLst>
              <a:ext uri="{FF2B5EF4-FFF2-40B4-BE49-F238E27FC236}">
                <a16:creationId xmlns:a16="http://schemas.microsoft.com/office/drawing/2014/main" id="{80AD3474-6799-FC9A-9F7F-0DF7E0A4BCB5}"/>
              </a:ext>
            </a:extLst>
          </p:cNvPr>
          <p:cNvSpPr>
            <a:spLocks noGrp="1"/>
          </p:cNvSpPr>
          <p:nvPr>
            <p:ph idx="1"/>
          </p:nvPr>
        </p:nvSpPr>
        <p:spPr/>
        <p:txBody>
          <a:bodyPr/>
          <a:lstStyle/>
          <a:p>
            <a:pPr marL="0" indent="0">
              <a:buNone/>
            </a:pPr>
            <a:r>
              <a:rPr lang="de-DE" dirty="0"/>
              <a:t>Central </a:t>
            </a:r>
            <a:r>
              <a:rPr lang="de-DE" dirty="0" err="1"/>
              <a:t>topic</a:t>
            </a:r>
            <a:r>
              <a:rPr lang="de-DE" dirty="0"/>
              <a:t> </a:t>
            </a:r>
            <a:r>
              <a:rPr lang="de-DE" dirty="0" err="1"/>
              <a:t>of</a:t>
            </a:r>
            <a:r>
              <a:rPr lang="de-DE" dirty="0"/>
              <a:t> </a:t>
            </a:r>
            <a:r>
              <a:rPr lang="de-DE" dirty="0" err="1"/>
              <a:t>philosophy</a:t>
            </a:r>
            <a:r>
              <a:rPr lang="de-DE" dirty="0"/>
              <a:t> </a:t>
            </a:r>
            <a:r>
              <a:rPr lang="de-DE" dirty="0" err="1"/>
              <a:t>since</a:t>
            </a:r>
            <a:r>
              <a:rPr lang="de-DE" dirty="0"/>
              <a:t> </a:t>
            </a:r>
            <a:r>
              <a:rPr lang="de-DE" dirty="0" err="1"/>
              <a:t>antiquity</a:t>
            </a:r>
            <a:endParaRPr lang="de-DE" dirty="0"/>
          </a:p>
          <a:p>
            <a:pPr marL="0" indent="0">
              <a:buNone/>
            </a:pPr>
            <a:endParaRPr lang="de-DE" dirty="0"/>
          </a:p>
          <a:p>
            <a:pPr marL="0" indent="0">
              <a:buNone/>
            </a:pPr>
            <a:r>
              <a:rPr lang="de-DE" i="1" dirty="0" err="1"/>
              <a:t>outcome-oriented</a:t>
            </a:r>
            <a:r>
              <a:rPr lang="de-DE" i="1" dirty="0"/>
              <a:t> </a:t>
            </a:r>
            <a:r>
              <a:rPr lang="de-DE" i="1" dirty="0" err="1"/>
              <a:t>theories</a:t>
            </a:r>
            <a:r>
              <a:rPr lang="de-DE" i="1" dirty="0"/>
              <a:t>:</a:t>
            </a:r>
          </a:p>
          <a:p>
            <a:r>
              <a:rPr lang="de-DE" dirty="0" err="1"/>
              <a:t>Certain</a:t>
            </a:r>
            <a:r>
              <a:rPr lang="de-DE" dirty="0"/>
              <a:t> </a:t>
            </a:r>
            <a:r>
              <a:rPr lang="de-DE" dirty="0" err="1"/>
              <a:t>distributions</a:t>
            </a:r>
            <a:r>
              <a:rPr lang="de-DE" dirty="0"/>
              <a:t> </a:t>
            </a:r>
            <a:r>
              <a:rPr lang="de-DE" dirty="0" err="1"/>
              <a:t>are</a:t>
            </a:r>
            <a:r>
              <a:rPr lang="de-DE" dirty="0"/>
              <a:t> just: </a:t>
            </a:r>
            <a:r>
              <a:rPr lang="de-DE" dirty="0" err="1"/>
              <a:t>equality</a:t>
            </a:r>
            <a:r>
              <a:rPr lang="de-DE" dirty="0"/>
              <a:t> </a:t>
            </a:r>
            <a:r>
              <a:rPr lang="de-DE" dirty="0" err="1"/>
              <a:t>of</a:t>
            </a:r>
            <a:r>
              <a:rPr lang="de-DE" dirty="0"/>
              <a:t> </a:t>
            </a:r>
            <a:r>
              <a:rPr lang="de-DE" dirty="0" err="1"/>
              <a:t>rights</a:t>
            </a:r>
            <a:r>
              <a:rPr lang="de-DE" dirty="0"/>
              <a:t>, </a:t>
            </a:r>
            <a:r>
              <a:rPr lang="de-DE" dirty="0" err="1"/>
              <a:t>goods</a:t>
            </a:r>
            <a:r>
              <a:rPr lang="de-DE" dirty="0"/>
              <a:t>, </a:t>
            </a:r>
            <a:r>
              <a:rPr lang="de-DE" dirty="0" err="1"/>
              <a:t>capabilities</a:t>
            </a:r>
            <a:r>
              <a:rPr lang="de-DE" dirty="0"/>
              <a:t> </a:t>
            </a:r>
            <a:r>
              <a:rPr lang="de-DE" dirty="0" err="1"/>
              <a:t>or</a:t>
            </a:r>
            <a:r>
              <a:rPr lang="de-DE" dirty="0"/>
              <a:t> </a:t>
            </a:r>
            <a:r>
              <a:rPr lang="de-DE" dirty="0" err="1"/>
              <a:t>chances</a:t>
            </a:r>
            <a:r>
              <a:rPr lang="de-DE" dirty="0"/>
              <a:t>; </a:t>
            </a:r>
            <a:r>
              <a:rPr lang="de-DE" dirty="0" err="1"/>
              <a:t>maximization</a:t>
            </a:r>
            <a:r>
              <a:rPr lang="de-DE" dirty="0"/>
              <a:t> </a:t>
            </a:r>
            <a:r>
              <a:rPr lang="de-DE" dirty="0" err="1"/>
              <a:t>of</a:t>
            </a:r>
            <a:r>
              <a:rPr lang="de-DE" dirty="0"/>
              <a:t> </a:t>
            </a:r>
            <a:r>
              <a:rPr lang="de-DE" dirty="0" err="1"/>
              <a:t>utility</a:t>
            </a:r>
            <a:r>
              <a:rPr lang="de-DE" dirty="0"/>
              <a:t>; a </a:t>
            </a:r>
            <a:r>
              <a:rPr lang="de-DE" dirty="0" err="1"/>
              <a:t>secured</a:t>
            </a:r>
            <a:r>
              <a:rPr lang="de-DE" dirty="0"/>
              <a:t> </a:t>
            </a:r>
            <a:r>
              <a:rPr lang="de-DE" dirty="0" err="1"/>
              <a:t>basic</a:t>
            </a:r>
            <a:r>
              <a:rPr lang="de-DE" dirty="0"/>
              <a:t> </a:t>
            </a:r>
            <a:r>
              <a:rPr lang="de-DE" dirty="0" err="1"/>
              <a:t>standard</a:t>
            </a:r>
            <a:r>
              <a:rPr lang="de-DE" dirty="0"/>
              <a:t> </a:t>
            </a:r>
            <a:r>
              <a:rPr lang="de-DE" dirty="0" err="1"/>
              <a:t>for</a:t>
            </a:r>
            <a:r>
              <a:rPr lang="de-DE" dirty="0"/>
              <a:t> </a:t>
            </a:r>
            <a:r>
              <a:rPr lang="de-DE" dirty="0" err="1"/>
              <a:t>everyone</a:t>
            </a:r>
            <a:endParaRPr lang="de-DE" dirty="0"/>
          </a:p>
          <a:p>
            <a:pPr marL="0" indent="0">
              <a:buNone/>
            </a:pPr>
            <a:r>
              <a:rPr lang="de-DE" i="1" dirty="0" err="1"/>
              <a:t>procedure-oriented</a:t>
            </a:r>
            <a:r>
              <a:rPr lang="de-DE" i="1" dirty="0"/>
              <a:t> </a:t>
            </a:r>
            <a:r>
              <a:rPr lang="de-DE" i="1" dirty="0" err="1"/>
              <a:t>theories</a:t>
            </a:r>
            <a:r>
              <a:rPr lang="de-DE" i="1" dirty="0"/>
              <a:t>:</a:t>
            </a:r>
          </a:p>
          <a:p>
            <a:r>
              <a:rPr lang="de-DE" dirty="0" err="1"/>
              <a:t>Distributions</a:t>
            </a:r>
            <a:r>
              <a:rPr lang="de-DE" dirty="0"/>
              <a:t> </a:t>
            </a:r>
            <a:r>
              <a:rPr lang="de-DE" dirty="0" err="1"/>
              <a:t>are</a:t>
            </a:r>
            <a:r>
              <a:rPr lang="de-DE" dirty="0"/>
              <a:t> just, </a:t>
            </a:r>
            <a:r>
              <a:rPr lang="de-DE" dirty="0" err="1"/>
              <a:t>if</a:t>
            </a:r>
            <a:r>
              <a:rPr lang="de-DE" dirty="0"/>
              <a:t> </a:t>
            </a:r>
            <a:r>
              <a:rPr lang="de-DE" dirty="0" err="1"/>
              <a:t>they</a:t>
            </a:r>
            <a:r>
              <a:rPr lang="de-DE" dirty="0"/>
              <a:t> </a:t>
            </a:r>
            <a:r>
              <a:rPr lang="de-DE" dirty="0" err="1"/>
              <a:t>are</a:t>
            </a:r>
            <a:r>
              <a:rPr lang="de-DE" dirty="0"/>
              <a:t> </a:t>
            </a:r>
            <a:r>
              <a:rPr lang="de-DE" dirty="0" err="1"/>
              <a:t>the</a:t>
            </a:r>
            <a:r>
              <a:rPr lang="de-DE" dirty="0"/>
              <a:t> </a:t>
            </a:r>
            <a:r>
              <a:rPr lang="de-DE" dirty="0" err="1"/>
              <a:t>result</a:t>
            </a:r>
            <a:r>
              <a:rPr lang="de-DE" dirty="0"/>
              <a:t> </a:t>
            </a:r>
            <a:r>
              <a:rPr lang="de-DE" dirty="0" err="1"/>
              <a:t>of</a:t>
            </a:r>
            <a:r>
              <a:rPr lang="de-DE" dirty="0"/>
              <a:t> a fair </a:t>
            </a:r>
            <a:r>
              <a:rPr lang="de-DE" dirty="0" err="1"/>
              <a:t>process</a:t>
            </a:r>
            <a:endParaRPr lang="de-DE" dirty="0"/>
          </a:p>
          <a:p>
            <a:r>
              <a:rPr lang="de-DE" dirty="0" err="1"/>
              <a:t>for</a:t>
            </a:r>
            <a:r>
              <a:rPr lang="de-DE" dirty="0"/>
              <a:t> </a:t>
            </a:r>
            <a:r>
              <a:rPr lang="de-DE" dirty="0" err="1"/>
              <a:t>example</a:t>
            </a:r>
            <a:r>
              <a:rPr lang="de-DE" dirty="0"/>
              <a:t>: </a:t>
            </a:r>
            <a:r>
              <a:rPr lang="de-DE" dirty="0" err="1"/>
              <a:t>justice</a:t>
            </a:r>
            <a:r>
              <a:rPr lang="de-DE" dirty="0"/>
              <a:t> </a:t>
            </a:r>
            <a:r>
              <a:rPr lang="de-DE" dirty="0" err="1"/>
              <a:t>as</a:t>
            </a:r>
            <a:r>
              <a:rPr lang="de-DE" dirty="0"/>
              <a:t> </a:t>
            </a:r>
            <a:r>
              <a:rPr lang="de-DE" dirty="0" err="1"/>
              <a:t>the</a:t>
            </a:r>
            <a:r>
              <a:rPr lang="de-DE" dirty="0"/>
              <a:t> </a:t>
            </a:r>
            <a:r>
              <a:rPr lang="de-DE" dirty="0" err="1"/>
              <a:t>result</a:t>
            </a:r>
            <a:r>
              <a:rPr lang="de-DE" dirty="0"/>
              <a:t> </a:t>
            </a:r>
            <a:r>
              <a:rPr lang="de-DE" dirty="0" err="1"/>
              <a:t>of</a:t>
            </a:r>
            <a:r>
              <a:rPr lang="de-DE" dirty="0"/>
              <a:t> a fair </a:t>
            </a:r>
            <a:r>
              <a:rPr lang="de-DE" dirty="0" err="1"/>
              <a:t>contract</a:t>
            </a:r>
            <a:r>
              <a:rPr lang="de-DE" dirty="0"/>
              <a:t> (John Rawls)</a:t>
            </a:r>
          </a:p>
        </p:txBody>
      </p:sp>
      <p:sp>
        <p:nvSpPr>
          <p:cNvPr id="4" name="Foliennummernplatzhalter 3">
            <a:extLst>
              <a:ext uri="{FF2B5EF4-FFF2-40B4-BE49-F238E27FC236}">
                <a16:creationId xmlns:a16="http://schemas.microsoft.com/office/drawing/2014/main" id="{12A2FC61-3698-A75D-97E4-C06DAEA1600E}"/>
              </a:ext>
            </a:extLst>
          </p:cNvPr>
          <p:cNvSpPr>
            <a:spLocks noGrp="1"/>
          </p:cNvSpPr>
          <p:nvPr>
            <p:ph type="sldNum" sz="quarter" idx="12"/>
          </p:nvPr>
        </p:nvSpPr>
        <p:spPr/>
        <p:txBody>
          <a:bodyPr/>
          <a:lstStyle/>
          <a:p>
            <a:fld id="{93B7D700-2619-45EC-B933-DE9988DFC663}" type="slidenum">
              <a:rPr lang="de-DE" smtClean="0"/>
              <a:t>23</a:t>
            </a:fld>
            <a:endParaRPr lang="de-DE"/>
          </a:p>
        </p:txBody>
      </p:sp>
    </p:spTree>
    <p:extLst>
      <p:ext uri="{BB962C8B-B14F-4D97-AF65-F5344CB8AC3E}">
        <p14:creationId xmlns:p14="http://schemas.microsoft.com/office/powerpoint/2010/main" val="24924215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2D3D04B-733C-07F7-3AA4-8577E1538C76}"/>
              </a:ext>
            </a:extLst>
          </p:cNvPr>
          <p:cNvSpPr>
            <a:spLocks noGrp="1"/>
          </p:cNvSpPr>
          <p:nvPr>
            <p:ph type="title"/>
          </p:nvPr>
        </p:nvSpPr>
        <p:spPr/>
        <p:txBody>
          <a:bodyPr/>
          <a:lstStyle/>
          <a:p>
            <a:pPr algn="ctr"/>
            <a:r>
              <a:rPr lang="de-DE" dirty="0"/>
              <a:t>Climate Justice</a:t>
            </a:r>
          </a:p>
        </p:txBody>
      </p:sp>
      <p:sp>
        <p:nvSpPr>
          <p:cNvPr id="3" name="Inhaltsplatzhalter 2">
            <a:extLst>
              <a:ext uri="{FF2B5EF4-FFF2-40B4-BE49-F238E27FC236}">
                <a16:creationId xmlns:a16="http://schemas.microsoft.com/office/drawing/2014/main" id="{B745A3B9-AD40-4B27-2769-6A5EA22ACF71}"/>
              </a:ext>
            </a:extLst>
          </p:cNvPr>
          <p:cNvSpPr>
            <a:spLocks noGrp="1"/>
          </p:cNvSpPr>
          <p:nvPr>
            <p:ph idx="1"/>
          </p:nvPr>
        </p:nvSpPr>
        <p:spPr/>
        <p:txBody>
          <a:bodyPr>
            <a:normAutofit lnSpcReduction="10000"/>
          </a:bodyPr>
          <a:lstStyle/>
          <a:p>
            <a:pPr marL="0" indent="0">
              <a:buNone/>
            </a:pPr>
            <a:r>
              <a:rPr lang="de-DE" dirty="0" err="1"/>
              <a:t>Some</a:t>
            </a:r>
            <a:r>
              <a:rPr lang="de-DE" dirty="0"/>
              <a:t> </a:t>
            </a:r>
            <a:r>
              <a:rPr lang="de-DE" dirty="0" err="1"/>
              <a:t>important</a:t>
            </a:r>
            <a:r>
              <a:rPr lang="de-DE" dirty="0"/>
              <a:t> </a:t>
            </a:r>
            <a:r>
              <a:rPr lang="de-DE" dirty="0" err="1"/>
              <a:t>approaches</a:t>
            </a:r>
            <a:r>
              <a:rPr lang="de-DE" dirty="0"/>
              <a:t>:</a:t>
            </a:r>
          </a:p>
          <a:p>
            <a:pPr marL="0" indent="0">
              <a:buNone/>
            </a:pPr>
            <a:endParaRPr lang="de-DE" dirty="0"/>
          </a:p>
          <a:p>
            <a:r>
              <a:rPr lang="de-DE" dirty="0" err="1"/>
              <a:t>egalitarianism</a:t>
            </a:r>
            <a:r>
              <a:rPr lang="de-DE" dirty="0"/>
              <a:t>: </a:t>
            </a:r>
            <a:r>
              <a:rPr lang="de-DE" dirty="0" err="1"/>
              <a:t>future</a:t>
            </a:r>
            <a:r>
              <a:rPr lang="de-DE" dirty="0"/>
              <a:t> </a:t>
            </a:r>
            <a:r>
              <a:rPr lang="de-DE" dirty="0" err="1"/>
              <a:t>generations</a:t>
            </a:r>
            <a:r>
              <a:rPr lang="de-DE" dirty="0"/>
              <a:t> </a:t>
            </a:r>
            <a:r>
              <a:rPr lang="de-DE" dirty="0" err="1"/>
              <a:t>must</a:t>
            </a:r>
            <a:r>
              <a:rPr lang="de-DE" dirty="0"/>
              <a:t> </a:t>
            </a:r>
            <a:r>
              <a:rPr lang="de-DE" dirty="0" err="1"/>
              <a:t>be</a:t>
            </a:r>
            <a:r>
              <a:rPr lang="de-DE" dirty="0"/>
              <a:t> at least </a:t>
            </a:r>
            <a:r>
              <a:rPr lang="de-DE" i="1" dirty="0" err="1"/>
              <a:t>as</a:t>
            </a:r>
            <a:r>
              <a:rPr lang="de-DE" i="1" dirty="0"/>
              <a:t> </a:t>
            </a:r>
            <a:r>
              <a:rPr lang="de-DE" i="1" dirty="0" err="1"/>
              <a:t>well</a:t>
            </a:r>
            <a:r>
              <a:rPr lang="de-DE" i="1" dirty="0"/>
              <a:t> off </a:t>
            </a:r>
            <a:r>
              <a:rPr lang="de-DE" dirty="0" err="1"/>
              <a:t>as</a:t>
            </a:r>
            <a:r>
              <a:rPr lang="de-DE" dirty="0"/>
              <a:t> </a:t>
            </a:r>
            <a:r>
              <a:rPr lang="de-DE" dirty="0" err="1"/>
              <a:t>we</a:t>
            </a:r>
            <a:r>
              <a:rPr lang="de-DE" dirty="0"/>
              <a:t> </a:t>
            </a:r>
            <a:r>
              <a:rPr lang="de-DE" dirty="0" err="1"/>
              <a:t>are</a:t>
            </a:r>
            <a:r>
              <a:rPr lang="de-DE" dirty="0"/>
              <a:t>!</a:t>
            </a:r>
          </a:p>
          <a:p>
            <a:pPr lvl="1"/>
            <a:r>
              <a:rPr lang="de-DE" dirty="0"/>
              <a:t>Who </a:t>
            </a:r>
            <a:r>
              <a:rPr lang="de-DE" dirty="0" err="1"/>
              <a:t>is</a:t>
            </a:r>
            <a:r>
              <a:rPr lang="de-DE" dirty="0"/>
              <a:t> „</a:t>
            </a:r>
            <a:r>
              <a:rPr lang="de-DE" dirty="0" err="1"/>
              <a:t>we</a:t>
            </a:r>
            <a:r>
              <a:rPr lang="de-DE" dirty="0"/>
              <a:t>“?</a:t>
            </a:r>
          </a:p>
          <a:p>
            <a:pPr lvl="1"/>
            <a:r>
              <a:rPr lang="de-DE" dirty="0" err="1"/>
              <a:t>We</a:t>
            </a:r>
            <a:r>
              <a:rPr lang="de-DE" dirty="0"/>
              <a:t> </a:t>
            </a:r>
            <a:r>
              <a:rPr lang="de-DE" dirty="0" err="1"/>
              <a:t>received</a:t>
            </a:r>
            <a:r>
              <a:rPr lang="de-DE" dirty="0"/>
              <a:t> </a:t>
            </a:r>
            <a:r>
              <a:rPr lang="de-DE" dirty="0" err="1"/>
              <a:t>benefits</a:t>
            </a:r>
            <a:r>
              <a:rPr lang="de-DE" dirty="0"/>
              <a:t> </a:t>
            </a:r>
            <a:r>
              <a:rPr lang="de-DE" dirty="0" err="1"/>
              <a:t>from</a:t>
            </a:r>
            <a:r>
              <a:rPr lang="de-DE" dirty="0"/>
              <a:t> </a:t>
            </a:r>
            <a:r>
              <a:rPr lang="de-DE" dirty="0" err="1"/>
              <a:t>the</a:t>
            </a:r>
            <a:r>
              <a:rPr lang="de-DE" dirty="0"/>
              <a:t> </a:t>
            </a:r>
            <a:r>
              <a:rPr lang="de-DE" dirty="0" err="1"/>
              <a:t>past</a:t>
            </a:r>
            <a:r>
              <a:rPr lang="de-DE" dirty="0"/>
              <a:t> </a:t>
            </a:r>
            <a:r>
              <a:rPr lang="de-DE" dirty="0" err="1"/>
              <a:t>that</a:t>
            </a:r>
            <a:r>
              <a:rPr lang="de-DE" dirty="0"/>
              <a:t> </a:t>
            </a:r>
            <a:r>
              <a:rPr lang="de-DE" dirty="0" err="1"/>
              <a:t>we</a:t>
            </a:r>
            <a:r>
              <a:rPr lang="de-DE" dirty="0"/>
              <a:t> </a:t>
            </a:r>
            <a:r>
              <a:rPr lang="de-DE" dirty="0" err="1"/>
              <a:t>need</a:t>
            </a:r>
            <a:r>
              <a:rPr lang="de-DE" dirty="0"/>
              <a:t> </a:t>
            </a:r>
            <a:r>
              <a:rPr lang="de-DE" dirty="0" err="1"/>
              <a:t>to</a:t>
            </a:r>
            <a:r>
              <a:rPr lang="de-DE" dirty="0"/>
              <a:t> pass </a:t>
            </a:r>
            <a:r>
              <a:rPr lang="de-DE" dirty="0" err="1"/>
              <a:t>to</a:t>
            </a:r>
            <a:r>
              <a:rPr lang="de-DE" dirty="0"/>
              <a:t> </a:t>
            </a:r>
            <a:r>
              <a:rPr lang="de-DE" dirty="0" err="1"/>
              <a:t>the</a:t>
            </a:r>
            <a:r>
              <a:rPr lang="de-DE" dirty="0"/>
              <a:t> </a:t>
            </a:r>
            <a:r>
              <a:rPr lang="de-DE" dirty="0" err="1"/>
              <a:t>future</a:t>
            </a:r>
            <a:r>
              <a:rPr lang="de-DE" dirty="0"/>
              <a:t>.</a:t>
            </a:r>
          </a:p>
          <a:p>
            <a:pPr lvl="1"/>
            <a:endParaRPr lang="de-DE" dirty="0"/>
          </a:p>
          <a:p>
            <a:r>
              <a:rPr lang="de-DE" dirty="0" err="1"/>
              <a:t>utilitarianism</a:t>
            </a:r>
            <a:r>
              <a:rPr lang="de-DE" dirty="0"/>
              <a:t>: </a:t>
            </a:r>
            <a:r>
              <a:rPr lang="de-DE" dirty="0" err="1"/>
              <a:t>we</a:t>
            </a:r>
            <a:r>
              <a:rPr lang="de-DE" dirty="0"/>
              <a:t> </a:t>
            </a:r>
            <a:r>
              <a:rPr lang="de-DE" dirty="0" err="1"/>
              <a:t>should</a:t>
            </a:r>
            <a:r>
              <a:rPr lang="de-DE" dirty="0"/>
              <a:t> </a:t>
            </a:r>
            <a:r>
              <a:rPr lang="de-DE" dirty="0" err="1"/>
              <a:t>maximize</a:t>
            </a:r>
            <a:r>
              <a:rPr lang="de-DE" dirty="0"/>
              <a:t> </a:t>
            </a:r>
            <a:r>
              <a:rPr lang="de-DE" dirty="0" err="1"/>
              <a:t>utility</a:t>
            </a:r>
            <a:r>
              <a:rPr lang="de-DE" dirty="0"/>
              <a:t>!</a:t>
            </a:r>
          </a:p>
          <a:p>
            <a:pPr lvl="1"/>
            <a:r>
              <a:rPr lang="de-DE" dirty="0" err="1"/>
              <a:t>utility</a:t>
            </a:r>
            <a:r>
              <a:rPr lang="de-DE" dirty="0"/>
              <a:t>: </a:t>
            </a:r>
            <a:r>
              <a:rPr lang="de-DE" dirty="0" err="1"/>
              <a:t>pleasure</a:t>
            </a:r>
            <a:r>
              <a:rPr lang="de-DE" dirty="0"/>
              <a:t> and </a:t>
            </a:r>
            <a:r>
              <a:rPr lang="de-DE" dirty="0" err="1"/>
              <a:t>pain</a:t>
            </a:r>
            <a:r>
              <a:rPr lang="de-DE" dirty="0"/>
              <a:t> </a:t>
            </a:r>
            <a:r>
              <a:rPr lang="de-DE" dirty="0" err="1"/>
              <a:t>or</a:t>
            </a:r>
            <a:r>
              <a:rPr lang="de-DE" dirty="0"/>
              <a:t> </a:t>
            </a:r>
            <a:r>
              <a:rPr lang="de-DE" dirty="0" err="1"/>
              <a:t>desire</a:t>
            </a:r>
            <a:r>
              <a:rPr lang="de-DE" dirty="0"/>
              <a:t> </a:t>
            </a:r>
            <a:r>
              <a:rPr lang="de-DE" dirty="0" err="1"/>
              <a:t>fulfilment</a:t>
            </a:r>
            <a:r>
              <a:rPr lang="de-DE" dirty="0"/>
              <a:t>.</a:t>
            </a:r>
          </a:p>
          <a:p>
            <a:pPr lvl="1"/>
            <a:r>
              <a:rPr lang="de-DE" dirty="0"/>
              <a:t>The </a:t>
            </a:r>
            <a:r>
              <a:rPr lang="de-DE" dirty="0" err="1"/>
              <a:t>best</a:t>
            </a:r>
            <a:r>
              <a:rPr lang="de-DE" dirty="0"/>
              <a:t> </a:t>
            </a:r>
            <a:r>
              <a:rPr lang="de-DE" dirty="0" err="1"/>
              <a:t>is</a:t>
            </a:r>
            <a:r>
              <a:rPr lang="de-DE" dirty="0"/>
              <a:t> </a:t>
            </a:r>
            <a:r>
              <a:rPr lang="de-DE" dirty="0" err="1"/>
              <a:t>yet</a:t>
            </a:r>
            <a:r>
              <a:rPr lang="de-DE" dirty="0"/>
              <a:t> </a:t>
            </a:r>
            <a:r>
              <a:rPr lang="de-DE" dirty="0" err="1"/>
              <a:t>to</a:t>
            </a:r>
            <a:r>
              <a:rPr lang="de-DE" dirty="0"/>
              <a:t> </a:t>
            </a:r>
            <a:r>
              <a:rPr lang="de-DE" dirty="0" err="1"/>
              <a:t>come</a:t>
            </a:r>
            <a:r>
              <a:rPr lang="de-DE" dirty="0"/>
              <a:t>: </a:t>
            </a:r>
            <a:r>
              <a:rPr lang="de-DE" dirty="0" err="1"/>
              <a:t>most</a:t>
            </a:r>
            <a:r>
              <a:rPr lang="de-DE" dirty="0"/>
              <a:t> human </a:t>
            </a:r>
            <a:r>
              <a:rPr lang="de-DE" dirty="0" err="1"/>
              <a:t>beings</a:t>
            </a:r>
            <a:r>
              <a:rPr lang="de-DE" dirty="0"/>
              <a:t> will live in </a:t>
            </a:r>
            <a:r>
              <a:rPr lang="de-DE" dirty="0" err="1"/>
              <a:t>the</a:t>
            </a:r>
            <a:r>
              <a:rPr lang="de-DE" dirty="0"/>
              <a:t> </a:t>
            </a:r>
            <a:r>
              <a:rPr lang="de-DE" dirty="0" err="1"/>
              <a:t>future</a:t>
            </a:r>
            <a:r>
              <a:rPr lang="de-DE" dirty="0"/>
              <a:t> – </a:t>
            </a:r>
            <a:r>
              <a:rPr lang="de-DE" dirty="0" err="1"/>
              <a:t>probably</a:t>
            </a:r>
            <a:r>
              <a:rPr lang="de-DE" dirty="0"/>
              <a:t>: </a:t>
            </a:r>
            <a:r>
              <a:rPr lang="de-DE" dirty="0" err="1"/>
              <a:t>radical</a:t>
            </a:r>
            <a:r>
              <a:rPr lang="de-DE" dirty="0"/>
              <a:t> </a:t>
            </a:r>
            <a:r>
              <a:rPr lang="de-DE" dirty="0" err="1"/>
              <a:t>cut</a:t>
            </a:r>
            <a:r>
              <a:rPr lang="de-DE" dirty="0"/>
              <a:t> </a:t>
            </a:r>
            <a:r>
              <a:rPr lang="de-DE" dirty="0" err="1"/>
              <a:t>of</a:t>
            </a:r>
            <a:r>
              <a:rPr lang="de-DE" dirty="0"/>
              <a:t> </a:t>
            </a:r>
            <a:r>
              <a:rPr lang="de-DE" dirty="0" err="1"/>
              <a:t>emissions</a:t>
            </a:r>
            <a:r>
              <a:rPr lang="de-DE" dirty="0"/>
              <a:t> </a:t>
            </a:r>
            <a:r>
              <a:rPr lang="de-DE" dirty="0" err="1"/>
              <a:t>to</a:t>
            </a:r>
            <a:r>
              <a:rPr lang="de-DE" dirty="0"/>
              <a:t> </a:t>
            </a:r>
            <a:r>
              <a:rPr lang="de-DE" dirty="0" err="1"/>
              <a:t>stabilize</a:t>
            </a:r>
            <a:r>
              <a:rPr lang="de-DE" dirty="0"/>
              <a:t> global </a:t>
            </a:r>
            <a:r>
              <a:rPr lang="de-DE" dirty="0" err="1"/>
              <a:t>living</a:t>
            </a:r>
            <a:r>
              <a:rPr lang="de-DE" dirty="0"/>
              <a:t> </a:t>
            </a:r>
            <a:r>
              <a:rPr lang="de-DE" dirty="0" err="1"/>
              <a:t>conditions</a:t>
            </a:r>
            <a:r>
              <a:rPr lang="de-DE" dirty="0"/>
              <a:t>.</a:t>
            </a:r>
          </a:p>
        </p:txBody>
      </p:sp>
      <p:sp>
        <p:nvSpPr>
          <p:cNvPr id="4" name="Foliennummernplatzhalter 3">
            <a:extLst>
              <a:ext uri="{FF2B5EF4-FFF2-40B4-BE49-F238E27FC236}">
                <a16:creationId xmlns:a16="http://schemas.microsoft.com/office/drawing/2014/main" id="{22CAE4DA-908C-4D61-DE17-84B16383A7E2}"/>
              </a:ext>
            </a:extLst>
          </p:cNvPr>
          <p:cNvSpPr>
            <a:spLocks noGrp="1"/>
          </p:cNvSpPr>
          <p:nvPr>
            <p:ph type="sldNum" sz="quarter" idx="12"/>
          </p:nvPr>
        </p:nvSpPr>
        <p:spPr/>
        <p:txBody>
          <a:bodyPr/>
          <a:lstStyle/>
          <a:p>
            <a:fld id="{93B7D700-2619-45EC-B933-DE9988DFC663}" type="slidenum">
              <a:rPr lang="de-DE" smtClean="0"/>
              <a:t>24</a:t>
            </a:fld>
            <a:endParaRPr lang="de-DE"/>
          </a:p>
        </p:txBody>
      </p:sp>
    </p:spTree>
    <p:extLst>
      <p:ext uri="{BB962C8B-B14F-4D97-AF65-F5344CB8AC3E}">
        <p14:creationId xmlns:p14="http://schemas.microsoft.com/office/powerpoint/2010/main" val="3408744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86A19C-136B-B516-DF23-F1707CB797BA}"/>
              </a:ext>
            </a:extLst>
          </p:cNvPr>
          <p:cNvSpPr>
            <a:spLocks noGrp="1"/>
          </p:cNvSpPr>
          <p:nvPr>
            <p:ph type="title"/>
          </p:nvPr>
        </p:nvSpPr>
        <p:spPr/>
        <p:txBody>
          <a:bodyPr/>
          <a:lstStyle/>
          <a:p>
            <a:pPr algn="ctr"/>
            <a:r>
              <a:rPr lang="de-DE" dirty="0"/>
              <a:t>A Basic Standard: Human Rights</a:t>
            </a:r>
          </a:p>
        </p:txBody>
      </p:sp>
      <p:sp>
        <p:nvSpPr>
          <p:cNvPr id="3" name="Inhaltsplatzhalter 2">
            <a:extLst>
              <a:ext uri="{FF2B5EF4-FFF2-40B4-BE49-F238E27FC236}">
                <a16:creationId xmlns:a16="http://schemas.microsoft.com/office/drawing/2014/main" id="{1D729411-9B9D-DC98-28D2-6766A820AACE}"/>
              </a:ext>
            </a:extLst>
          </p:cNvPr>
          <p:cNvSpPr>
            <a:spLocks noGrp="1"/>
          </p:cNvSpPr>
          <p:nvPr>
            <p:ph idx="1"/>
          </p:nvPr>
        </p:nvSpPr>
        <p:spPr/>
        <p:txBody>
          <a:bodyPr/>
          <a:lstStyle/>
          <a:p>
            <a:r>
              <a:rPr lang="de-DE" dirty="0"/>
              <a:t>A </a:t>
            </a:r>
            <a:r>
              <a:rPr lang="de-DE" dirty="0" err="1"/>
              <a:t>third</a:t>
            </a:r>
            <a:r>
              <a:rPr lang="de-DE" dirty="0"/>
              <a:t> </a:t>
            </a:r>
            <a:r>
              <a:rPr lang="de-DE" dirty="0" err="1"/>
              <a:t>approach</a:t>
            </a:r>
            <a:r>
              <a:rPr lang="de-DE" dirty="0"/>
              <a:t>: </a:t>
            </a:r>
            <a:r>
              <a:rPr lang="de-DE" dirty="0" err="1"/>
              <a:t>sufficientarianism</a:t>
            </a:r>
            <a:r>
              <a:rPr lang="de-DE" dirty="0"/>
              <a:t>: </a:t>
            </a:r>
            <a:r>
              <a:rPr lang="de-DE" dirty="0" err="1"/>
              <a:t>future</a:t>
            </a:r>
            <a:r>
              <a:rPr lang="de-DE" dirty="0"/>
              <a:t> </a:t>
            </a:r>
            <a:r>
              <a:rPr lang="de-DE" dirty="0" err="1"/>
              <a:t>people</a:t>
            </a:r>
            <a:r>
              <a:rPr lang="de-DE" dirty="0"/>
              <a:t> </a:t>
            </a:r>
            <a:r>
              <a:rPr lang="de-DE" dirty="0" err="1"/>
              <a:t>should</a:t>
            </a:r>
            <a:r>
              <a:rPr lang="de-DE" dirty="0"/>
              <a:t> </a:t>
            </a:r>
            <a:r>
              <a:rPr lang="de-DE" dirty="0" err="1"/>
              <a:t>be</a:t>
            </a:r>
            <a:r>
              <a:rPr lang="de-DE" dirty="0"/>
              <a:t> </a:t>
            </a:r>
            <a:r>
              <a:rPr lang="de-DE" dirty="0" err="1"/>
              <a:t>sufficiently</a:t>
            </a:r>
            <a:r>
              <a:rPr lang="de-DE" dirty="0"/>
              <a:t> </a:t>
            </a:r>
            <a:r>
              <a:rPr lang="de-DE" dirty="0" err="1"/>
              <a:t>well</a:t>
            </a:r>
            <a:r>
              <a:rPr lang="de-DE" dirty="0"/>
              <a:t> off.</a:t>
            </a:r>
          </a:p>
          <a:p>
            <a:endParaRPr lang="de-DE" dirty="0"/>
          </a:p>
          <a:p>
            <a:pPr marL="0" indent="0">
              <a:buNone/>
            </a:pPr>
            <a:r>
              <a:rPr lang="de-DE" dirty="0" err="1"/>
              <a:t>What</a:t>
            </a:r>
            <a:r>
              <a:rPr lang="de-DE" dirty="0"/>
              <a:t> </a:t>
            </a:r>
            <a:r>
              <a:rPr lang="de-DE" dirty="0" err="1"/>
              <a:t>is</a:t>
            </a:r>
            <a:r>
              <a:rPr lang="de-DE" dirty="0"/>
              <a:t> </a:t>
            </a:r>
            <a:r>
              <a:rPr lang="de-DE" i="1" dirty="0" err="1"/>
              <a:t>enough</a:t>
            </a:r>
            <a:r>
              <a:rPr lang="de-DE" dirty="0"/>
              <a:t>?</a:t>
            </a:r>
          </a:p>
          <a:p>
            <a:r>
              <a:rPr lang="de-DE" dirty="0" err="1"/>
              <a:t>the</a:t>
            </a:r>
            <a:r>
              <a:rPr lang="de-DE" dirty="0"/>
              <a:t> </a:t>
            </a:r>
            <a:r>
              <a:rPr lang="de-DE" dirty="0" err="1"/>
              <a:t>generations</a:t>
            </a:r>
            <a:r>
              <a:rPr lang="de-DE" dirty="0"/>
              <a:t> </a:t>
            </a:r>
            <a:r>
              <a:rPr lang="de-DE" dirty="0" err="1"/>
              <a:t>of</a:t>
            </a:r>
            <a:r>
              <a:rPr lang="de-DE" dirty="0"/>
              <a:t> human </a:t>
            </a:r>
            <a:r>
              <a:rPr lang="de-DE" dirty="0" err="1"/>
              <a:t>rights</a:t>
            </a:r>
            <a:r>
              <a:rPr lang="de-DE" dirty="0"/>
              <a:t>: </a:t>
            </a:r>
            <a:r>
              <a:rPr lang="de-DE" dirty="0" err="1"/>
              <a:t>civic</a:t>
            </a:r>
            <a:r>
              <a:rPr lang="de-DE" dirty="0"/>
              <a:t>, </a:t>
            </a:r>
            <a:r>
              <a:rPr lang="de-DE" dirty="0" err="1"/>
              <a:t>political</a:t>
            </a:r>
            <a:r>
              <a:rPr lang="de-DE" dirty="0"/>
              <a:t>, social and environmental</a:t>
            </a:r>
          </a:p>
          <a:p>
            <a:r>
              <a:rPr lang="de-DE" dirty="0" err="1"/>
              <a:t>as</a:t>
            </a:r>
            <a:r>
              <a:rPr lang="de-DE" dirty="0"/>
              <a:t> </a:t>
            </a:r>
            <a:r>
              <a:rPr lang="de-DE" dirty="0" err="1"/>
              <a:t>long</a:t>
            </a:r>
            <a:r>
              <a:rPr lang="de-DE" dirty="0"/>
              <a:t> </a:t>
            </a:r>
            <a:r>
              <a:rPr lang="de-DE" dirty="0" err="1"/>
              <a:t>as</a:t>
            </a:r>
            <a:r>
              <a:rPr lang="de-DE" dirty="0"/>
              <a:t> </a:t>
            </a:r>
            <a:r>
              <a:rPr lang="de-DE" dirty="0" err="1"/>
              <a:t>people</a:t>
            </a:r>
            <a:r>
              <a:rPr lang="de-DE" dirty="0"/>
              <a:t> </a:t>
            </a:r>
            <a:r>
              <a:rPr lang="de-DE" dirty="0" err="1"/>
              <a:t>are</a:t>
            </a:r>
            <a:r>
              <a:rPr lang="de-DE" dirty="0"/>
              <a:t> </a:t>
            </a:r>
            <a:r>
              <a:rPr lang="de-DE" i="1" dirty="0"/>
              <a:t>homo sapiens </a:t>
            </a:r>
            <a:r>
              <a:rPr lang="de-DE" i="1" dirty="0" err="1"/>
              <a:t>sapiens</a:t>
            </a:r>
            <a:r>
              <a:rPr lang="de-DE" dirty="0"/>
              <a:t>, </a:t>
            </a:r>
            <a:r>
              <a:rPr lang="de-DE" dirty="0" err="1"/>
              <a:t>they</a:t>
            </a:r>
            <a:r>
              <a:rPr lang="de-DE" dirty="0"/>
              <a:t> will </a:t>
            </a:r>
            <a:r>
              <a:rPr lang="de-DE" dirty="0" err="1"/>
              <a:t>need</a:t>
            </a:r>
            <a:r>
              <a:rPr lang="de-DE" dirty="0"/>
              <a:t> </a:t>
            </a:r>
            <a:r>
              <a:rPr lang="de-DE" dirty="0" err="1"/>
              <a:t>certain</a:t>
            </a:r>
            <a:r>
              <a:rPr lang="de-DE" dirty="0"/>
              <a:t> </a:t>
            </a:r>
            <a:r>
              <a:rPr lang="de-DE" dirty="0" err="1"/>
              <a:t>things</a:t>
            </a:r>
            <a:r>
              <a:rPr lang="de-DE" dirty="0"/>
              <a:t> and live a </a:t>
            </a:r>
            <a:r>
              <a:rPr lang="de-DE" dirty="0" err="1"/>
              <a:t>life</a:t>
            </a:r>
            <a:r>
              <a:rPr lang="de-DE" dirty="0"/>
              <a:t> </a:t>
            </a:r>
            <a:r>
              <a:rPr lang="de-DE" dirty="0" err="1"/>
              <a:t>of</a:t>
            </a:r>
            <a:r>
              <a:rPr lang="de-DE" dirty="0"/>
              <a:t> a </a:t>
            </a:r>
            <a:r>
              <a:rPr lang="de-DE" dirty="0" err="1"/>
              <a:t>certain</a:t>
            </a:r>
            <a:r>
              <a:rPr lang="de-DE" dirty="0"/>
              <a:t> </a:t>
            </a:r>
            <a:r>
              <a:rPr lang="de-DE" dirty="0" err="1"/>
              <a:t>shape</a:t>
            </a:r>
            <a:r>
              <a:rPr lang="de-DE" dirty="0"/>
              <a:t>.</a:t>
            </a:r>
          </a:p>
        </p:txBody>
      </p:sp>
      <p:sp>
        <p:nvSpPr>
          <p:cNvPr id="4" name="Foliennummernplatzhalter 3">
            <a:extLst>
              <a:ext uri="{FF2B5EF4-FFF2-40B4-BE49-F238E27FC236}">
                <a16:creationId xmlns:a16="http://schemas.microsoft.com/office/drawing/2014/main" id="{FF90DC03-5B71-9EAD-6763-4DD939954194}"/>
              </a:ext>
            </a:extLst>
          </p:cNvPr>
          <p:cNvSpPr>
            <a:spLocks noGrp="1"/>
          </p:cNvSpPr>
          <p:nvPr>
            <p:ph type="sldNum" sz="quarter" idx="12"/>
          </p:nvPr>
        </p:nvSpPr>
        <p:spPr/>
        <p:txBody>
          <a:bodyPr/>
          <a:lstStyle/>
          <a:p>
            <a:fld id="{93B7D700-2619-45EC-B933-DE9988DFC663}" type="slidenum">
              <a:rPr lang="de-DE" smtClean="0"/>
              <a:t>25</a:t>
            </a:fld>
            <a:endParaRPr lang="de-DE"/>
          </a:p>
        </p:txBody>
      </p:sp>
    </p:spTree>
    <p:extLst>
      <p:ext uri="{BB962C8B-B14F-4D97-AF65-F5344CB8AC3E}">
        <p14:creationId xmlns:p14="http://schemas.microsoft.com/office/powerpoint/2010/main" val="27943007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A25A1176-1A50-AD30-6601-28CB02CAC34C}"/>
              </a:ext>
            </a:extLst>
          </p:cNvPr>
          <p:cNvSpPr>
            <a:spLocks noGrp="1"/>
          </p:cNvSpPr>
          <p:nvPr>
            <p:ph type="title"/>
          </p:nvPr>
        </p:nvSpPr>
        <p:spPr/>
        <p:txBody>
          <a:bodyPr/>
          <a:lstStyle/>
          <a:p>
            <a:pPr algn="ctr"/>
            <a:r>
              <a:rPr lang="de-DE" dirty="0" err="1"/>
              <a:t>Principles</a:t>
            </a:r>
            <a:r>
              <a:rPr lang="de-DE" dirty="0"/>
              <a:t> </a:t>
            </a:r>
            <a:r>
              <a:rPr lang="de-DE" dirty="0" err="1"/>
              <a:t>of</a:t>
            </a:r>
            <a:r>
              <a:rPr lang="de-DE" dirty="0"/>
              <a:t> Climate-</a:t>
            </a:r>
            <a:r>
              <a:rPr lang="de-DE" dirty="0" err="1"/>
              <a:t>Related</a:t>
            </a:r>
            <a:r>
              <a:rPr lang="de-DE" dirty="0"/>
              <a:t> </a:t>
            </a:r>
            <a:r>
              <a:rPr lang="de-DE" dirty="0" err="1"/>
              <a:t>Responsibility</a:t>
            </a:r>
            <a:endParaRPr lang="de-DE" dirty="0"/>
          </a:p>
        </p:txBody>
      </p:sp>
      <p:sp>
        <p:nvSpPr>
          <p:cNvPr id="3" name="Inhaltsplatzhalter 2">
            <a:extLst>
              <a:ext uri="{FF2B5EF4-FFF2-40B4-BE49-F238E27FC236}">
                <a16:creationId xmlns:a16="http://schemas.microsoft.com/office/drawing/2014/main" id="{E291AC0F-FC17-CA36-1138-D75BF0C15AFA}"/>
              </a:ext>
            </a:extLst>
          </p:cNvPr>
          <p:cNvSpPr>
            <a:spLocks noGrp="1"/>
          </p:cNvSpPr>
          <p:nvPr>
            <p:ph idx="1"/>
          </p:nvPr>
        </p:nvSpPr>
        <p:spPr/>
        <p:txBody>
          <a:bodyPr/>
          <a:lstStyle/>
          <a:p>
            <a:pPr marL="0" indent="0">
              <a:buNone/>
            </a:pPr>
            <a:r>
              <a:rPr lang="de-DE" dirty="0" err="1"/>
              <a:t>How</a:t>
            </a:r>
            <a:r>
              <a:rPr lang="de-DE" dirty="0"/>
              <a:t> </a:t>
            </a:r>
            <a:r>
              <a:rPr lang="de-DE" dirty="0" err="1"/>
              <a:t>should</a:t>
            </a:r>
            <a:r>
              <a:rPr lang="de-DE" dirty="0"/>
              <a:t> </a:t>
            </a:r>
            <a:r>
              <a:rPr lang="de-DE" dirty="0" err="1"/>
              <a:t>responsibility</a:t>
            </a:r>
            <a:r>
              <a:rPr lang="de-DE" dirty="0"/>
              <a:t> </a:t>
            </a:r>
            <a:r>
              <a:rPr lang="de-DE" dirty="0" err="1"/>
              <a:t>be</a:t>
            </a:r>
            <a:r>
              <a:rPr lang="de-DE" dirty="0"/>
              <a:t> </a:t>
            </a:r>
            <a:r>
              <a:rPr lang="de-DE" dirty="0" err="1"/>
              <a:t>divided</a:t>
            </a:r>
            <a:r>
              <a:rPr lang="de-DE" dirty="0"/>
              <a:t> </a:t>
            </a:r>
            <a:r>
              <a:rPr lang="de-DE" dirty="0" err="1"/>
              <a:t>between</a:t>
            </a:r>
            <a:r>
              <a:rPr lang="de-DE" dirty="0"/>
              <a:t> </a:t>
            </a:r>
            <a:r>
              <a:rPr lang="de-DE" dirty="0" err="1"/>
              <a:t>states</a:t>
            </a:r>
            <a:r>
              <a:rPr lang="de-DE" dirty="0"/>
              <a:t>?</a:t>
            </a:r>
          </a:p>
          <a:p>
            <a:pPr marL="0" indent="0">
              <a:buNone/>
            </a:pPr>
            <a:endParaRPr lang="de-DE" dirty="0"/>
          </a:p>
          <a:p>
            <a:pPr marL="514350" indent="-514350">
              <a:buFont typeface="+mj-lt"/>
              <a:buAutoNum type="arabicPeriod"/>
            </a:pPr>
            <a:r>
              <a:rPr lang="de-DE" dirty="0" err="1"/>
              <a:t>Principle</a:t>
            </a:r>
            <a:r>
              <a:rPr lang="de-DE" dirty="0"/>
              <a:t> </a:t>
            </a:r>
            <a:r>
              <a:rPr lang="de-DE" dirty="0" err="1"/>
              <a:t>of</a:t>
            </a:r>
            <a:r>
              <a:rPr lang="de-DE" dirty="0"/>
              <a:t> </a:t>
            </a:r>
            <a:r>
              <a:rPr lang="de-DE" dirty="0" err="1"/>
              <a:t>causation</a:t>
            </a:r>
            <a:endParaRPr lang="de-DE" dirty="0"/>
          </a:p>
          <a:p>
            <a:pPr lvl="1"/>
            <a:r>
              <a:rPr lang="de-DE" dirty="0"/>
              <a:t>The </a:t>
            </a:r>
            <a:r>
              <a:rPr lang="de-DE" dirty="0" err="1"/>
              <a:t>extent</a:t>
            </a:r>
            <a:r>
              <a:rPr lang="de-DE" dirty="0"/>
              <a:t> </a:t>
            </a:r>
            <a:r>
              <a:rPr lang="de-DE" dirty="0" err="1"/>
              <a:t>of</a:t>
            </a:r>
            <a:r>
              <a:rPr lang="de-DE" dirty="0"/>
              <a:t> </a:t>
            </a:r>
            <a:r>
              <a:rPr lang="de-DE" dirty="0" err="1"/>
              <a:t>responsibility</a:t>
            </a:r>
            <a:r>
              <a:rPr lang="de-DE" dirty="0"/>
              <a:t> </a:t>
            </a:r>
            <a:r>
              <a:rPr lang="de-DE" dirty="0" err="1"/>
              <a:t>depends</a:t>
            </a:r>
            <a:r>
              <a:rPr lang="de-DE" dirty="0"/>
              <a:t> on </a:t>
            </a:r>
            <a:r>
              <a:rPr lang="de-DE" dirty="0" err="1"/>
              <a:t>the</a:t>
            </a:r>
            <a:r>
              <a:rPr lang="de-DE" dirty="0"/>
              <a:t> </a:t>
            </a:r>
            <a:r>
              <a:rPr lang="de-DE" dirty="0" err="1"/>
              <a:t>extent</a:t>
            </a:r>
            <a:r>
              <a:rPr lang="de-DE" dirty="0"/>
              <a:t> </a:t>
            </a:r>
            <a:r>
              <a:rPr lang="de-DE" dirty="0" err="1"/>
              <a:t>of</a:t>
            </a:r>
            <a:r>
              <a:rPr lang="de-DE" dirty="0"/>
              <a:t> </a:t>
            </a:r>
            <a:r>
              <a:rPr lang="de-DE" dirty="0" err="1"/>
              <a:t>causation</a:t>
            </a:r>
            <a:r>
              <a:rPr lang="de-DE" dirty="0"/>
              <a:t> (</a:t>
            </a:r>
            <a:r>
              <a:rPr lang="de-DE" dirty="0" err="1"/>
              <a:t>contribution</a:t>
            </a:r>
            <a:r>
              <a:rPr lang="de-DE" dirty="0"/>
              <a:t> </a:t>
            </a:r>
            <a:r>
              <a:rPr lang="de-DE" dirty="0" err="1"/>
              <a:t>to</a:t>
            </a:r>
            <a:r>
              <a:rPr lang="de-DE" dirty="0"/>
              <a:t> </a:t>
            </a:r>
            <a:r>
              <a:rPr lang="de-DE" dirty="0" err="1"/>
              <a:t>emissions</a:t>
            </a:r>
            <a:r>
              <a:rPr lang="de-DE" dirty="0"/>
              <a:t>).</a:t>
            </a:r>
          </a:p>
          <a:p>
            <a:pPr marL="514350" indent="-514350">
              <a:buFont typeface="+mj-lt"/>
              <a:buAutoNum type="arabicPeriod"/>
            </a:pPr>
            <a:r>
              <a:rPr lang="de-DE" dirty="0" err="1"/>
              <a:t>Principle</a:t>
            </a:r>
            <a:r>
              <a:rPr lang="de-DE" dirty="0"/>
              <a:t> </a:t>
            </a:r>
            <a:r>
              <a:rPr lang="de-DE" dirty="0" err="1"/>
              <a:t>of</a:t>
            </a:r>
            <a:r>
              <a:rPr lang="de-DE" dirty="0"/>
              <a:t> </a:t>
            </a:r>
            <a:r>
              <a:rPr lang="de-DE" dirty="0" err="1"/>
              <a:t>capability</a:t>
            </a:r>
            <a:endParaRPr lang="de-DE" dirty="0"/>
          </a:p>
          <a:p>
            <a:pPr lvl="1"/>
            <a:r>
              <a:rPr lang="de-DE" dirty="0"/>
              <a:t>The </a:t>
            </a:r>
            <a:r>
              <a:rPr lang="de-DE" dirty="0" err="1"/>
              <a:t>wealthy</a:t>
            </a:r>
            <a:r>
              <a:rPr lang="de-DE" dirty="0"/>
              <a:t> </a:t>
            </a:r>
            <a:r>
              <a:rPr lang="de-DE" dirty="0" err="1"/>
              <a:t>states</a:t>
            </a:r>
            <a:r>
              <a:rPr lang="de-DE" dirty="0"/>
              <a:t> </a:t>
            </a:r>
            <a:r>
              <a:rPr lang="de-DE" dirty="0" err="1"/>
              <a:t>are</a:t>
            </a:r>
            <a:r>
              <a:rPr lang="de-DE" dirty="0"/>
              <a:t> </a:t>
            </a:r>
            <a:r>
              <a:rPr lang="de-DE" dirty="0" err="1"/>
              <a:t>able</a:t>
            </a:r>
            <a:r>
              <a:rPr lang="de-DE" dirty="0"/>
              <a:t> </a:t>
            </a:r>
            <a:r>
              <a:rPr lang="de-DE" dirty="0" err="1"/>
              <a:t>to</a:t>
            </a:r>
            <a:r>
              <a:rPr lang="de-DE" dirty="0"/>
              <a:t> </a:t>
            </a:r>
            <a:r>
              <a:rPr lang="de-DE" dirty="0" err="1"/>
              <a:t>help</a:t>
            </a:r>
            <a:r>
              <a:rPr lang="de-DE" dirty="0"/>
              <a:t> and </a:t>
            </a:r>
            <a:r>
              <a:rPr lang="de-DE" dirty="0" err="1"/>
              <a:t>to</a:t>
            </a:r>
            <a:r>
              <a:rPr lang="de-DE" dirty="0"/>
              <a:t> </a:t>
            </a:r>
            <a:r>
              <a:rPr lang="de-DE" dirty="0" err="1"/>
              <a:t>reduce</a:t>
            </a:r>
            <a:r>
              <a:rPr lang="de-DE" dirty="0"/>
              <a:t> </a:t>
            </a:r>
            <a:r>
              <a:rPr lang="de-DE" dirty="0" err="1"/>
              <a:t>their</a:t>
            </a:r>
            <a:r>
              <a:rPr lang="de-DE" dirty="0"/>
              <a:t> </a:t>
            </a:r>
            <a:r>
              <a:rPr lang="de-DE" dirty="0" err="1"/>
              <a:t>emissions</a:t>
            </a:r>
            <a:r>
              <a:rPr lang="de-DE" dirty="0"/>
              <a:t>; </a:t>
            </a:r>
            <a:r>
              <a:rPr lang="de-DE" dirty="0" err="1"/>
              <a:t>therefore</a:t>
            </a:r>
            <a:r>
              <a:rPr lang="de-DE" dirty="0"/>
              <a:t>, </a:t>
            </a:r>
            <a:r>
              <a:rPr lang="de-DE" dirty="0" err="1"/>
              <a:t>they</a:t>
            </a:r>
            <a:r>
              <a:rPr lang="de-DE" dirty="0"/>
              <a:t> </a:t>
            </a:r>
            <a:r>
              <a:rPr lang="de-DE" dirty="0" err="1"/>
              <a:t>are</a:t>
            </a:r>
            <a:r>
              <a:rPr lang="de-DE" dirty="0"/>
              <a:t> </a:t>
            </a:r>
            <a:r>
              <a:rPr lang="de-DE" dirty="0" err="1"/>
              <a:t>responsible</a:t>
            </a:r>
            <a:r>
              <a:rPr lang="de-DE" dirty="0"/>
              <a:t>.</a:t>
            </a:r>
          </a:p>
          <a:p>
            <a:r>
              <a:rPr lang="de-DE" dirty="0" err="1"/>
              <a:t>historical</a:t>
            </a:r>
            <a:r>
              <a:rPr lang="de-DE" dirty="0"/>
              <a:t> </a:t>
            </a:r>
            <a:r>
              <a:rPr lang="de-DE" dirty="0" err="1"/>
              <a:t>responsibility</a:t>
            </a:r>
            <a:r>
              <a:rPr lang="de-DE" dirty="0"/>
              <a:t>? The </a:t>
            </a:r>
            <a:r>
              <a:rPr lang="de-DE" dirty="0" err="1"/>
              <a:t>problem</a:t>
            </a:r>
            <a:r>
              <a:rPr lang="de-DE" dirty="0"/>
              <a:t> </a:t>
            </a:r>
            <a:r>
              <a:rPr lang="de-DE" dirty="0" err="1"/>
              <a:t>of</a:t>
            </a:r>
            <a:r>
              <a:rPr lang="de-DE" dirty="0"/>
              <a:t> </a:t>
            </a:r>
            <a:r>
              <a:rPr lang="de-DE" dirty="0" err="1"/>
              <a:t>production</a:t>
            </a:r>
            <a:r>
              <a:rPr lang="de-DE" dirty="0"/>
              <a:t> </a:t>
            </a:r>
            <a:r>
              <a:rPr lang="de-DE" dirty="0" err="1"/>
              <a:t>chains</a:t>
            </a:r>
            <a:r>
              <a:rPr lang="de-DE" dirty="0"/>
              <a:t>?</a:t>
            </a:r>
          </a:p>
        </p:txBody>
      </p:sp>
      <p:sp>
        <p:nvSpPr>
          <p:cNvPr id="4" name="Foliennummernplatzhalter 3">
            <a:extLst>
              <a:ext uri="{FF2B5EF4-FFF2-40B4-BE49-F238E27FC236}">
                <a16:creationId xmlns:a16="http://schemas.microsoft.com/office/drawing/2014/main" id="{9B12A69F-A48D-418B-7AD3-B2847642B503}"/>
              </a:ext>
            </a:extLst>
          </p:cNvPr>
          <p:cNvSpPr>
            <a:spLocks noGrp="1"/>
          </p:cNvSpPr>
          <p:nvPr>
            <p:ph type="sldNum" sz="quarter" idx="12"/>
          </p:nvPr>
        </p:nvSpPr>
        <p:spPr/>
        <p:txBody>
          <a:bodyPr/>
          <a:lstStyle/>
          <a:p>
            <a:fld id="{93B7D700-2619-45EC-B933-DE9988DFC663}" type="slidenum">
              <a:rPr lang="de-DE" smtClean="0"/>
              <a:t>26</a:t>
            </a:fld>
            <a:endParaRPr lang="de-DE"/>
          </a:p>
        </p:txBody>
      </p:sp>
    </p:spTree>
    <p:extLst>
      <p:ext uri="{BB962C8B-B14F-4D97-AF65-F5344CB8AC3E}">
        <p14:creationId xmlns:p14="http://schemas.microsoft.com/office/powerpoint/2010/main" val="30028767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CA5829D-EBCB-7190-BEEA-08876964178C}"/>
              </a:ext>
            </a:extLst>
          </p:cNvPr>
          <p:cNvSpPr>
            <a:spLocks noGrp="1"/>
          </p:cNvSpPr>
          <p:nvPr>
            <p:ph type="title"/>
          </p:nvPr>
        </p:nvSpPr>
        <p:spPr/>
        <p:txBody>
          <a:bodyPr/>
          <a:lstStyle/>
          <a:p>
            <a:pPr algn="ctr"/>
            <a:r>
              <a:rPr lang="de-DE" dirty="0" err="1"/>
              <a:t>Being</a:t>
            </a:r>
            <a:r>
              <a:rPr lang="de-DE" dirty="0"/>
              <a:t> an Optimist </a:t>
            </a:r>
            <a:r>
              <a:rPr lang="de-DE" dirty="0" err="1"/>
              <a:t>or</a:t>
            </a:r>
            <a:r>
              <a:rPr lang="de-DE" dirty="0"/>
              <a:t> </a:t>
            </a:r>
            <a:r>
              <a:rPr lang="de-DE" dirty="0" err="1"/>
              <a:t>Being</a:t>
            </a:r>
            <a:r>
              <a:rPr lang="de-DE" dirty="0"/>
              <a:t> a Pessimist?</a:t>
            </a:r>
          </a:p>
        </p:txBody>
      </p:sp>
      <p:sp>
        <p:nvSpPr>
          <p:cNvPr id="3" name="Inhaltsplatzhalter 2">
            <a:extLst>
              <a:ext uri="{FF2B5EF4-FFF2-40B4-BE49-F238E27FC236}">
                <a16:creationId xmlns:a16="http://schemas.microsoft.com/office/drawing/2014/main" id="{A4AC97AF-AA70-B5BF-054C-DD177C4E128C}"/>
              </a:ext>
            </a:extLst>
          </p:cNvPr>
          <p:cNvSpPr>
            <a:spLocks noGrp="1"/>
          </p:cNvSpPr>
          <p:nvPr>
            <p:ph idx="1"/>
          </p:nvPr>
        </p:nvSpPr>
        <p:spPr/>
        <p:txBody>
          <a:bodyPr/>
          <a:lstStyle/>
          <a:p>
            <a:r>
              <a:rPr lang="de-DE" dirty="0"/>
              <a:t>Open </a:t>
            </a:r>
            <a:r>
              <a:rPr lang="de-DE" dirty="0" err="1"/>
              <a:t>questions</a:t>
            </a:r>
            <a:r>
              <a:rPr lang="de-DE" dirty="0"/>
              <a:t>: </a:t>
            </a:r>
            <a:r>
              <a:rPr lang="de-DE" dirty="0" err="1"/>
              <a:t>How</a:t>
            </a:r>
            <a:r>
              <a:rPr lang="de-DE" dirty="0"/>
              <a:t> </a:t>
            </a:r>
            <a:r>
              <a:rPr lang="de-DE" dirty="0" err="1"/>
              <a:t>much</a:t>
            </a:r>
            <a:r>
              <a:rPr lang="de-DE" dirty="0"/>
              <a:t> </a:t>
            </a:r>
            <a:r>
              <a:rPr lang="de-DE" dirty="0" err="1"/>
              <a:t>adaptation</a:t>
            </a:r>
            <a:r>
              <a:rPr lang="de-DE" dirty="0"/>
              <a:t> </a:t>
            </a:r>
            <a:r>
              <a:rPr lang="de-DE" dirty="0" err="1"/>
              <a:t>is</a:t>
            </a:r>
            <a:r>
              <a:rPr lang="de-DE" dirty="0"/>
              <a:t> </a:t>
            </a:r>
            <a:r>
              <a:rPr lang="de-DE" dirty="0" err="1"/>
              <a:t>needed</a:t>
            </a:r>
            <a:r>
              <a:rPr lang="de-DE" dirty="0"/>
              <a:t>? </a:t>
            </a:r>
            <a:r>
              <a:rPr lang="de-DE" dirty="0" err="1"/>
              <a:t>Which</a:t>
            </a:r>
            <a:r>
              <a:rPr lang="de-DE" dirty="0"/>
              <a:t> </a:t>
            </a:r>
            <a:r>
              <a:rPr lang="de-DE" dirty="0" err="1"/>
              <a:t>kinds</a:t>
            </a:r>
            <a:r>
              <a:rPr lang="de-DE" dirty="0"/>
              <a:t> </a:t>
            </a:r>
            <a:r>
              <a:rPr lang="de-DE" dirty="0" err="1"/>
              <a:t>of</a:t>
            </a:r>
            <a:r>
              <a:rPr lang="de-DE" dirty="0"/>
              <a:t> </a:t>
            </a:r>
            <a:r>
              <a:rPr lang="de-DE" dirty="0" err="1"/>
              <a:t>adaptation</a:t>
            </a:r>
            <a:r>
              <a:rPr lang="de-DE" dirty="0"/>
              <a:t> </a:t>
            </a:r>
            <a:r>
              <a:rPr lang="de-DE" dirty="0" err="1"/>
              <a:t>are</a:t>
            </a:r>
            <a:r>
              <a:rPr lang="de-DE" dirty="0"/>
              <a:t> </a:t>
            </a:r>
            <a:r>
              <a:rPr lang="de-DE" dirty="0" err="1"/>
              <a:t>morally</a:t>
            </a:r>
            <a:r>
              <a:rPr lang="de-DE" dirty="0"/>
              <a:t> </a:t>
            </a:r>
            <a:r>
              <a:rPr lang="de-DE" dirty="0" err="1"/>
              <a:t>permissible</a:t>
            </a:r>
            <a:r>
              <a:rPr lang="de-DE" dirty="0"/>
              <a:t> – </a:t>
            </a:r>
            <a:r>
              <a:rPr lang="de-DE" dirty="0" err="1"/>
              <a:t>what</a:t>
            </a:r>
            <a:r>
              <a:rPr lang="de-DE" dirty="0"/>
              <a:t> </a:t>
            </a:r>
            <a:r>
              <a:rPr lang="de-DE" dirty="0" err="1"/>
              <a:t>about</a:t>
            </a:r>
            <a:r>
              <a:rPr lang="de-DE" dirty="0"/>
              <a:t> geo-engineering? </a:t>
            </a:r>
          </a:p>
          <a:p>
            <a:pPr marL="0" indent="0">
              <a:buNone/>
            </a:pPr>
            <a:r>
              <a:rPr lang="de-DE" i="1" dirty="0" err="1"/>
              <a:t>the</a:t>
            </a:r>
            <a:r>
              <a:rPr lang="de-DE" i="1" dirty="0"/>
              <a:t> </a:t>
            </a:r>
            <a:r>
              <a:rPr lang="de-DE" i="1" dirty="0" err="1"/>
              <a:t>optimist</a:t>
            </a:r>
            <a:endParaRPr lang="de-DE" i="1" dirty="0"/>
          </a:p>
          <a:p>
            <a:r>
              <a:rPr lang="de-DE" dirty="0"/>
              <a:t>Climate </a:t>
            </a:r>
            <a:r>
              <a:rPr lang="de-DE" dirty="0" err="1"/>
              <a:t>models</a:t>
            </a:r>
            <a:r>
              <a:rPr lang="de-DE" dirty="0"/>
              <a:t>: </a:t>
            </a:r>
            <a:r>
              <a:rPr lang="de-DE" dirty="0" err="1"/>
              <a:t>focussing</a:t>
            </a:r>
            <a:r>
              <a:rPr lang="de-DE" dirty="0"/>
              <a:t> on </a:t>
            </a:r>
            <a:r>
              <a:rPr lang="de-DE" dirty="0" err="1"/>
              <a:t>scenarios</a:t>
            </a:r>
            <a:r>
              <a:rPr lang="de-DE" dirty="0"/>
              <a:t> </a:t>
            </a:r>
            <a:r>
              <a:rPr lang="de-DE" dirty="0" err="1"/>
              <a:t>with</a:t>
            </a:r>
            <a:r>
              <a:rPr lang="de-DE" dirty="0"/>
              <a:t> </a:t>
            </a:r>
            <a:r>
              <a:rPr lang="de-DE" dirty="0" err="1"/>
              <a:t>the</a:t>
            </a:r>
            <a:r>
              <a:rPr lang="de-DE" dirty="0"/>
              <a:t> </a:t>
            </a:r>
            <a:r>
              <a:rPr lang="de-DE" dirty="0" err="1"/>
              <a:t>highest</a:t>
            </a:r>
            <a:r>
              <a:rPr lang="de-DE" dirty="0"/>
              <a:t> </a:t>
            </a:r>
            <a:r>
              <a:rPr lang="de-DE" dirty="0" err="1"/>
              <a:t>possibility</a:t>
            </a:r>
            <a:r>
              <a:rPr lang="de-DE" dirty="0"/>
              <a:t>?</a:t>
            </a:r>
          </a:p>
          <a:p>
            <a:r>
              <a:rPr lang="de-DE" dirty="0" err="1"/>
              <a:t>trust</a:t>
            </a:r>
            <a:r>
              <a:rPr lang="de-DE" dirty="0"/>
              <a:t> in </a:t>
            </a:r>
            <a:r>
              <a:rPr lang="de-DE" dirty="0" err="1"/>
              <a:t>technology</a:t>
            </a:r>
            <a:r>
              <a:rPr lang="de-DE" dirty="0"/>
              <a:t>: </a:t>
            </a:r>
            <a:r>
              <a:rPr lang="de-DE" dirty="0" err="1"/>
              <a:t>why</a:t>
            </a:r>
            <a:r>
              <a:rPr lang="de-DE" dirty="0"/>
              <a:t> not </a:t>
            </a:r>
            <a:r>
              <a:rPr lang="de-DE" dirty="0" err="1"/>
              <a:t>try</a:t>
            </a:r>
            <a:r>
              <a:rPr lang="de-DE" dirty="0"/>
              <a:t> </a:t>
            </a:r>
            <a:r>
              <a:rPr lang="de-DE" dirty="0" err="1"/>
              <a:t>to</a:t>
            </a:r>
            <a:r>
              <a:rPr lang="de-DE" dirty="0"/>
              <a:t> </a:t>
            </a:r>
            <a:r>
              <a:rPr lang="de-DE" dirty="0" err="1"/>
              <a:t>use</a:t>
            </a:r>
            <a:r>
              <a:rPr lang="de-DE" dirty="0"/>
              <a:t> </a:t>
            </a:r>
            <a:r>
              <a:rPr lang="de-DE" dirty="0" err="1"/>
              <a:t>sulfate</a:t>
            </a:r>
            <a:r>
              <a:rPr lang="de-DE" dirty="0"/>
              <a:t> </a:t>
            </a:r>
            <a:r>
              <a:rPr lang="de-DE" dirty="0" err="1"/>
              <a:t>aerosols</a:t>
            </a:r>
            <a:r>
              <a:rPr lang="de-DE" dirty="0"/>
              <a:t>?</a:t>
            </a:r>
          </a:p>
          <a:p>
            <a:pPr marL="0" indent="0">
              <a:buNone/>
            </a:pPr>
            <a:r>
              <a:rPr lang="de-DE" i="1" dirty="0" err="1"/>
              <a:t>the</a:t>
            </a:r>
            <a:r>
              <a:rPr lang="de-DE" i="1" dirty="0"/>
              <a:t> </a:t>
            </a:r>
            <a:r>
              <a:rPr lang="de-DE" i="1" dirty="0" err="1"/>
              <a:t>pessimist</a:t>
            </a:r>
            <a:endParaRPr lang="de-DE" i="1" dirty="0"/>
          </a:p>
          <a:p>
            <a:r>
              <a:rPr lang="de-DE" dirty="0"/>
              <a:t>Climate </a:t>
            </a:r>
            <a:r>
              <a:rPr lang="de-DE" dirty="0" err="1"/>
              <a:t>models</a:t>
            </a:r>
            <a:r>
              <a:rPr lang="de-DE" dirty="0"/>
              <a:t>: </a:t>
            </a:r>
            <a:r>
              <a:rPr lang="de-DE" dirty="0" err="1"/>
              <a:t>focussing</a:t>
            </a:r>
            <a:r>
              <a:rPr lang="de-DE" dirty="0"/>
              <a:t> on </a:t>
            </a:r>
            <a:r>
              <a:rPr lang="de-DE" dirty="0" err="1"/>
              <a:t>the</a:t>
            </a:r>
            <a:r>
              <a:rPr lang="de-DE" dirty="0"/>
              <a:t> </a:t>
            </a:r>
            <a:r>
              <a:rPr lang="de-DE" dirty="0" err="1"/>
              <a:t>most</a:t>
            </a:r>
            <a:r>
              <a:rPr lang="de-DE" dirty="0"/>
              <a:t> </a:t>
            </a:r>
            <a:r>
              <a:rPr lang="de-DE" dirty="0" err="1"/>
              <a:t>catastrophic</a:t>
            </a:r>
            <a:r>
              <a:rPr lang="de-DE" dirty="0"/>
              <a:t> </a:t>
            </a:r>
            <a:r>
              <a:rPr lang="de-DE" dirty="0" err="1"/>
              <a:t>scenarios</a:t>
            </a:r>
            <a:endParaRPr lang="de-DE" dirty="0"/>
          </a:p>
          <a:p>
            <a:r>
              <a:rPr lang="de-DE" dirty="0" err="1"/>
              <a:t>mistrust</a:t>
            </a:r>
            <a:r>
              <a:rPr lang="de-DE" dirty="0"/>
              <a:t> in </a:t>
            </a:r>
            <a:r>
              <a:rPr lang="de-DE" dirty="0" err="1"/>
              <a:t>the</a:t>
            </a:r>
            <a:r>
              <a:rPr lang="de-DE" dirty="0"/>
              <a:t> </a:t>
            </a:r>
            <a:r>
              <a:rPr lang="de-DE" dirty="0" err="1"/>
              <a:t>promises</a:t>
            </a:r>
            <a:r>
              <a:rPr lang="de-DE" dirty="0"/>
              <a:t> </a:t>
            </a:r>
            <a:r>
              <a:rPr lang="de-DE" dirty="0" err="1"/>
              <a:t>of</a:t>
            </a:r>
            <a:r>
              <a:rPr lang="de-DE" dirty="0"/>
              <a:t> </a:t>
            </a:r>
            <a:r>
              <a:rPr lang="de-DE" dirty="0" err="1"/>
              <a:t>technology</a:t>
            </a:r>
            <a:endParaRPr lang="de-DE" dirty="0"/>
          </a:p>
        </p:txBody>
      </p:sp>
      <p:sp>
        <p:nvSpPr>
          <p:cNvPr id="4" name="Foliennummernplatzhalter 3">
            <a:extLst>
              <a:ext uri="{FF2B5EF4-FFF2-40B4-BE49-F238E27FC236}">
                <a16:creationId xmlns:a16="http://schemas.microsoft.com/office/drawing/2014/main" id="{C7C87081-6343-95A6-006F-D55358E5001D}"/>
              </a:ext>
            </a:extLst>
          </p:cNvPr>
          <p:cNvSpPr>
            <a:spLocks noGrp="1"/>
          </p:cNvSpPr>
          <p:nvPr>
            <p:ph type="sldNum" sz="quarter" idx="12"/>
          </p:nvPr>
        </p:nvSpPr>
        <p:spPr/>
        <p:txBody>
          <a:bodyPr/>
          <a:lstStyle/>
          <a:p>
            <a:fld id="{93B7D700-2619-45EC-B933-DE9988DFC663}" type="slidenum">
              <a:rPr lang="de-DE" smtClean="0"/>
              <a:t>27</a:t>
            </a:fld>
            <a:endParaRPr lang="de-DE"/>
          </a:p>
        </p:txBody>
      </p:sp>
    </p:spTree>
    <p:extLst>
      <p:ext uri="{BB962C8B-B14F-4D97-AF65-F5344CB8AC3E}">
        <p14:creationId xmlns:p14="http://schemas.microsoft.com/office/powerpoint/2010/main" val="13381098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F810712-AEC4-9451-F259-7D694273E7E1}"/>
              </a:ext>
            </a:extLst>
          </p:cNvPr>
          <p:cNvSpPr>
            <a:spLocks noGrp="1"/>
          </p:cNvSpPr>
          <p:nvPr>
            <p:ph type="title"/>
          </p:nvPr>
        </p:nvSpPr>
        <p:spPr/>
        <p:txBody>
          <a:bodyPr/>
          <a:lstStyle/>
          <a:p>
            <a:pPr algn="ctr"/>
            <a:r>
              <a:rPr lang="de-DE" dirty="0"/>
              <a:t>Hans Jonas: The </a:t>
            </a:r>
            <a:r>
              <a:rPr lang="de-DE" dirty="0" err="1"/>
              <a:t>Heuristics</a:t>
            </a:r>
            <a:r>
              <a:rPr lang="de-DE" dirty="0"/>
              <a:t> </a:t>
            </a:r>
            <a:r>
              <a:rPr lang="de-DE" dirty="0" err="1"/>
              <a:t>of</a:t>
            </a:r>
            <a:r>
              <a:rPr lang="de-DE" dirty="0"/>
              <a:t> Fear</a:t>
            </a:r>
          </a:p>
        </p:txBody>
      </p:sp>
      <p:sp>
        <p:nvSpPr>
          <p:cNvPr id="3" name="Inhaltsplatzhalter 2">
            <a:extLst>
              <a:ext uri="{FF2B5EF4-FFF2-40B4-BE49-F238E27FC236}">
                <a16:creationId xmlns:a16="http://schemas.microsoft.com/office/drawing/2014/main" id="{B5D1E858-0628-A482-0D9C-59B7B849CA74}"/>
              </a:ext>
            </a:extLst>
          </p:cNvPr>
          <p:cNvSpPr>
            <a:spLocks noGrp="1"/>
          </p:cNvSpPr>
          <p:nvPr>
            <p:ph idx="1"/>
          </p:nvPr>
        </p:nvSpPr>
        <p:spPr/>
        <p:txBody>
          <a:bodyPr/>
          <a:lstStyle/>
          <a:p>
            <a:r>
              <a:rPr lang="de-DE" i="1" dirty="0" err="1"/>
              <a:t>Principle</a:t>
            </a:r>
            <a:r>
              <a:rPr lang="de-DE" i="1" dirty="0"/>
              <a:t> </a:t>
            </a:r>
            <a:r>
              <a:rPr lang="de-DE" i="1" dirty="0" err="1"/>
              <a:t>of</a:t>
            </a:r>
            <a:r>
              <a:rPr lang="de-DE" i="1" dirty="0"/>
              <a:t> </a:t>
            </a:r>
            <a:r>
              <a:rPr lang="de-DE" i="1" dirty="0" err="1"/>
              <a:t>Responsibility</a:t>
            </a:r>
            <a:r>
              <a:rPr lang="de-DE" dirty="0"/>
              <a:t> (1979)</a:t>
            </a:r>
          </a:p>
          <a:p>
            <a:endParaRPr lang="de-DE" i="1" dirty="0"/>
          </a:p>
          <a:p>
            <a:r>
              <a:rPr lang="de-DE" dirty="0"/>
              <a:t>In </a:t>
            </a:r>
            <a:r>
              <a:rPr lang="de-DE" dirty="0" err="1"/>
              <a:t>situations</a:t>
            </a:r>
            <a:r>
              <a:rPr lang="de-DE" dirty="0"/>
              <a:t> </a:t>
            </a:r>
            <a:r>
              <a:rPr lang="de-DE" dirty="0" err="1"/>
              <a:t>of</a:t>
            </a:r>
            <a:r>
              <a:rPr lang="de-DE" dirty="0"/>
              <a:t> </a:t>
            </a:r>
            <a:r>
              <a:rPr lang="de-DE" dirty="0" err="1"/>
              <a:t>great</a:t>
            </a:r>
            <a:r>
              <a:rPr lang="de-DE" dirty="0"/>
              <a:t> </a:t>
            </a:r>
            <a:r>
              <a:rPr lang="de-DE" dirty="0" err="1"/>
              <a:t>uncertainty</a:t>
            </a:r>
            <a:r>
              <a:rPr lang="de-DE" dirty="0"/>
              <a:t> and </a:t>
            </a:r>
            <a:r>
              <a:rPr lang="de-DE" dirty="0" err="1"/>
              <a:t>with</a:t>
            </a:r>
            <a:r>
              <a:rPr lang="de-DE" dirty="0"/>
              <a:t> high </a:t>
            </a:r>
            <a:r>
              <a:rPr lang="de-DE" dirty="0" err="1"/>
              <a:t>moral</a:t>
            </a:r>
            <a:r>
              <a:rPr lang="de-DE" dirty="0"/>
              <a:t> </a:t>
            </a:r>
            <a:r>
              <a:rPr lang="de-DE" dirty="0" err="1"/>
              <a:t>stakes</a:t>
            </a:r>
            <a:r>
              <a:rPr lang="de-DE" dirty="0"/>
              <a:t>, </a:t>
            </a:r>
            <a:r>
              <a:rPr lang="de-DE" dirty="0" err="1"/>
              <a:t>we</a:t>
            </a:r>
            <a:r>
              <a:rPr lang="de-DE" dirty="0"/>
              <a:t> </a:t>
            </a:r>
            <a:r>
              <a:rPr lang="de-DE" dirty="0" err="1"/>
              <a:t>should</a:t>
            </a:r>
            <a:r>
              <a:rPr lang="de-DE" dirty="0"/>
              <a:t> </a:t>
            </a:r>
            <a:r>
              <a:rPr lang="de-DE" dirty="0" err="1"/>
              <a:t>be</a:t>
            </a:r>
            <a:r>
              <a:rPr lang="de-DE" dirty="0"/>
              <a:t> </a:t>
            </a:r>
            <a:r>
              <a:rPr lang="de-DE" dirty="0" err="1"/>
              <a:t>pessimists</a:t>
            </a:r>
            <a:r>
              <a:rPr lang="de-DE" dirty="0"/>
              <a:t> and </a:t>
            </a:r>
            <a:r>
              <a:rPr lang="de-DE" dirty="0" err="1"/>
              <a:t>avoid</a:t>
            </a:r>
            <a:r>
              <a:rPr lang="de-DE" dirty="0"/>
              <a:t> </a:t>
            </a:r>
            <a:r>
              <a:rPr lang="de-DE" dirty="0" err="1"/>
              <a:t>any</a:t>
            </a:r>
            <a:r>
              <a:rPr lang="de-DE" dirty="0"/>
              <a:t> </a:t>
            </a:r>
            <a:r>
              <a:rPr lang="de-DE" dirty="0" err="1"/>
              <a:t>further</a:t>
            </a:r>
            <a:r>
              <a:rPr lang="de-DE" dirty="0"/>
              <a:t> </a:t>
            </a:r>
            <a:r>
              <a:rPr lang="de-DE" dirty="0" err="1"/>
              <a:t>risks</a:t>
            </a:r>
            <a:r>
              <a:rPr lang="de-DE" dirty="0"/>
              <a:t>.</a:t>
            </a:r>
          </a:p>
          <a:p>
            <a:r>
              <a:rPr lang="de-DE" dirty="0"/>
              <a:t>The </a:t>
            </a:r>
            <a:r>
              <a:rPr lang="de-DE" dirty="0" err="1"/>
              <a:t>bad</a:t>
            </a:r>
            <a:r>
              <a:rPr lang="de-DE" dirty="0"/>
              <a:t> </a:t>
            </a:r>
            <a:r>
              <a:rPr lang="de-DE" dirty="0" err="1"/>
              <a:t>prognosis</a:t>
            </a:r>
            <a:r>
              <a:rPr lang="de-DE" dirty="0"/>
              <a:t> </a:t>
            </a:r>
            <a:r>
              <a:rPr lang="de-DE" dirty="0" err="1"/>
              <a:t>has</a:t>
            </a:r>
            <a:r>
              <a:rPr lang="de-DE" dirty="0"/>
              <a:t> </a:t>
            </a:r>
            <a:r>
              <a:rPr lang="de-DE" dirty="0" err="1"/>
              <a:t>priority</a:t>
            </a:r>
            <a:r>
              <a:rPr lang="de-DE" dirty="0"/>
              <a:t> </a:t>
            </a:r>
            <a:r>
              <a:rPr lang="de-DE" dirty="0" err="1"/>
              <a:t>over</a:t>
            </a:r>
            <a:r>
              <a:rPr lang="de-DE" dirty="0"/>
              <a:t> </a:t>
            </a:r>
            <a:r>
              <a:rPr lang="de-DE" dirty="0" err="1"/>
              <a:t>the</a:t>
            </a:r>
            <a:r>
              <a:rPr lang="de-DE" dirty="0"/>
              <a:t> </a:t>
            </a:r>
            <a:r>
              <a:rPr lang="de-DE" dirty="0" err="1"/>
              <a:t>good</a:t>
            </a:r>
            <a:r>
              <a:rPr lang="de-DE" dirty="0"/>
              <a:t> </a:t>
            </a:r>
            <a:r>
              <a:rPr lang="de-DE" dirty="0" err="1"/>
              <a:t>prognosis</a:t>
            </a:r>
            <a:r>
              <a:rPr lang="de-DE" dirty="0"/>
              <a:t> – </a:t>
            </a:r>
            <a:r>
              <a:rPr lang="de-DE" dirty="0" err="1"/>
              <a:t>everything</a:t>
            </a:r>
            <a:r>
              <a:rPr lang="de-DE" dirty="0"/>
              <a:t> </a:t>
            </a:r>
            <a:r>
              <a:rPr lang="de-DE" dirty="0" err="1"/>
              <a:t>needs</a:t>
            </a:r>
            <a:r>
              <a:rPr lang="de-DE" dirty="0"/>
              <a:t> </a:t>
            </a:r>
            <a:r>
              <a:rPr lang="de-DE" dirty="0" err="1"/>
              <a:t>to</a:t>
            </a:r>
            <a:r>
              <a:rPr lang="de-DE" dirty="0"/>
              <a:t> </a:t>
            </a:r>
            <a:r>
              <a:rPr lang="de-DE" dirty="0" err="1"/>
              <a:t>be</a:t>
            </a:r>
            <a:r>
              <a:rPr lang="de-DE" dirty="0"/>
              <a:t> </a:t>
            </a:r>
            <a:r>
              <a:rPr lang="de-DE" dirty="0" err="1"/>
              <a:t>done</a:t>
            </a:r>
            <a:r>
              <a:rPr lang="de-DE" dirty="0"/>
              <a:t> </a:t>
            </a:r>
            <a:r>
              <a:rPr lang="de-DE" dirty="0" err="1"/>
              <a:t>to</a:t>
            </a:r>
            <a:r>
              <a:rPr lang="de-DE" dirty="0"/>
              <a:t> </a:t>
            </a:r>
            <a:r>
              <a:rPr lang="de-DE" dirty="0" err="1"/>
              <a:t>prevent</a:t>
            </a:r>
            <a:r>
              <a:rPr lang="de-DE" dirty="0"/>
              <a:t> </a:t>
            </a:r>
            <a:r>
              <a:rPr lang="de-DE" dirty="0" err="1"/>
              <a:t>the</a:t>
            </a:r>
            <a:r>
              <a:rPr lang="de-DE" dirty="0"/>
              <a:t> </a:t>
            </a:r>
            <a:r>
              <a:rPr lang="de-DE" dirty="0" err="1"/>
              <a:t>worst</a:t>
            </a:r>
            <a:r>
              <a:rPr lang="de-DE" dirty="0"/>
              <a:t> </a:t>
            </a:r>
            <a:r>
              <a:rPr lang="de-DE" dirty="0" err="1"/>
              <a:t>case</a:t>
            </a:r>
            <a:r>
              <a:rPr lang="de-DE" dirty="0"/>
              <a:t>-scenario.</a:t>
            </a:r>
          </a:p>
          <a:p>
            <a:r>
              <a:rPr lang="de-DE" dirty="0"/>
              <a:t>„</a:t>
            </a:r>
            <a:r>
              <a:rPr lang="de-DE" dirty="0" err="1"/>
              <a:t>heuristics</a:t>
            </a:r>
            <a:r>
              <a:rPr lang="de-DE" dirty="0"/>
              <a:t> </a:t>
            </a:r>
            <a:r>
              <a:rPr lang="de-DE" dirty="0" err="1"/>
              <a:t>of</a:t>
            </a:r>
            <a:r>
              <a:rPr lang="de-DE" dirty="0"/>
              <a:t> </a:t>
            </a:r>
            <a:r>
              <a:rPr lang="de-DE" dirty="0" err="1"/>
              <a:t>fear</a:t>
            </a:r>
            <a:r>
              <a:rPr lang="de-DE" dirty="0"/>
              <a:t>“: Fear </a:t>
            </a:r>
            <a:r>
              <a:rPr lang="de-DE" dirty="0" err="1"/>
              <a:t>should</a:t>
            </a:r>
            <a:r>
              <a:rPr lang="de-DE" dirty="0"/>
              <a:t> </a:t>
            </a:r>
            <a:r>
              <a:rPr lang="de-DE" dirty="0" err="1"/>
              <a:t>guide</a:t>
            </a:r>
            <a:r>
              <a:rPr lang="de-DE" dirty="0"/>
              <a:t> </a:t>
            </a:r>
            <a:r>
              <a:rPr lang="de-DE" dirty="0" err="1"/>
              <a:t>our</a:t>
            </a:r>
            <a:r>
              <a:rPr lang="de-DE" dirty="0"/>
              <a:t> </a:t>
            </a:r>
            <a:r>
              <a:rPr lang="de-DE" dirty="0" err="1"/>
              <a:t>behavior</a:t>
            </a:r>
            <a:r>
              <a:rPr lang="de-DE" dirty="0"/>
              <a:t> in </a:t>
            </a:r>
            <a:r>
              <a:rPr lang="de-DE" dirty="0" err="1"/>
              <a:t>dealing</a:t>
            </a:r>
            <a:r>
              <a:rPr lang="de-DE" dirty="0"/>
              <a:t> </a:t>
            </a:r>
            <a:r>
              <a:rPr lang="de-DE" dirty="0" err="1"/>
              <a:t>with</a:t>
            </a:r>
            <a:r>
              <a:rPr lang="de-DE" dirty="0"/>
              <a:t> existential </a:t>
            </a:r>
            <a:r>
              <a:rPr lang="de-DE" dirty="0" err="1"/>
              <a:t>risks</a:t>
            </a:r>
            <a:r>
              <a:rPr lang="de-DE" dirty="0"/>
              <a:t> – </a:t>
            </a:r>
            <a:r>
              <a:rPr lang="de-DE" dirty="0" err="1"/>
              <a:t>if</a:t>
            </a:r>
            <a:r>
              <a:rPr lang="de-DE" dirty="0"/>
              <a:t> </a:t>
            </a:r>
            <a:r>
              <a:rPr lang="de-DE" dirty="0" err="1"/>
              <a:t>we</a:t>
            </a:r>
            <a:r>
              <a:rPr lang="de-DE" dirty="0"/>
              <a:t> </a:t>
            </a:r>
            <a:r>
              <a:rPr lang="de-DE" dirty="0" err="1"/>
              <a:t>are</a:t>
            </a:r>
            <a:r>
              <a:rPr lang="de-DE" dirty="0"/>
              <a:t> </a:t>
            </a:r>
            <a:r>
              <a:rPr lang="de-DE" dirty="0" err="1"/>
              <a:t>afraid</a:t>
            </a:r>
            <a:r>
              <a:rPr lang="de-DE" dirty="0"/>
              <a:t>, </a:t>
            </a:r>
            <a:r>
              <a:rPr lang="de-DE" dirty="0" err="1"/>
              <a:t>we</a:t>
            </a:r>
            <a:r>
              <a:rPr lang="de-DE" dirty="0"/>
              <a:t> </a:t>
            </a:r>
            <a:r>
              <a:rPr lang="de-DE" dirty="0" err="1"/>
              <a:t>realise</a:t>
            </a:r>
            <a:r>
              <a:rPr lang="de-DE" dirty="0"/>
              <a:t> </a:t>
            </a:r>
            <a:r>
              <a:rPr lang="de-DE" dirty="0" err="1"/>
              <a:t>what</a:t>
            </a:r>
            <a:r>
              <a:rPr lang="de-DE" dirty="0"/>
              <a:t> </a:t>
            </a:r>
            <a:r>
              <a:rPr lang="de-DE" dirty="0" err="1"/>
              <a:t>is</a:t>
            </a:r>
            <a:r>
              <a:rPr lang="de-DE" dirty="0"/>
              <a:t> at stake, </a:t>
            </a:r>
            <a:r>
              <a:rPr lang="de-DE" dirty="0" err="1"/>
              <a:t>we</a:t>
            </a:r>
            <a:r>
              <a:rPr lang="de-DE" dirty="0"/>
              <a:t> </a:t>
            </a:r>
            <a:r>
              <a:rPr lang="de-DE" dirty="0" err="1"/>
              <a:t>learn</a:t>
            </a:r>
            <a:r>
              <a:rPr lang="de-DE" dirty="0"/>
              <a:t> </a:t>
            </a:r>
            <a:r>
              <a:rPr lang="de-DE" dirty="0" err="1"/>
              <a:t>about</a:t>
            </a:r>
            <a:r>
              <a:rPr lang="de-DE" dirty="0"/>
              <a:t> </a:t>
            </a:r>
            <a:r>
              <a:rPr lang="de-DE" dirty="0" err="1"/>
              <a:t>our</a:t>
            </a:r>
            <a:r>
              <a:rPr lang="de-DE" dirty="0"/>
              <a:t> </a:t>
            </a:r>
            <a:r>
              <a:rPr lang="de-DE" dirty="0" err="1"/>
              <a:t>values</a:t>
            </a:r>
            <a:r>
              <a:rPr lang="de-DE" dirty="0"/>
              <a:t>.</a:t>
            </a:r>
          </a:p>
        </p:txBody>
      </p:sp>
      <p:sp>
        <p:nvSpPr>
          <p:cNvPr id="4" name="Foliennummernplatzhalter 3">
            <a:extLst>
              <a:ext uri="{FF2B5EF4-FFF2-40B4-BE49-F238E27FC236}">
                <a16:creationId xmlns:a16="http://schemas.microsoft.com/office/drawing/2014/main" id="{E1D4A0B6-C7EF-481B-7A4F-60467CEB3894}"/>
              </a:ext>
            </a:extLst>
          </p:cNvPr>
          <p:cNvSpPr>
            <a:spLocks noGrp="1"/>
          </p:cNvSpPr>
          <p:nvPr>
            <p:ph type="sldNum" sz="quarter" idx="12"/>
          </p:nvPr>
        </p:nvSpPr>
        <p:spPr/>
        <p:txBody>
          <a:bodyPr/>
          <a:lstStyle/>
          <a:p>
            <a:fld id="{93B7D700-2619-45EC-B933-DE9988DFC663}" type="slidenum">
              <a:rPr lang="de-DE" smtClean="0"/>
              <a:t>28</a:t>
            </a:fld>
            <a:endParaRPr lang="de-DE"/>
          </a:p>
        </p:txBody>
      </p:sp>
    </p:spTree>
    <p:extLst>
      <p:ext uri="{BB962C8B-B14F-4D97-AF65-F5344CB8AC3E}">
        <p14:creationId xmlns:p14="http://schemas.microsoft.com/office/powerpoint/2010/main" val="20013741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FE3168C-56EF-4094-ABB8-2151F936B4AA}"/>
              </a:ext>
            </a:extLst>
          </p:cNvPr>
          <p:cNvSpPr>
            <a:spLocks noGrp="1"/>
          </p:cNvSpPr>
          <p:nvPr>
            <p:ph type="title"/>
          </p:nvPr>
        </p:nvSpPr>
        <p:spPr/>
        <p:txBody>
          <a:bodyPr/>
          <a:lstStyle/>
          <a:p>
            <a:pPr algn="ctr"/>
            <a:r>
              <a:rPr lang="de-DE" dirty="0"/>
              <a:t>Questions – A Scenario</a:t>
            </a:r>
          </a:p>
        </p:txBody>
      </p:sp>
      <p:sp>
        <p:nvSpPr>
          <p:cNvPr id="4" name="Inhaltsplatzhalter 3">
            <a:extLst>
              <a:ext uri="{FF2B5EF4-FFF2-40B4-BE49-F238E27FC236}">
                <a16:creationId xmlns:a16="http://schemas.microsoft.com/office/drawing/2014/main" id="{4088D804-9491-4A21-88EA-FAC4C2E36A62}"/>
              </a:ext>
            </a:extLst>
          </p:cNvPr>
          <p:cNvSpPr>
            <a:spLocks noGrp="1"/>
          </p:cNvSpPr>
          <p:nvPr>
            <p:ph sz="half" idx="1"/>
          </p:nvPr>
        </p:nvSpPr>
        <p:spPr>
          <a:xfrm>
            <a:off x="838199" y="1825625"/>
            <a:ext cx="6432395" cy="4351338"/>
          </a:xfrm>
        </p:spPr>
        <p:txBody>
          <a:bodyPr>
            <a:normAutofit fontScale="92500" lnSpcReduction="20000"/>
          </a:bodyPr>
          <a:lstStyle/>
          <a:p>
            <a:pPr marL="0" indent="0">
              <a:buNone/>
            </a:pPr>
            <a:r>
              <a:rPr lang="de-DE" dirty="0"/>
              <a:t>Garrett Hardin: </a:t>
            </a:r>
            <a:r>
              <a:rPr lang="de-DE" dirty="0" err="1"/>
              <a:t>the</a:t>
            </a:r>
            <a:r>
              <a:rPr lang="de-DE" dirty="0"/>
              <a:t> </a:t>
            </a:r>
            <a:r>
              <a:rPr lang="de-DE" dirty="0" err="1"/>
              <a:t>tragedy</a:t>
            </a:r>
            <a:r>
              <a:rPr lang="de-DE" dirty="0"/>
              <a:t> </a:t>
            </a:r>
            <a:r>
              <a:rPr lang="de-DE" dirty="0" err="1"/>
              <a:t>of</a:t>
            </a:r>
            <a:r>
              <a:rPr lang="de-DE" dirty="0"/>
              <a:t> </a:t>
            </a:r>
            <a:r>
              <a:rPr lang="de-DE" dirty="0" err="1"/>
              <a:t>the</a:t>
            </a:r>
            <a:r>
              <a:rPr lang="de-DE" dirty="0"/>
              <a:t> </a:t>
            </a:r>
            <a:r>
              <a:rPr lang="de-DE" dirty="0" err="1"/>
              <a:t>commons</a:t>
            </a:r>
            <a:r>
              <a:rPr lang="de-DE" dirty="0"/>
              <a:t> (1968)</a:t>
            </a:r>
          </a:p>
          <a:p>
            <a:pPr marL="0" indent="0">
              <a:buNone/>
            </a:pPr>
            <a:endParaRPr lang="de-DE" dirty="0"/>
          </a:p>
          <a:p>
            <a:r>
              <a:rPr lang="de-DE" dirty="0"/>
              <a:t>Common </a:t>
            </a:r>
            <a:r>
              <a:rPr lang="de-DE" dirty="0" err="1"/>
              <a:t>land</a:t>
            </a:r>
            <a:r>
              <a:rPr lang="de-DE" dirty="0"/>
              <a:t> (Middle Ages / Early Modern </a:t>
            </a:r>
            <a:r>
              <a:rPr lang="de-DE" dirty="0" err="1"/>
              <a:t>Period</a:t>
            </a:r>
            <a:r>
              <a:rPr lang="de-DE" dirty="0"/>
              <a:t>): all </a:t>
            </a:r>
            <a:r>
              <a:rPr lang="de-DE" dirty="0" err="1"/>
              <a:t>villagers</a:t>
            </a:r>
            <a:r>
              <a:rPr lang="de-DE" dirty="0"/>
              <a:t> </a:t>
            </a:r>
            <a:r>
              <a:rPr lang="de-DE" dirty="0" err="1"/>
              <a:t>are</a:t>
            </a:r>
            <a:r>
              <a:rPr lang="de-DE" dirty="0"/>
              <a:t> </a:t>
            </a:r>
            <a:r>
              <a:rPr lang="de-DE" dirty="0" err="1"/>
              <a:t>entitled</a:t>
            </a:r>
            <a:r>
              <a:rPr lang="de-DE" dirty="0"/>
              <a:t> </a:t>
            </a:r>
            <a:r>
              <a:rPr lang="de-DE" dirty="0" err="1"/>
              <a:t>to</a:t>
            </a:r>
            <a:r>
              <a:rPr lang="de-DE" dirty="0"/>
              <a:t> </a:t>
            </a:r>
            <a:r>
              <a:rPr lang="de-DE" dirty="0" err="1"/>
              <a:t>graze</a:t>
            </a:r>
            <a:r>
              <a:rPr lang="de-DE" dirty="0"/>
              <a:t> </a:t>
            </a:r>
            <a:r>
              <a:rPr lang="de-DE" dirty="0" err="1"/>
              <a:t>their</a:t>
            </a:r>
            <a:r>
              <a:rPr lang="de-DE" dirty="0"/>
              <a:t> </a:t>
            </a:r>
            <a:r>
              <a:rPr lang="de-DE" dirty="0" err="1"/>
              <a:t>sheep</a:t>
            </a:r>
            <a:r>
              <a:rPr lang="de-DE" dirty="0"/>
              <a:t> upon.</a:t>
            </a:r>
          </a:p>
          <a:p>
            <a:r>
              <a:rPr lang="de-DE" dirty="0" err="1"/>
              <a:t>Too</a:t>
            </a:r>
            <a:r>
              <a:rPr lang="de-DE" dirty="0"/>
              <a:t> </a:t>
            </a:r>
            <a:r>
              <a:rPr lang="de-DE" dirty="0" err="1"/>
              <a:t>many</a:t>
            </a:r>
            <a:r>
              <a:rPr lang="de-DE" dirty="0"/>
              <a:t> </a:t>
            </a:r>
            <a:r>
              <a:rPr lang="de-DE" dirty="0" err="1"/>
              <a:t>sheeps</a:t>
            </a:r>
            <a:r>
              <a:rPr lang="de-DE" dirty="0"/>
              <a:t>: </a:t>
            </a:r>
            <a:r>
              <a:rPr lang="de-DE" dirty="0" err="1"/>
              <a:t>the</a:t>
            </a:r>
            <a:r>
              <a:rPr lang="de-DE" dirty="0"/>
              <a:t> </a:t>
            </a:r>
            <a:r>
              <a:rPr lang="de-DE" dirty="0" err="1"/>
              <a:t>pasture</a:t>
            </a:r>
            <a:r>
              <a:rPr lang="de-DE" dirty="0"/>
              <a:t> </a:t>
            </a:r>
            <a:r>
              <a:rPr lang="de-DE" dirty="0" err="1"/>
              <a:t>becomes</a:t>
            </a:r>
            <a:r>
              <a:rPr lang="de-DE" dirty="0"/>
              <a:t> </a:t>
            </a:r>
            <a:r>
              <a:rPr lang="de-DE" dirty="0" err="1"/>
              <a:t>overused</a:t>
            </a:r>
            <a:r>
              <a:rPr lang="de-DE" dirty="0"/>
              <a:t>.</a:t>
            </a:r>
          </a:p>
          <a:p>
            <a:r>
              <a:rPr lang="de-DE" dirty="0"/>
              <a:t>All </a:t>
            </a:r>
            <a:r>
              <a:rPr lang="de-DE" dirty="0" err="1"/>
              <a:t>villagers</a:t>
            </a:r>
            <a:r>
              <a:rPr lang="de-DE" dirty="0"/>
              <a:t> </a:t>
            </a:r>
            <a:r>
              <a:rPr lang="de-DE" dirty="0" err="1"/>
              <a:t>share</a:t>
            </a:r>
            <a:r>
              <a:rPr lang="de-DE" dirty="0"/>
              <a:t> an </a:t>
            </a:r>
            <a:r>
              <a:rPr lang="de-DE" dirty="0" err="1"/>
              <a:t>interest</a:t>
            </a:r>
            <a:r>
              <a:rPr lang="de-DE" dirty="0"/>
              <a:t> in </a:t>
            </a:r>
            <a:r>
              <a:rPr lang="de-DE" dirty="0" err="1"/>
              <a:t>preventing</a:t>
            </a:r>
            <a:r>
              <a:rPr lang="de-DE" dirty="0"/>
              <a:t> </a:t>
            </a:r>
            <a:r>
              <a:rPr lang="de-DE" dirty="0" err="1"/>
              <a:t>overuse</a:t>
            </a:r>
            <a:r>
              <a:rPr lang="de-DE" dirty="0"/>
              <a:t>.</a:t>
            </a:r>
          </a:p>
          <a:p>
            <a:r>
              <a:rPr lang="de-DE" dirty="0"/>
              <a:t>The </a:t>
            </a:r>
            <a:r>
              <a:rPr lang="de-DE" dirty="0" err="1"/>
              <a:t>number</a:t>
            </a:r>
            <a:r>
              <a:rPr lang="de-DE" dirty="0"/>
              <a:t> </a:t>
            </a:r>
            <a:r>
              <a:rPr lang="de-DE" dirty="0" err="1"/>
              <a:t>of</a:t>
            </a:r>
            <a:r>
              <a:rPr lang="de-DE" dirty="0"/>
              <a:t> </a:t>
            </a:r>
            <a:r>
              <a:rPr lang="de-DE" dirty="0" err="1"/>
              <a:t>sheeps</a:t>
            </a:r>
            <a:r>
              <a:rPr lang="de-DE" dirty="0"/>
              <a:t> </a:t>
            </a:r>
            <a:r>
              <a:rPr lang="de-DE" dirty="0" err="1"/>
              <a:t>needs</a:t>
            </a:r>
            <a:r>
              <a:rPr lang="de-DE" dirty="0"/>
              <a:t> </a:t>
            </a:r>
            <a:r>
              <a:rPr lang="de-DE" dirty="0" err="1"/>
              <a:t>to</a:t>
            </a:r>
            <a:r>
              <a:rPr lang="de-DE" dirty="0"/>
              <a:t> </a:t>
            </a:r>
            <a:r>
              <a:rPr lang="de-DE" dirty="0" err="1"/>
              <a:t>be</a:t>
            </a:r>
            <a:r>
              <a:rPr lang="de-DE" dirty="0"/>
              <a:t> </a:t>
            </a:r>
            <a:r>
              <a:rPr lang="de-DE" dirty="0" err="1"/>
              <a:t>reduced</a:t>
            </a:r>
            <a:r>
              <a:rPr lang="de-DE" dirty="0"/>
              <a:t> – </a:t>
            </a:r>
            <a:r>
              <a:rPr lang="de-DE" dirty="0" err="1"/>
              <a:t>the</a:t>
            </a:r>
            <a:r>
              <a:rPr lang="de-DE" dirty="0"/>
              <a:t> </a:t>
            </a:r>
            <a:r>
              <a:rPr lang="de-DE" dirty="0" err="1"/>
              <a:t>solution</a:t>
            </a:r>
            <a:r>
              <a:rPr lang="de-DE" dirty="0"/>
              <a:t>: a fair deal.</a:t>
            </a:r>
          </a:p>
          <a:p>
            <a:pPr marL="0" indent="0">
              <a:buNone/>
            </a:pPr>
            <a:endParaRPr lang="de-DE" dirty="0"/>
          </a:p>
        </p:txBody>
      </p:sp>
      <p:pic>
        <p:nvPicPr>
          <p:cNvPr id="6" name="Grafik 5">
            <a:extLst>
              <a:ext uri="{FF2B5EF4-FFF2-40B4-BE49-F238E27FC236}">
                <a16:creationId xmlns:a16="http://schemas.microsoft.com/office/drawing/2014/main" id="{8C39173B-6DC8-4D60-A268-2FC0396ECB80}"/>
              </a:ext>
            </a:extLst>
          </p:cNvPr>
          <p:cNvPicPr>
            <a:picLocks noChangeAspect="1"/>
          </p:cNvPicPr>
          <p:nvPr/>
        </p:nvPicPr>
        <p:blipFill>
          <a:blip r:embed="rId2"/>
          <a:stretch>
            <a:fillRect/>
          </a:stretch>
        </p:blipFill>
        <p:spPr>
          <a:xfrm>
            <a:off x="7377460" y="2287433"/>
            <a:ext cx="4561082" cy="3427722"/>
          </a:xfrm>
          <a:prstGeom prst="rect">
            <a:avLst/>
          </a:prstGeom>
        </p:spPr>
      </p:pic>
      <p:sp>
        <p:nvSpPr>
          <p:cNvPr id="3" name="Textfeld 2">
            <a:extLst>
              <a:ext uri="{FF2B5EF4-FFF2-40B4-BE49-F238E27FC236}">
                <a16:creationId xmlns:a16="http://schemas.microsoft.com/office/drawing/2014/main" id="{FFE3036E-FD07-CDBE-15A7-7338D362B91D}"/>
              </a:ext>
            </a:extLst>
          </p:cNvPr>
          <p:cNvSpPr txBox="1"/>
          <p:nvPr/>
        </p:nvSpPr>
        <p:spPr>
          <a:xfrm>
            <a:off x="3104521" y="6023074"/>
            <a:ext cx="8486426" cy="307777"/>
          </a:xfrm>
          <a:prstGeom prst="rect">
            <a:avLst/>
          </a:prstGeom>
          <a:noFill/>
        </p:spPr>
        <p:txBody>
          <a:bodyPr wrap="none" rtlCol="0">
            <a:spAutoFit/>
          </a:bodyPr>
          <a:lstStyle/>
          <a:p>
            <a:r>
              <a:rPr lang="de-DE" sz="1400" dirty="0"/>
              <a:t>Image: </a:t>
            </a:r>
            <a:r>
              <a:rPr lang="de-DE" sz="1400" dirty="0" err="1"/>
              <a:t>MalcolmGould</a:t>
            </a:r>
            <a:r>
              <a:rPr lang="de-DE" sz="1400" dirty="0"/>
              <a:t> – own </a:t>
            </a:r>
            <a:r>
              <a:rPr lang="de-DE" sz="1400" dirty="0" err="1"/>
              <a:t>work</a:t>
            </a:r>
            <a:r>
              <a:rPr lang="de-DE" sz="1400" dirty="0"/>
              <a:t>, CC BY 3.0, https://commons.wikimedia.org/w/index.php?curid=3893805</a:t>
            </a:r>
          </a:p>
        </p:txBody>
      </p:sp>
      <p:sp>
        <p:nvSpPr>
          <p:cNvPr id="5" name="Foliennummernplatzhalter 4">
            <a:extLst>
              <a:ext uri="{FF2B5EF4-FFF2-40B4-BE49-F238E27FC236}">
                <a16:creationId xmlns:a16="http://schemas.microsoft.com/office/drawing/2014/main" id="{D4BA2D80-F120-BD36-505D-3EA2558E8E66}"/>
              </a:ext>
            </a:extLst>
          </p:cNvPr>
          <p:cNvSpPr>
            <a:spLocks noGrp="1"/>
          </p:cNvSpPr>
          <p:nvPr>
            <p:ph type="sldNum" sz="quarter" idx="12"/>
          </p:nvPr>
        </p:nvSpPr>
        <p:spPr/>
        <p:txBody>
          <a:bodyPr/>
          <a:lstStyle/>
          <a:p>
            <a:fld id="{93B7D700-2619-45EC-B933-DE9988DFC663}" type="slidenum">
              <a:rPr lang="de-DE" smtClean="0"/>
              <a:t>29</a:t>
            </a:fld>
            <a:endParaRPr lang="de-DE"/>
          </a:p>
        </p:txBody>
      </p:sp>
    </p:spTree>
    <p:extLst>
      <p:ext uri="{BB962C8B-B14F-4D97-AF65-F5344CB8AC3E}">
        <p14:creationId xmlns:p14="http://schemas.microsoft.com/office/powerpoint/2010/main" val="1395910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C24B45A-3CCB-839A-8568-F678541B6A10}"/>
              </a:ext>
            </a:extLst>
          </p:cNvPr>
          <p:cNvSpPr>
            <a:spLocks noGrp="1"/>
          </p:cNvSpPr>
          <p:nvPr>
            <p:ph type="title"/>
          </p:nvPr>
        </p:nvSpPr>
        <p:spPr/>
        <p:txBody>
          <a:bodyPr/>
          <a:lstStyle/>
          <a:p>
            <a:pPr algn="ctr"/>
            <a:r>
              <a:rPr lang="de-DE" dirty="0" err="1"/>
              <a:t>Ethics</a:t>
            </a:r>
            <a:endParaRPr lang="de-DE" dirty="0"/>
          </a:p>
        </p:txBody>
      </p:sp>
      <p:sp>
        <p:nvSpPr>
          <p:cNvPr id="3" name="Inhaltsplatzhalter 2">
            <a:extLst>
              <a:ext uri="{FF2B5EF4-FFF2-40B4-BE49-F238E27FC236}">
                <a16:creationId xmlns:a16="http://schemas.microsoft.com/office/drawing/2014/main" id="{344BB2B7-3F3A-B68A-5757-1955F9DC8B00}"/>
              </a:ext>
            </a:extLst>
          </p:cNvPr>
          <p:cNvSpPr>
            <a:spLocks noGrp="1"/>
          </p:cNvSpPr>
          <p:nvPr>
            <p:ph idx="1"/>
          </p:nvPr>
        </p:nvSpPr>
        <p:spPr/>
        <p:txBody>
          <a:bodyPr/>
          <a:lstStyle/>
          <a:p>
            <a:r>
              <a:rPr lang="de-DE" b="1" dirty="0" err="1"/>
              <a:t>morality</a:t>
            </a:r>
            <a:r>
              <a:rPr lang="de-DE" dirty="0"/>
              <a:t>: (</a:t>
            </a:r>
            <a:r>
              <a:rPr lang="de-DE" dirty="0" err="1"/>
              <a:t>more</a:t>
            </a:r>
            <a:r>
              <a:rPr lang="de-DE" dirty="0"/>
              <a:t> </a:t>
            </a:r>
            <a:r>
              <a:rPr lang="de-DE" dirty="0" err="1"/>
              <a:t>or</a:t>
            </a:r>
            <a:r>
              <a:rPr lang="de-DE" dirty="0"/>
              <a:t> </a:t>
            </a:r>
            <a:r>
              <a:rPr lang="de-DE" dirty="0" err="1"/>
              <a:t>less</a:t>
            </a:r>
            <a:r>
              <a:rPr lang="de-DE" dirty="0"/>
              <a:t> </a:t>
            </a:r>
            <a:r>
              <a:rPr lang="de-DE" dirty="0" err="1"/>
              <a:t>coherent</a:t>
            </a:r>
            <a:r>
              <a:rPr lang="de-DE" dirty="0"/>
              <a:t>) </a:t>
            </a:r>
            <a:r>
              <a:rPr lang="de-DE" dirty="0" err="1"/>
              <a:t>system</a:t>
            </a:r>
            <a:r>
              <a:rPr lang="de-DE" dirty="0"/>
              <a:t> </a:t>
            </a:r>
            <a:r>
              <a:rPr lang="de-DE" dirty="0" err="1"/>
              <a:t>of</a:t>
            </a:r>
            <a:r>
              <a:rPr lang="de-DE" dirty="0"/>
              <a:t> </a:t>
            </a:r>
            <a:r>
              <a:rPr lang="de-DE" dirty="0" err="1"/>
              <a:t>rules</a:t>
            </a:r>
            <a:r>
              <a:rPr lang="de-DE" dirty="0"/>
              <a:t>, </a:t>
            </a:r>
            <a:r>
              <a:rPr lang="de-DE" dirty="0" err="1"/>
              <a:t>norms</a:t>
            </a:r>
            <a:r>
              <a:rPr lang="de-DE" dirty="0"/>
              <a:t>, </a:t>
            </a:r>
            <a:r>
              <a:rPr lang="de-DE" dirty="0" err="1"/>
              <a:t>principles</a:t>
            </a:r>
            <a:r>
              <a:rPr lang="de-DE" dirty="0"/>
              <a:t>, </a:t>
            </a:r>
            <a:r>
              <a:rPr lang="de-DE" dirty="0" err="1"/>
              <a:t>guidelines</a:t>
            </a:r>
            <a:r>
              <a:rPr lang="de-DE" dirty="0"/>
              <a:t>, </a:t>
            </a:r>
            <a:r>
              <a:rPr lang="de-DE" dirty="0" err="1"/>
              <a:t>evaluations</a:t>
            </a:r>
            <a:r>
              <a:rPr lang="de-DE" dirty="0"/>
              <a:t>, </a:t>
            </a:r>
            <a:r>
              <a:rPr lang="de-DE" dirty="0" err="1"/>
              <a:t>common</a:t>
            </a:r>
            <a:r>
              <a:rPr lang="de-DE" dirty="0"/>
              <a:t> sense-</a:t>
            </a:r>
            <a:r>
              <a:rPr lang="de-DE" dirty="0" err="1"/>
              <a:t>ideas</a:t>
            </a:r>
            <a:r>
              <a:rPr lang="de-DE" dirty="0"/>
              <a:t> </a:t>
            </a:r>
            <a:r>
              <a:rPr lang="de-DE" dirty="0" err="1"/>
              <a:t>that</a:t>
            </a:r>
            <a:r>
              <a:rPr lang="de-DE" dirty="0"/>
              <a:t> </a:t>
            </a:r>
            <a:r>
              <a:rPr lang="de-DE" dirty="0" err="1"/>
              <a:t>guide</a:t>
            </a:r>
            <a:r>
              <a:rPr lang="de-DE" dirty="0"/>
              <a:t> human </a:t>
            </a:r>
            <a:r>
              <a:rPr lang="de-DE" dirty="0" err="1"/>
              <a:t>behavior</a:t>
            </a:r>
            <a:r>
              <a:rPr lang="de-DE" dirty="0"/>
              <a:t> and human </a:t>
            </a:r>
            <a:r>
              <a:rPr lang="de-DE" dirty="0" err="1"/>
              <a:t>judgments</a:t>
            </a:r>
            <a:r>
              <a:rPr lang="de-DE" dirty="0"/>
              <a:t>.</a:t>
            </a:r>
          </a:p>
          <a:p>
            <a:r>
              <a:rPr lang="de-DE" dirty="0"/>
              <a:t>(</a:t>
            </a:r>
            <a:r>
              <a:rPr lang="de-DE" dirty="0" err="1"/>
              <a:t>philosophical</a:t>
            </a:r>
            <a:r>
              <a:rPr lang="de-DE" dirty="0"/>
              <a:t>) </a:t>
            </a:r>
            <a:r>
              <a:rPr lang="de-DE" b="1" dirty="0" err="1"/>
              <a:t>ethics</a:t>
            </a:r>
            <a:r>
              <a:rPr lang="de-DE" dirty="0"/>
              <a:t>: </a:t>
            </a:r>
            <a:r>
              <a:rPr lang="de-DE" dirty="0" err="1"/>
              <a:t>theoretic</a:t>
            </a:r>
            <a:r>
              <a:rPr lang="de-DE" dirty="0"/>
              <a:t> </a:t>
            </a:r>
            <a:r>
              <a:rPr lang="de-DE" dirty="0" err="1"/>
              <a:t>analysis</a:t>
            </a:r>
            <a:r>
              <a:rPr lang="de-DE" dirty="0"/>
              <a:t> </a:t>
            </a:r>
            <a:r>
              <a:rPr lang="de-DE" dirty="0" err="1"/>
              <a:t>of</a:t>
            </a:r>
            <a:r>
              <a:rPr lang="de-DE" dirty="0"/>
              <a:t> </a:t>
            </a:r>
            <a:r>
              <a:rPr lang="de-DE" dirty="0" err="1"/>
              <a:t>morality</a:t>
            </a:r>
            <a:r>
              <a:rPr lang="de-DE" dirty="0"/>
              <a:t> </a:t>
            </a:r>
            <a:r>
              <a:rPr lang="de-DE" dirty="0" err="1"/>
              <a:t>that</a:t>
            </a:r>
            <a:r>
              <a:rPr lang="de-DE" dirty="0"/>
              <a:t> </a:t>
            </a:r>
            <a:r>
              <a:rPr lang="de-DE" dirty="0" err="1"/>
              <a:t>seeks</a:t>
            </a:r>
            <a:r>
              <a:rPr lang="de-DE" dirty="0"/>
              <a:t> </a:t>
            </a:r>
            <a:r>
              <a:rPr lang="de-DE" dirty="0" err="1"/>
              <a:t>to</a:t>
            </a:r>
            <a:r>
              <a:rPr lang="de-DE" dirty="0"/>
              <a:t> </a:t>
            </a:r>
            <a:r>
              <a:rPr lang="de-DE" i="1" dirty="0" err="1"/>
              <a:t>justify</a:t>
            </a:r>
            <a:r>
              <a:rPr lang="de-DE" dirty="0"/>
              <a:t> </a:t>
            </a:r>
            <a:r>
              <a:rPr lang="de-DE" dirty="0" err="1"/>
              <a:t>or</a:t>
            </a:r>
            <a:r>
              <a:rPr lang="de-DE" dirty="0"/>
              <a:t> </a:t>
            </a:r>
            <a:r>
              <a:rPr lang="de-DE" i="1" dirty="0" err="1"/>
              <a:t>criticize</a:t>
            </a:r>
            <a:r>
              <a:rPr lang="de-DE" i="1" dirty="0"/>
              <a:t> </a:t>
            </a:r>
            <a:r>
              <a:rPr lang="de-DE" dirty="0"/>
              <a:t>and</a:t>
            </a:r>
            <a:r>
              <a:rPr lang="de-DE" i="1" dirty="0"/>
              <a:t> </a:t>
            </a:r>
            <a:r>
              <a:rPr lang="de-DE" i="1" dirty="0" err="1"/>
              <a:t>modify</a:t>
            </a:r>
            <a:r>
              <a:rPr lang="de-DE" dirty="0"/>
              <a:t> </a:t>
            </a:r>
            <a:r>
              <a:rPr lang="de-DE" dirty="0" err="1"/>
              <a:t>existing</a:t>
            </a:r>
            <a:r>
              <a:rPr lang="de-DE" dirty="0"/>
              <a:t> </a:t>
            </a:r>
            <a:r>
              <a:rPr lang="de-DE" dirty="0" err="1"/>
              <a:t>systems</a:t>
            </a:r>
            <a:r>
              <a:rPr lang="de-DE" dirty="0"/>
              <a:t> </a:t>
            </a:r>
            <a:r>
              <a:rPr lang="de-DE" dirty="0" err="1"/>
              <a:t>of</a:t>
            </a:r>
            <a:r>
              <a:rPr lang="de-DE" dirty="0"/>
              <a:t> </a:t>
            </a:r>
            <a:r>
              <a:rPr lang="de-DE" dirty="0" err="1"/>
              <a:t>morality</a:t>
            </a:r>
            <a:r>
              <a:rPr lang="de-DE" dirty="0"/>
              <a:t>.</a:t>
            </a:r>
          </a:p>
          <a:p>
            <a:pPr marL="0" indent="0">
              <a:buNone/>
            </a:pPr>
            <a:endParaRPr lang="de-DE" dirty="0"/>
          </a:p>
          <a:p>
            <a:r>
              <a:rPr lang="de-DE" b="1" dirty="0" err="1"/>
              <a:t>descriptive</a:t>
            </a:r>
            <a:r>
              <a:rPr lang="de-DE" b="1" dirty="0"/>
              <a:t> </a:t>
            </a:r>
            <a:r>
              <a:rPr lang="de-DE" b="1" dirty="0" err="1"/>
              <a:t>ethics</a:t>
            </a:r>
            <a:r>
              <a:rPr lang="de-DE" dirty="0"/>
              <a:t>: </a:t>
            </a:r>
            <a:r>
              <a:rPr lang="de-DE" dirty="0" err="1"/>
              <a:t>seeks</a:t>
            </a:r>
            <a:r>
              <a:rPr lang="de-DE" dirty="0"/>
              <a:t> </a:t>
            </a:r>
            <a:r>
              <a:rPr lang="de-DE" dirty="0" err="1"/>
              <a:t>to</a:t>
            </a:r>
            <a:r>
              <a:rPr lang="de-DE" dirty="0"/>
              <a:t> </a:t>
            </a:r>
            <a:r>
              <a:rPr lang="de-DE" dirty="0" err="1"/>
              <a:t>understand</a:t>
            </a:r>
            <a:r>
              <a:rPr lang="de-DE" dirty="0"/>
              <a:t> </a:t>
            </a:r>
            <a:r>
              <a:rPr lang="de-DE" dirty="0" err="1"/>
              <a:t>the</a:t>
            </a:r>
            <a:r>
              <a:rPr lang="de-DE" dirty="0"/>
              <a:t> </a:t>
            </a:r>
            <a:r>
              <a:rPr lang="de-DE" dirty="0" err="1"/>
              <a:t>historic</a:t>
            </a:r>
            <a:r>
              <a:rPr lang="de-DE" dirty="0"/>
              <a:t> </a:t>
            </a:r>
            <a:r>
              <a:rPr lang="de-DE" dirty="0" err="1"/>
              <a:t>development</a:t>
            </a:r>
            <a:r>
              <a:rPr lang="de-DE" dirty="0"/>
              <a:t> and </a:t>
            </a:r>
            <a:r>
              <a:rPr lang="de-DE" dirty="0" err="1"/>
              <a:t>societal</a:t>
            </a:r>
            <a:r>
              <a:rPr lang="de-DE" dirty="0"/>
              <a:t> </a:t>
            </a:r>
            <a:r>
              <a:rPr lang="de-DE" dirty="0" err="1"/>
              <a:t>functions</a:t>
            </a:r>
            <a:r>
              <a:rPr lang="de-DE" dirty="0"/>
              <a:t> </a:t>
            </a:r>
            <a:r>
              <a:rPr lang="de-DE" dirty="0" err="1"/>
              <a:t>of</a:t>
            </a:r>
            <a:r>
              <a:rPr lang="de-DE" dirty="0"/>
              <a:t> </a:t>
            </a:r>
            <a:r>
              <a:rPr lang="de-DE" dirty="0" err="1"/>
              <a:t>systems</a:t>
            </a:r>
            <a:r>
              <a:rPr lang="de-DE" dirty="0"/>
              <a:t> </a:t>
            </a:r>
            <a:r>
              <a:rPr lang="de-DE" dirty="0" err="1"/>
              <a:t>of</a:t>
            </a:r>
            <a:r>
              <a:rPr lang="de-DE" dirty="0"/>
              <a:t> </a:t>
            </a:r>
            <a:r>
              <a:rPr lang="de-DE" dirty="0" err="1"/>
              <a:t>morality</a:t>
            </a:r>
            <a:r>
              <a:rPr lang="de-DE" dirty="0"/>
              <a:t>: </a:t>
            </a:r>
            <a:r>
              <a:rPr lang="de-DE" dirty="0" err="1"/>
              <a:t>historiography</a:t>
            </a:r>
            <a:r>
              <a:rPr lang="de-DE" dirty="0"/>
              <a:t> and </a:t>
            </a:r>
            <a:r>
              <a:rPr lang="de-DE" dirty="0" err="1"/>
              <a:t>sociology</a:t>
            </a:r>
            <a:r>
              <a:rPr lang="de-DE" dirty="0"/>
              <a:t> </a:t>
            </a:r>
            <a:r>
              <a:rPr lang="de-DE" dirty="0" err="1"/>
              <a:t>of</a:t>
            </a:r>
            <a:r>
              <a:rPr lang="de-DE" dirty="0"/>
              <a:t> </a:t>
            </a:r>
            <a:r>
              <a:rPr lang="de-DE" dirty="0" err="1"/>
              <a:t>morality</a:t>
            </a:r>
            <a:r>
              <a:rPr lang="de-DE" dirty="0"/>
              <a:t>.</a:t>
            </a:r>
          </a:p>
        </p:txBody>
      </p:sp>
      <p:sp>
        <p:nvSpPr>
          <p:cNvPr id="4" name="Foliennummernplatzhalter 3">
            <a:extLst>
              <a:ext uri="{FF2B5EF4-FFF2-40B4-BE49-F238E27FC236}">
                <a16:creationId xmlns:a16="http://schemas.microsoft.com/office/drawing/2014/main" id="{6CD32B79-2F04-4547-523E-4FF475087D20}"/>
              </a:ext>
            </a:extLst>
          </p:cNvPr>
          <p:cNvSpPr>
            <a:spLocks noGrp="1"/>
          </p:cNvSpPr>
          <p:nvPr>
            <p:ph type="sldNum" sz="quarter" idx="12"/>
          </p:nvPr>
        </p:nvSpPr>
        <p:spPr/>
        <p:txBody>
          <a:bodyPr/>
          <a:lstStyle/>
          <a:p>
            <a:fld id="{93B7D700-2619-45EC-B933-DE9988DFC663}" type="slidenum">
              <a:rPr lang="de-DE" smtClean="0"/>
              <a:t>3</a:t>
            </a:fld>
            <a:endParaRPr lang="de-DE"/>
          </a:p>
        </p:txBody>
      </p:sp>
    </p:spTree>
    <p:extLst>
      <p:ext uri="{BB962C8B-B14F-4D97-AF65-F5344CB8AC3E}">
        <p14:creationId xmlns:p14="http://schemas.microsoft.com/office/powerpoint/2010/main" val="25861131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Inhaltsplatzhalter 2">
            <a:extLst>
              <a:ext uri="{FF2B5EF4-FFF2-40B4-BE49-F238E27FC236}">
                <a16:creationId xmlns:a16="http://schemas.microsoft.com/office/drawing/2014/main" id="{BC61A87F-0F7E-0C26-BEEC-90B9E412CF5B}"/>
              </a:ext>
            </a:extLst>
          </p:cNvPr>
          <p:cNvSpPr>
            <a:spLocks noGrp="1"/>
          </p:cNvSpPr>
          <p:nvPr>
            <p:ph idx="1"/>
          </p:nvPr>
        </p:nvSpPr>
        <p:spPr>
          <a:xfrm>
            <a:off x="838200" y="347442"/>
            <a:ext cx="10515600" cy="5829521"/>
          </a:xfrm>
        </p:spPr>
        <p:txBody>
          <a:bodyPr/>
          <a:lstStyle/>
          <a:p>
            <a:pPr marL="0" indent="0" algn="just">
              <a:buNone/>
            </a:pPr>
            <a:r>
              <a:rPr lang="de-DE" dirty="0"/>
              <a:t>4 </a:t>
            </a:r>
            <a:r>
              <a:rPr lang="de-DE" dirty="0" err="1"/>
              <a:t>villagers</a:t>
            </a:r>
            <a:r>
              <a:rPr lang="de-DE" dirty="0"/>
              <a:t>, 100 </a:t>
            </a:r>
            <a:r>
              <a:rPr lang="de-DE" dirty="0" err="1"/>
              <a:t>sheeps</a:t>
            </a:r>
            <a:r>
              <a:rPr lang="de-DE" dirty="0"/>
              <a:t> upon </a:t>
            </a:r>
            <a:r>
              <a:rPr lang="de-DE" dirty="0" err="1"/>
              <a:t>the</a:t>
            </a:r>
            <a:r>
              <a:rPr lang="de-DE" dirty="0"/>
              <a:t> </a:t>
            </a:r>
            <a:r>
              <a:rPr lang="de-DE" dirty="0" err="1"/>
              <a:t>common</a:t>
            </a:r>
            <a:r>
              <a:rPr lang="de-DE" dirty="0"/>
              <a:t> </a:t>
            </a:r>
            <a:r>
              <a:rPr lang="de-DE" dirty="0" err="1"/>
              <a:t>land</a:t>
            </a:r>
            <a:r>
              <a:rPr lang="de-DE" dirty="0"/>
              <a:t> (CL). </a:t>
            </a:r>
          </a:p>
          <a:p>
            <a:pPr marL="0" indent="0" algn="just">
              <a:buNone/>
            </a:pPr>
            <a:r>
              <a:rPr lang="de-DE" dirty="0"/>
              <a:t>Investment </a:t>
            </a:r>
            <a:r>
              <a:rPr lang="de-DE" dirty="0" err="1"/>
              <a:t>of</a:t>
            </a:r>
            <a:r>
              <a:rPr lang="de-DE" dirty="0"/>
              <a:t> 100 $ </a:t>
            </a:r>
            <a:r>
              <a:rPr lang="de-DE" dirty="0" err="1"/>
              <a:t>is</a:t>
            </a:r>
            <a:r>
              <a:rPr lang="de-DE" dirty="0"/>
              <a:t> </a:t>
            </a:r>
            <a:r>
              <a:rPr lang="de-DE" dirty="0" err="1"/>
              <a:t>needed</a:t>
            </a:r>
            <a:r>
              <a:rPr lang="de-DE" dirty="0"/>
              <a:t> </a:t>
            </a:r>
            <a:r>
              <a:rPr lang="de-DE" dirty="0" err="1"/>
              <a:t>to</a:t>
            </a:r>
            <a:r>
              <a:rPr lang="de-DE" dirty="0"/>
              <a:t> switch </a:t>
            </a:r>
            <a:r>
              <a:rPr lang="de-DE" dirty="0" err="1"/>
              <a:t>from</a:t>
            </a:r>
            <a:r>
              <a:rPr lang="de-DE" dirty="0"/>
              <a:t> </a:t>
            </a:r>
            <a:r>
              <a:rPr lang="de-DE" dirty="0" err="1"/>
              <a:t>sheep</a:t>
            </a:r>
            <a:r>
              <a:rPr lang="de-DE" dirty="0"/>
              <a:t> </a:t>
            </a:r>
            <a:r>
              <a:rPr lang="de-DE" dirty="0" err="1"/>
              <a:t>farming</a:t>
            </a:r>
            <a:r>
              <a:rPr lang="de-DE" dirty="0"/>
              <a:t> </a:t>
            </a:r>
            <a:r>
              <a:rPr lang="de-DE" dirty="0" err="1"/>
              <a:t>to</a:t>
            </a:r>
            <a:r>
              <a:rPr lang="de-DE" dirty="0"/>
              <a:t> </a:t>
            </a:r>
            <a:r>
              <a:rPr lang="de-DE" dirty="0" err="1"/>
              <a:t>another</a:t>
            </a:r>
            <a:r>
              <a:rPr lang="de-DE" dirty="0"/>
              <a:t> </a:t>
            </a:r>
            <a:r>
              <a:rPr lang="de-DE" dirty="0" err="1"/>
              <a:t>industry</a:t>
            </a:r>
            <a:r>
              <a:rPr lang="de-DE" dirty="0"/>
              <a:t> </a:t>
            </a:r>
            <a:r>
              <a:rPr lang="de-DE" dirty="0" err="1"/>
              <a:t>that</a:t>
            </a:r>
            <a:r>
              <a:rPr lang="de-DE" dirty="0"/>
              <a:t> </a:t>
            </a:r>
            <a:r>
              <a:rPr lang="de-DE" dirty="0" err="1"/>
              <a:t>generates</a:t>
            </a:r>
            <a:r>
              <a:rPr lang="de-DE" dirty="0"/>
              <a:t> </a:t>
            </a:r>
            <a:r>
              <a:rPr lang="de-DE" dirty="0" err="1"/>
              <a:t>the</a:t>
            </a:r>
            <a:r>
              <a:rPr lang="de-DE" dirty="0"/>
              <a:t> same </a:t>
            </a:r>
            <a:r>
              <a:rPr lang="de-DE" dirty="0" err="1"/>
              <a:t>income</a:t>
            </a:r>
            <a:r>
              <a:rPr lang="de-DE" dirty="0"/>
              <a:t>.</a:t>
            </a:r>
          </a:p>
          <a:p>
            <a:pPr marL="0" indent="0">
              <a:buNone/>
            </a:pPr>
            <a:r>
              <a:rPr lang="de-DE" dirty="0"/>
              <a:t>The </a:t>
            </a:r>
            <a:r>
              <a:rPr lang="de-DE" dirty="0" err="1"/>
              <a:t>goal</a:t>
            </a:r>
            <a:r>
              <a:rPr lang="de-DE" dirty="0"/>
              <a:t>: </a:t>
            </a:r>
            <a:r>
              <a:rPr lang="de-DE" dirty="0" err="1"/>
              <a:t>remove</a:t>
            </a:r>
            <a:r>
              <a:rPr lang="de-DE" dirty="0"/>
              <a:t> 50 </a:t>
            </a:r>
            <a:r>
              <a:rPr lang="de-DE" dirty="0" err="1"/>
              <a:t>sheeps</a:t>
            </a:r>
            <a:r>
              <a:rPr lang="de-DE" dirty="0"/>
              <a:t> (50 </a:t>
            </a:r>
            <a:r>
              <a:rPr lang="de-DE" dirty="0" err="1"/>
              <a:t>sheeps</a:t>
            </a:r>
            <a:r>
              <a:rPr lang="de-DE" dirty="0"/>
              <a:t> </a:t>
            </a:r>
            <a:r>
              <a:rPr lang="de-DE" dirty="0" err="1"/>
              <a:t>left</a:t>
            </a:r>
            <a:r>
              <a:rPr lang="de-DE" dirty="0"/>
              <a:t>). </a:t>
            </a:r>
            <a:r>
              <a:rPr lang="de-DE" dirty="0" err="1"/>
              <a:t>What</a:t>
            </a:r>
            <a:r>
              <a:rPr lang="de-DE" dirty="0"/>
              <a:t> </a:t>
            </a:r>
            <a:r>
              <a:rPr lang="de-DE" dirty="0" err="1"/>
              <a:t>would</a:t>
            </a:r>
            <a:r>
              <a:rPr lang="de-DE" dirty="0"/>
              <a:t> </a:t>
            </a:r>
            <a:r>
              <a:rPr lang="de-DE" dirty="0" err="1"/>
              <a:t>be</a:t>
            </a:r>
            <a:r>
              <a:rPr lang="de-DE" dirty="0"/>
              <a:t> a fair deal? Who </a:t>
            </a:r>
            <a:r>
              <a:rPr lang="de-DE" dirty="0" err="1"/>
              <a:t>has</a:t>
            </a:r>
            <a:r>
              <a:rPr lang="de-DE" dirty="0"/>
              <a:t> </a:t>
            </a:r>
            <a:r>
              <a:rPr lang="de-DE" dirty="0" err="1"/>
              <a:t>to</a:t>
            </a:r>
            <a:r>
              <a:rPr lang="de-DE" dirty="0"/>
              <a:t> </a:t>
            </a:r>
            <a:r>
              <a:rPr lang="de-DE" dirty="0" err="1"/>
              <a:t>reduce</a:t>
            </a:r>
            <a:r>
              <a:rPr lang="de-DE" dirty="0"/>
              <a:t>, </a:t>
            </a:r>
            <a:r>
              <a:rPr lang="de-DE" dirty="0" err="1"/>
              <a:t>who</a:t>
            </a:r>
            <a:r>
              <a:rPr lang="de-DE" dirty="0"/>
              <a:t> </a:t>
            </a:r>
            <a:r>
              <a:rPr lang="de-DE" dirty="0" err="1"/>
              <a:t>has</a:t>
            </a:r>
            <a:r>
              <a:rPr lang="de-DE" dirty="0"/>
              <a:t> </a:t>
            </a:r>
            <a:r>
              <a:rPr lang="de-DE" dirty="0" err="1"/>
              <a:t>to</a:t>
            </a:r>
            <a:r>
              <a:rPr lang="de-DE" dirty="0"/>
              <a:t> </a:t>
            </a:r>
            <a:r>
              <a:rPr lang="de-DE" dirty="0" err="1"/>
              <a:t>pay</a:t>
            </a:r>
            <a:r>
              <a:rPr lang="de-DE" dirty="0"/>
              <a:t> (</a:t>
            </a:r>
            <a:r>
              <a:rPr lang="de-DE" dirty="0" err="1"/>
              <a:t>to</a:t>
            </a:r>
            <a:r>
              <a:rPr lang="de-DE" dirty="0"/>
              <a:t> </a:t>
            </a:r>
            <a:r>
              <a:rPr lang="de-DE" dirty="0" err="1"/>
              <a:t>whom</a:t>
            </a:r>
            <a:r>
              <a:rPr lang="de-DE" dirty="0"/>
              <a:t>)?</a:t>
            </a:r>
          </a:p>
        </p:txBody>
      </p:sp>
      <p:sp>
        <p:nvSpPr>
          <p:cNvPr id="4" name="Foliennummernplatzhalter 3">
            <a:extLst>
              <a:ext uri="{FF2B5EF4-FFF2-40B4-BE49-F238E27FC236}">
                <a16:creationId xmlns:a16="http://schemas.microsoft.com/office/drawing/2014/main" id="{79A1676C-6670-445D-A37C-2E70369AB68B}"/>
              </a:ext>
            </a:extLst>
          </p:cNvPr>
          <p:cNvSpPr>
            <a:spLocks noGrp="1"/>
          </p:cNvSpPr>
          <p:nvPr>
            <p:ph type="sldNum" sz="quarter" idx="12"/>
          </p:nvPr>
        </p:nvSpPr>
        <p:spPr/>
        <p:txBody>
          <a:bodyPr/>
          <a:lstStyle/>
          <a:p>
            <a:fld id="{7A0BDC83-EC9B-434E-BB20-0E4AA2F3A032}" type="slidenum">
              <a:rPr lang="de-DE" smtClean="0"/>
              <a:t>30</a:t>
            </a:fld>
            <a:endParaRPr lang="de-DE"/>
          </a:p>
        </p:txBody>
      </p:sp>
      <p:graphicFrame>
        <p:nvGraphicFramePr>
          <p:cNvPr id="5" name="Tabelle 5">
            <a:extLst>
              <a:ext uri="{FF2B5EF4-FFF2-40B4-BE49-F238E27FC236}">
                <a16:creationId xmlns:a16="http://schemas.microsoft.com/office/drawing/2014/main" id="{775B7EFA-59DB-1B55-6FA6-144B7EBCAB01}"/>
              </a:ext>
            </a:extLst>
          </p:cNvPr>
          <p:cNvGraphicFramePr>
            <a:graphicFrameLocks noGrp="1"/>
          </p:cNvGraphicFramePr>
          <p:nvPr>
            <p:extLst>
              <p:ext uri="{D42A27DB-BD31-4B8C-83A1-F6EECF244321}">
                <p14:modId xmlns:p14="http://schemas.microsoft.com/office/powerpoint/2010/main" val="488112091"/>
              </p:ext>
            </p:extLst>
          </p:nvPr>
        </p:nvGraphicFramePr>
        <p:xfrm>
          <a:off x="838200" y="2733194"/>
          <a:ext cx="10515600" cy="4051684"/>
        </p:xfrm>
        <a:graphic>
          <a:graphicData uri="http://schemas.openxmlformats.org/drawingml/2006/table">
            <a:tbl>
              <a:tblPr firstRow="1" bandRow="1">
                <a:tableStyleId>{5C22544A-7EE6-4342-B048-85BDC9FD1C3A}</a:tableStyleId>
              </a:tblPr>
              <a:tblGrid>
                <a:gridCol w="2628900">
                  <a:extLst>
                    <a:ext uri="{9D8B030D-6E8A-4147-A177-3AD203B41FA5}">
                      <a16:colId xmlns:a16="http://schemas.microsoft.com/office/drawing/2014/main" val="3552649749"/>
                    </a:ext>
                  </a:extLst>
                </a:gridCol>
                <a:gridCol w="2628900">
                  <a:extLst>
                    <a:ext uri="{9D8B030D-6E8A-4147-A177-3AD203B41FA5}">
                      <a16:colId xmlns:a16="http://schemas.microsoft.com/office/drawing/2014/main" val="517432779"/>
                    </a:ext>
                  </a:extLst>
                </a:gridCol>
                <a:gridCol w="2628900">
                  <a:extLst>
                    <a:ext uri="{9D8B030D-6E8A-4147-A177-3AD203B41FA5}">
                      <a16:colId xmlns:a16="http://schemas.microsoft.com/office/drawing/2014/main" val="1981700892"/>
                    </a:ext>
                  </a:extLst>
                </a:gridCol>
                <a:gridCol w="2628900">
                  <a:extLst>
                    <a:ext uri="{9D8B030D-6E8A-4147-A177-3AD203B41FA5}">
                      <a16:colId xmlns:a16="http://schemas.microsoft.com/office/drawing/2014/main" val="447654446"/>
                    </a:ext>
                  </a:extLst>
                </a:gridCol>
              </a:tblGrid>
              <a:tr h="715741">
                <a:tc>
                  <a:txBody>
                    <a:bodyPr/>
                    <a:lstStyle/>
                    <a:p>
                      <a:pPr algn="ctr"/>
                      <a:r>
                        <a:rPr lang="de-DE" i="0" dirty="0"/>
                        <a:t>VILLAGERS</a:t>
                      </a:r>
                    </a:p>
                  </a:txBody>
                  <a:tcPr/>
                </a:tc>
                <a:tc>
                  <a:txBody>
                    <a:bodyPr/>
                    <a:lstStyle/>
                    <a:p>
                      <a:pPr algn="ctr"/>
                      <a:r>
                        <a:rPr lang="de-DE" dirty="0"/>
                        <a:t>NUMBER OF SHEEPS CURRENTLY UPON</a:t>
                      </a:r>
                    </a:p>
                    <a:p>
                      <a:pPr algn="ctr"/>
                      <a:r>
                        <a:rPr lang="de-DE" dirty="0"/>
                        <a:t> THE CL</a:t>
                      </a:r>
                    </a:p>
                  </a:txBody>
                  <a:tcPr/>
                </a:tc>
                <a:tc>
                  <a:txBody>
                    <a:bodyPr/>
                    <a:lstStyle/>
                    <a:p>
                      <a:pPr algn="ctr"/>
                      <a:r>
                        <a:rPr lang="de-DE" dirty="0"/>
                        <a:t>TOTAL AMOUNT OF SHEEPS ON THE CL (CURRENT &amp; IN THE PAST)</a:t>
                      </a:r>
                    </a:p>
                  </a:txBody>
                  <a:tcPr/>
                </a:tc>
                <a:tc>
                  <a:txBody>
                    <a:bodyPr/>
                    <a:lstStyle/>
                    <a:p>
                      <a:pPr algn="ctr"/>
                      <a:r>
                        <a:rPr lang="de-DE" dirty="0"/>
                        <a:t>DISPOSIBLE ASSETS </a:t>
                      </a:r>
                    </a:p>
                    <a:p>
                      <a:pPr algn="ctr"/>
                      <a:r>
                        <a:rPr lang="de-DE" dirty="0"/>
                        <a:t>IN $</a:t>
                      </a:r>
                    </a:p>
                  </a:txBody>
                  <a:tcPr/>
                </a:tc>
                <a:extLst>
                  <a:ext uri="{0D108BD9-81ED-4DB2-BD59-A6C34878D82A}">
                    <a16:rowId xmlns:a16="http://schemas.microsoft.com/office/drawing/2014/main" val="3399516383"/>
                  </a:ext>
                </a:extLst>
              </a:tr>
              <a:tr h="715741">
                <a:tc>
                  <a:txBody>
                    <a:bodyPr/>
                    <a:lstStyle/>
                    <a:p>
                      <a:pPr algn="ctr"/>
                      <a:r>
                        <a:rPr lang="de-DE" b="1" dirty="0"/>
                        <a:t>A</a:t>
                      </a:r>
                    </a:p>
                  </a:txBody>
                  <a:tcPr/>
                </a:tc>
                <a:tc>
                  <a:txBody>
                    <a:bodyPr/>
                    <a:lstStyle/>
                    <a:p>
                      <a:pPr algn="ctr"/>
                      <a:r>
                        <a:rPr lang="de-DE" dirty="0"/>
                        <a:t>43</a:t>
                      </a:r>
                    </a:p>
                  </a:txBody>
                  <a:tcPr/>
                </a:tc>
                <a:tc>
                  <a:txBody>
                    <a:bodyPr/>
                    <a:lstStyle/>
                    <a:p>
                      <a:pPr algn="ctr"/>
                      <a:r>
                        <a:rPr lang="de-DE" dirty="0"/>
                        <a:t>67</a:t>
                      </a:r>
                    </a:p>
                  </a:txBody>
                  <a:tcPr/>
                </a:tc>
                <a:tc>
                  <a:txBody>
                    <a:bodyPr/>
                    <a:lstStyle/>
                    <a:p>
                      <a:pPr algn="ctr"/>
                      <a:r>
                        <a:rPr lang="de-DE" dirty="0"/>
                        <a:t>4000</a:t>
                      </a:r>
                    </a:p>
                  </a:txBody>
                  <a:tcPr/>
                </a:tc>
                <a:extLst>
                  <a:ext uri="{0D108BD9-81ED-4DB2-BD59-A6C34878D82A}">
                    <a16:rowId xmlns:a16="http://schemas.microsoft.com/office/drawing/2014/main" val="409312543"/>
                  </a:ext>
                </a:extLst>
              </a:tr>
              <a:tr h="715741">
                <a:tc>
                  <a:txBody>
                    <a:bodyPr/>
                    <a:lstStyle/>
                    <a:p>
                      <a:pPr algn="ctr"/>
                      <a:r>
                        <a:rPr lang="de-DE" b="1" dirty="0"/>
                        <a:t>B</a:t>
                      </a:r>
                    </a:p>
                  </a:txBody>
                  <a:tcPr/>
                </a:tc>
                <a:tc>
                  <a:txBody>
                    <a:bodyPr/>
                    <a:lstStyle/>
                    <a:p>
                      <a:pPr algn="ctr"/>
                      <a:r>
                        <a:rPr lang="de-DE" dirty="0"/>
                        <a:t>19</a:t>
                      </a:r>
                    </a:p>
                  </a:txBody>
                  <a:tcPr/>
                </a:tc>
                <a:tc>
                  <a:txBody>
                    <a:bodyPr/>
                    <a:lstStyle/>
                    <a:p>
                      <a:pPr algn="ctr"/>
                      <a:r>
                        <a:rPr lang="de-DE" dirty="0"/>
                        <a:t>70</a:t>
                      </a:r>
                    </a:p>
                  </a:txBody>
                  <a:tcPr/>
                </a:tc>
                <a:tc>
                  <a:txBody>
                    <a:bodyPr/>
                    <a:lstStyle/>
                    <a:p>
                      <a:pPr algn="ctr"/>
                      <a:r>
                        <a:rPr lang="de-DE" dirty="0"/>
                        <a:t>6000</a:t>
                      </a:r>
                    </a:p>
                  </a:txBody>
                  <a:tcPr/>
                </a:tc>
                <a:extLst>
                  <a:ext uri="{0D108BD9-81ED-4DB2-BD59-A6C34878D82A}">
                    <a16:rowId xmlns:a16="http://schemas.microsoft.com/office/drawing/2014/main" val="1341713702"/>
                  </a:ext>
                </a:extLst>
              </a:tr>
              <a:tr h="715741">
                <a:tc>
                  <a:txBody>
                    <a:bodyPr/>
                    <a:lstStyle/>
                    <a:p>
                      <a:pPr algn="ctr"/>
                      <a:r>
                        <a:rPr lang="de-DE" b="1" dirty="0"/>
                        <a:t>C</a:t>
                      </a:r>
                    </a:p>
                  </a:txBody>
                  <a:tcPr/>
                </a:tc>
                <a:tc>
                  <a:txBody>
                    <a:bodyPr/>
                    <a:lstStyle/>
                    <a:p>
                      <a:pPr algn="ctr"/>
                      <a:r>
                        <a:rPr lang="de-DE" dirty="0"/>
                        <a:t>35</a:t>
                      </a:r>
                    </a:p>
                  </a:txBody>
                  <a:tcPr/>
                </a:tc>
                <a:tc>
                  <a:txBody>
                    <a:bodyPr/>
                    <a:lstStyle/>
                    <a:p>
                      <a:pPr algn="ctr"/>
                      <a:r>
                        <a:rPr lang="de-DE" dirty="0"/>
                        <a:t>165</a:t>
                      </a:r>
                    </a:p>
                  </a:txBody>
                  <a:tcPr/>
                </a:tc>
                <a:tc>
                  <a:txBody>
                    <a:bodyPr/>
                    <a:lstStyle/>
                    <a:p>
                      <a:pPr algn="ctr"/>
                      <a:r>
                        <a:rPr lang="de-DE" dirty="0"/>
                        <a:t>5000</a:t>
                      </a:r>
                    </a:p>
                  </a:txBody>
                  <a:tcPr/>
                </a:tc>
                <a:extLst>
                  <a:ext uri="{0D108BD9-81ED-4DB2-BD59-A6C34878D82A}">
                    <a16:rowId xmlns:a16="http://schemas.microsoft.com/office/drawing/2014/main" val="3884916670"/>
                  </a:ext>
                </a:extLst>
              </a:tr>
              <a:tr h="715741">
                <a:tc>
                  <a:txBody>
                    <a:bodyPr/>
                    <a:lstStyle/>
                    <a:p>
                      <a:pPr algn="ctr"/>
                      <a:r>
                        <a:rPr lang="de-DE" b="1" dirty="0"/>
                        <a:t>D</a:t>
                      </a:r>
                    </a:p>
                  </a:txBody>
                  <a:tcPr/>
                </a:tc>
                <a:tc>
                  <a:txBody>
                    <a:bodyPr/>
                    <a:lstStyle/>
                    <a:p>
                      <a:pPr algn="ctr"/>
                      <a:r>
                        <a:rPr lang="de-DE" dirty="0"/>
                        <a:t>3</a:t>
                      </a:r>
                    </a:p>
                  </a:txBody>
                  <a:tcPr/>
                </a:tc>
                <a:tc>
                  <a:txBody>
                    <a:bodyPr/>
                    <a:lstStyle/>
                    <a:p>
                      <a:pPr algn="ctr"/>
                      <a:r>
                        <a:rPr lang="de-DE" dirty="0"/>
                        <a:t>4</a:t>
                      </a:r>
                    </a:p>
                  </a:txBody>
                  <a:tcPr/>
                </a:tc>
                <a:tc>
                  <a:txBody>
                    <a:bodyPr/>
                    <a:lstStyle/>
                    <a:p>
                      <a:pPr algn="ctr"/>
                      <a:r>
                        <a:rPr lang="de-DE" dirty="0"/>
                        <a:t>80</a:t>
                      </a:r>
                    </a:p>
                  </a:txBody>
                  <a:tcPr/>
                </a:tc>
                <a:extLst>
                  <a:ext uri="{0D108BD9-81ED-4DB2-BD59-A6C34878D82A}">
                    <a16:rowId xmlns:a16="http://schemas.microsoft.com/office/drawing/2014/main" val="85824540"/>
                  </a:ext>
                </a:extLst>
              </a:tr>
            </a:tbl>
          </a:graphicData>
        </a:graphic>
      </p:graphicFrame>
    </p:spTree>
    <p:extLst>
      <p:ext uri="{BB962C8B-B14F-4D97-AF65-F5344CB8AC3E}">
        <p14:creationId xmlns:p14="http://schemas.microsoft.com/office/powerpoint/2010/main" val="37594996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AD63D8-1419-BA34-F539-45EE2928ED22}"/>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C3C0ABFE-8F86-2B8B-5D7B-B286CE808BDF}"/>
              </a:ext>
            </a:extLst>
          </p:cNvPr>
          <p:cNvSpPr>
            <a:spLocks noGrp="1"/>
          </p:cNvSpPr>
          <p:nvPr>
            <p:ph type="ctrTitle"/>
          </p:nvPr>
        </p:nvSpPr>
        <p:spPr>
          <a:xfrm>
            <a:off x="1524000" y="1609725"/>
            <a:ext cx="9144000" cy="3682122"/>
          </a:xfrm>
        </p:spPr>
        <p:txBody>
          <a:bodyPr>
            <a:normAutofit fontScale="90000"/>
          </a:bodyPr>
          <a:lstStyle/>
          <a:p>
            <a:br>
              <a:rPr lang="de-DE" dirty="0"/>
            </a:br>
            <a:br>
              <a:rPr lang="de-DE" dirty="0"/>
            </a:br>
            <a:br>
              <a:rPr lang="de-DE" dirty="0"/>
            </a:br>
            <a:br>
              <a:rPr lang="de-DE" dirty="0"/>
            </a:br>
            <a:br>
              <a:rPr lang="de-DE" dirty="0"/>
            </a:br>
            <a:br>
              <a:rPr lang="de-DE" dirty="0"/>
            </a:br>
            <a:br>
              <a:rPr lang="de-DE" dirty="0"/>
            </a:br>
            <a:br>
              <a:rPr lang="de-DE" dirty="0"/>
            </a:br>
            <a:br>
              <a:rPr lang="de-DE" dirty="0"/>
            </a:br>
            <a:br>
              <a:rPr lang="de-DE" dirty="0"/>
            </a:br>
            <a:r>
              <a:rPr lang="de-DE" dirty="0"/>
              <a:t>Third Part:</a:t>
            </a:r>
            <a:br>
              <a:rPr lang="de-DE" dirty="0"/>
            </a:br>
            <a:r>
              <a:rPr lang="de-DE" dirty="0"/>
              <a:t>The </a:t>
            </a:r>
            <a:r>
              <a:rPr lang="de-DE" dirty="0" err="1"/>
              <a:t>Morality</a:t>
            </a:r>
            <a:r>
              <a:rPr lang="de-DE" dirty="0"/>
              <a:t> </a:t>
            </a:r>
            <a:r>
              <a:rPr lang="de-DE" dirty="0" err="1"/>
              <a:t>of</a:t>
            </a:r>
            <a:r>
              <a:rPr lang="de-DE" dirty="0"/>
              <a:t> </a:t>
            </a:r>
            <a:r>
              <a:rPr lang="de-DE" dirty="0" err="1"/>
              <a:t>Sustainable</a:t>
            </a:r>
            <a:r>
              <a:rPr lang="de-DE" dirty="0"/>
              <a:t> Conduct</a:t>
            </a:r>
            <a:br>
              <a:rPr lang="de-DE" dirty="0"/>
            </a:br>
            <a:endParaRPr lang="de-DE" dirty="0"/>
          </a:p>
        </p:txBody>
      </p:sp>
      <p:sp>
        <p:nvSpPr>
          <p:cNvPr id="3" name="Untertitel 2">
            <a:extLst>
              <a:ext uri="{FF2B5EF4-FFF2-40B4-BE49-F238E27FC236}">
                <a16:creationId xmlns:a16="http://schemas.microsoft.com/office/drawing/2014/main" id="{055627E5-9EC6-D531-518E-CC1293ABF93D}"/>
              </a:ext>
            </a:extLst>
          </p:cNvPr>
          <p:cNvSpPr>
            <a:spLocks noGrp="1"/>
          </p:cNvSpPr>
          <p:nvPr>
            <p:ph type="subTitle" idx="1"/>
          </p:nvPr>
        </p:nvSpPr>
        <p:spPr>
          <a:xfrm>
            <a:off x="1524000" y="4733924"/>
            <a:ext cx="9144000" cy="1762125"/>
          </a:xfrm>
        </p:spPr>
        <p:txBody>
          <a:bodyPr>
            <a:normAutofit/>
          </a:bodyPr>
          <a:lstStyle/>
          <a:p>
            <a:r>
              <a:rPr lang="de-DE" dirty="0"/>
              <a:t>11.12.2024</a:t>
            </a:r>
          </a:p>
          <a:p>
            <a:r>
              <a:rPr lang="de-DE" dirty="0"/>
              <a:t>Dr. Johannes Müller-Salo</a:t>
            </a:r>
          </a:p>
          <a:p>
            <a:r>
              <a:rPr lang="de-DE" dirty="0"/>
              <a:t>Institute </a:t>
            </a:r>
            <a:r>
              <a:rPr lang="de-DE" dirty="0" err="1"/>
              <a:t>of</a:t>
            </a:r>
            <a:r>
              <a:rPr lang="de-DE" dirty="0"/>
              <a:t> Philosophy, Leibniz University Hannover</a:t>
            </a:r>
          </a:p>
        </p:txBody>
      </p:sp>
      <p:pic>
        <p:nvPicPr>
          <p:cNvPr id="4" name="Grafik 3">
            <a:extLst>
              <a:ext uri="{FF2B5EF4-FFF2-40B4-BE49-F238E27FC236}">
                <a16:creationId xmlns:a16="http://schemas.microsoft.com/office/drawing/2014/main" id="{AFF5CBA3-C8EF-42C9-F513-F96F10EBDCFB}"/>
              </a:ext>
            </a:extLst>
          </p:cNvPr>
          <p:cNvPicPr>
            <a:picLocks noChangeAspect="1"/>
          </p:cNvPicPr>
          <p:nvPr/>
        </p:nvPicPr>
        <p:blipFill>
          <a:blip r:embed="rId3"/>
          <a:stretch>
            <a:fillRect/>
          </a:stretch>
        </p:blipFill>
        <p:spPr>
          <a:xfrm>
            <a:off x="9239673" y="599933"/>
            <a:ext cx="2505673" cy="725487"/>
          </a:xfrm>
          <a:prstGeom prst="rect">
            <a:avLst/>
          </a:prstGeom>
        </p:spPr>
      </p:pic>
      <p:pic>
        <p:nvPicPr>
          <p:cNvPr id="5" name="Grafik 4">
            <a:extLst>
              <a:ext uri="{FF2B5EF4-FFF2-40B4-BE49-F238E27FC236}">
                <a16:creationId xmlns:a16="http://schemas.microsoft.com/office/drawing/2014/main" id="{7C68F10F-C0C0-7245-8E53-C30714F84A6A}"/>
              </a:ext>
            </a:extLst>
          </p:cNvPr>
          <p:cNvPicPr>
            <a:picLocks noChangeAspect="1"/>
          </p:cNvPicPr>
          <p:nvPr/>
        </p:nvPicPr>
        <p:blipFill>
          <a:blip r:embed="rId4"/>
          <a:stretch>
            <a:fillRect/>
          </a:stretch>
        </p:blipFill>
        <p:spPr>
          <a:xfrm>
            <a:off x="446654" y="599933"/>
            <a:ext cx="1409844" cy="1409844"/>
          </a:xfrm>
          <a:prstGeom prst="rect">
            <a:avLst/>
          </a:prstGeom>
        </p:spPr>
      </p:pic>
    </p:spTree>
    <p:extLst>
      <p:ext uri="{BB962C8B-B14F-4D97-AF65-F5344CB8AC3E}">
        <p14:creationId xmlns:p14="http://schemas.microsoft.com/office/powerpoint/2010/main" val="112808288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48D9B69-5626-045A-A32A-6D8D1EA2FB5B}"/>
              </a:ext>
            </a:extLst>
          </p:cNvPr>
          <p:cNvSpPr>
            <a:spLocks noGrp="1"/>
          </p:cNvSpPr>
          <p:nvPr>
            <p:ph type="title"/>
          </p:nvPr>
        </p:nvSpPr>
        <p:spPr/>
        <p:txBody>
          <a:bodyPr/>
          <a:lstStyle/>
          <a:p>
            <a:pPr algn="ctr"/>
            <a:r>
              <a:rPr lang="de-DE" dirty="0" err="1"/>
              <a:t>Conceptualizing</a:t>
            </a:r>
            <a:r>
              <a:rPr lang="de-DE" dirty="0"/>
              <a:t> </a:t>
            </a:r>
            <a:r>
              <a:rPr lang="de-DE" dirty="0" err="1"/>
              <a:t>the</a:t>
            </a:r>
            <a:r>
              <a:rPr lang="de-DE" dirty="0"/>
              <a:t> Climate Crisis</a:t>
            </a:r>
          </a:p>
        </p:txBody>
      </p:sp>
      <p:sp>
        <p:nvSpPr>
          <p:cNvPr id="3" name="Inhaltsplatzhalter 2">
            <a:extLst>
              <a:ext uri="{FF2B5EF4-FFF2-40B4-BE49-F238E27FC236}">
                <a16:creationId xmlns:a16="http://schemas.microsoft.com/office/drawing/2014/main" id="{6264EC46-996E-2308-F830-B2A53E3A6705}"/>
              </a:ext>
            </a:extLst>
          </p:cNvPr>
          <p:cNvSpPr>
            <a:spLocks noGrp="1"/>
          </p:cNvSpPr>
          <p:nvPr>
            <p:ph idx="1"/>
          </p:nvPr>
        </p:nvSpPr>
        <p:spPr/>
        <p:txBody>
          <a:bodyPr>
            <a:normAutofit/>
          </a:bodyPr>
          <a:lstStyle/>
          <a:p>
            <a:pPr marL="0" indent="0">
              <a:buNone/>
            </a:pPr>
            <a:r>
              <a:rPr lang="de-DE" dirty="0"/>
              <a:t>Individual </a:t>
            </a:r>
            <a:r>
              <a:rPr lang="de-DE" dirty="0" err="1"/>
              <a:t>responsibility</a:t>
            </a:r>
            <a:r>
              <a:rPr lang="de-DE" dirty="0"/>
              <a:t> </a:t>
            </a:r>
            <a:r>
              <a:rPr lang="de-DE" dirty="0" err="1"/>
              <a:t>for</a:t>
            </a:r>
            <a:r>
              <a:rPr lang="de-DE" dirty="0"/>
              <a:t> </a:t>
            </a:r>
            <a:r>
              <a:rPr lang="de-DE" dirty="0" err="1"/>
              <a:t>sustainable</a:t>
            </a:r>
            <a:r>
              <a:rPr lang="de-DE" dirty="0"/>
              <a:t> </a:t>
            </a:r>
            <a:r>
              <a:rPr lang="de-DE" dirty="0" err="1"/>
              <a:t>change</a:t>
            </a:r>
            <a:r>
              <a:rPr lang="de-DE" dirty="0"/>
              <a:t> and </a:t>
            </a:r>
            <a:r>
              <a:rPr lang="de-DE" dirty="0" err="1"/>
              <a:t>climate</a:t>
            </a:r>
            <a:r>
              <a:rPr lang="de-DE" dirty="0"/>
              <a:t> </a:t>
            </a:r>
            <a:r>
              <a:rPr lang="de-DE" dirty="0" err="1"/>
              <a:t>protection</a:t>
            </a:r>
            <a:r>
              <a:rPr lang="de-DE" dirty="0"/>
              <a:t>?</a:t>
            </a:r>
          </a:p>
          <a:p>
            <a:pPr marL="0" indent="0">
              <a:buNone/>
            </a:pPr>
            <a:endParaRPr lang="de-DE" dirty="0"/>
          </a:p>
          <a:p>
            <a:pPr marL="0" indent="0">
              <a:buNone/>
            </a:pPr>
            <a:r>
              <a:rPr lang="de-DE" dirty="0"/>
              <a:t>The </a:t>
            </a:r>
            <a:r>
              <a:rPr lang="de-DE" dirty="0" err="1"/>
              <a:t>question</a:t>
            </a:r>
            <a:r>
              <a:rPr lang="de-DE" dirty="0"/>
              <a:t> </a:t>
            </a:r>
            <a:r>
              <a:rPr lang="de-DE" dirty="0" err="1"/>
              <a:t>that</a:t>
            </a:r>
            <a:r>
              <a:rPr lang="de-DE" dirty="0"/>
              <a:t> </a:t>
            </a:r>
            <a:r>
              <a:rPr lang="de-DE" dirty="0" err="1"/>
              <a:t>comes</a:t>
            </a:r>
            <a:r>
              <a:rPr lang="de-DE" dirty="0"/>
              <a:t> </a:t>
            </a:r>
            <a:r>
              <a:rPr lang="de-DE" dirty="0" err="1"/>
              <a:t>before</a:t>
            </a:r>
            <a:r>
              <a:rPr lang="de-DE" dirty="0"/>
              <a:t>: </a:t>
            </a:r>
            <a:r>
              <a:rPr lang="de-DE" dirty="0" err="1"/>
              <a:t>How</a:t>
            </a:r>
            <a:r>
              <a:rPr lang="de-DE" dirty="0"/>
              <a:t> </a:t>
            </a:r>
            <a:r>
              <a:rPr lang="de-DE" dirty="0" err="1"/>
              <a:t>should</a:t>
            </a:r>
            <a:r>
              <a:rPr lang="de-DE" dirty="0"/>
              <a:t> </a:t>
            </a:r>
            <a:r>
              <a:rPr lang="de-DE" dirty="0" err="1"/>
              <a:t>we</a:t>
            </a:r>
            <a:r>
              <a:rPr lang="de-DE" dirty="0"/>
              <a:t> </a:t>
            </a:r>
            <a:r>
              <a:rPr lang="de-DE" dirty="0" err="1"/>
              <a:t>conceptualize</a:t>
            </a:r>
            <a:r>
              <a:rPr lang="de-DE" dirty="0"/>
              <a:t> </a:t>
            </a:r>
            <a:r>
              <a:rPr lang="de-DE" dirty="0" err="1"/>
              <a:t>the</a:t>
            </a:r>
            <a:r>
              <a:rPr lang="de-DE" dirty="0"/>
              <a:t> </a:t>
            </a:r>
            <a:r>
              <a:rPr lang="de-DE" dirty="0" err="1"/>
              <a:t>crisis</a:t>
            </a:r>
            <a:r>
              <a:rPr lang="de-DE" dirty="0"/>
              <a:t>?</a:t>
            </a:r>
          </a:p>
          <a:p>
            <a:r>
              <a:rPr lang="de-DE" dirty="0" err="1"/>
              <a:t>What</a:t>
            </a:r>
            <a:r>
              <a:rPr lang="de-DE" dirty="0"/>
              <a:t> </a:t>
            </a:r>
            <a:r>
              <a:rPr lang="de-DE" dirty="0" err="1"/>
              <a:t>is</a:t>
            </a:r>
            <a:r>
              <a:rPr lang="de-DE" dirty="0"/>
              <a:t> </a:t>
            </a:r>
            <a:r>
              <a:rPr lang="de-DE" dirty="0" err="1"/>
              <a:t>endangered</a:t>
            </a:r>
            <a:r>
              <a:rPr lang="de-DE" dirty="0"/>
              <a:t>? </a:t>
            </a:r>
            <a:r>
              <a:rPr lang="de-DE" dirty="0" err="1"/>
              <a:t>What</a:t>
            </a:r>
            <a:r>
              <a:rPr lang="de-DE" dirty="0"/>
              <a:t> </a:t>
            </a:r>
            <a:r>
              <a:rPr lang="de-DE" dirty="0" err="1"/>
              <a:t>kind</a:t>
            </a:r>
            <a:r>
              <a:rPr lang="de-DE" dirty="0"/>
              <a:t> </a:t>
            </a:r>
            <a:r>
              <a:rPr lang="de-DE" dirty="0" err="1"/>
              <a:t>of</a:t>
            </a:r>
            <a:r>
              <a:rPr lang="de-DE" dirty="0"/>
              <a:t> </a:t>
            </a:r>
            <a:r>
              <a:rPr lang="de-DE" dirty="0" err="1"/>
              <a:t>problem</a:t>
            </a:r>
            <a:r>
              <a:rPr lang="de-DE" dirty="0"/>
              <a:t> </a:t>
            </a:r>
            <a:r>
              <a:rPr lang="de-DE" dirty="0" err="1"/>
              <a:t>is</a:t>
            </a:r>
            <a:r>
              <a:rPr lang="de-DE" dirty="0"/>
              <a:t> </a:t>
            </a:r>
            <a:r>
              <a:rPr lang="de-DE" dirty="0" err="1"/>
              <a:t>it</a:t>
            </a:r>
            <a:r>
              <a:rPr lang="de-DE" dirty="0"/>
              <a:t>?</a:t>
            </a:r>
          </a:p>
          <a:p>
            <a:r>
              <a:rPr lang="de-DE" dirty="0"/>
              <a:t>Who </a:t>
            </a:r>
            <a:r>
              <a:rPr lang="de-DE" dirty="0" err="1"/>
              <a:t>is</a:t>
            </a:r>
            <a:r>
              <a:rPr lang="de-DE" dirty="0"/>
              <a:t> </a:t>
            </a:r>
            <a:r>
              <a:rPr lang="de-DE" dirty="0" err="1"/>
              <a:t>responsible</a:t>
            </a:r>
            <a:r>
              <a:rPr lang="de-DE" dirty="0"/>
              <a:t>?</a:t>
            </a:r>
          </a:p>
          <a:p>
            <a:r>
              <a:rPr lang="de-DE" dirty="0"/>
              <a:t>Who </a:t>
            </a:r>
            <a:r>
              <a:rPr lang="de-DE" dirty="0" err="1"/>
              <a:t>is</a:t>
            </a:r>
            <a:r>
              <a:rPr lang="de-DE" dirty="0"/>
              <a:t> </a:t>
            </a:r>
            <a:r>
              <a:rPr lang="de-DE" dirty="0" err="1"/>
              <a:t>affected</a:t>
            </a:r>
            <a:r>
              <a:rPr lang="de-DE" dirty="0"/>
              <a:t>?</a:t>
            </a:r>
          </a:p>
          <a:p>
            <a:pPr marL="0" indent="0">
              <a:buNone/>
            </a:pPr>
            <a:endParaRPr lang="de-DE" dirty="0"/>
          </a:p>
        </p:txBody>
      </p:sp>
      <p:sp>
        <p:nvSpPr>
          <p:cNvPr id="4" name="Foliennummernplatzhalter 3">
            <a:extLst>
              <a:ext uri="{FF2B5EF4-FFF2-40B4-BE49-F238E27FC236}">
                <a16:creationId xmlns:a16="http://schemas.microsoft.com/office/drawing/2014/main" id="{87771103-1441-B58D-8F5D-FB7D02D60C8B}"/>
              </a:ext>
            </a:extLst>
          </p:cNvPr>
          <p:cNvSpPr>
            <a:spLocks noGrp="1"/>
          </p:cNvSpPr>
          <p:nvPr>
            <p:ph type="sldNum" sz="quarter" idx="12"/>
          </p:nvPr>
        </p:nvSpPr>
        <p:spPr/>
        <p:txBody>
          <a:bodyPr/>
          <a:lstStyle/>
          <a:p>
            <a:fld id="{93B7D700-2619-45EC-B933-DE9988DFC663}" type="slidenum">
              <a:rPr lang="de-DE" smtClean="0"/>
              <a:t>32</a:t>
            </a:fld>
            <a:endParaRPr lang="de-DE"/>
          </a:p>
        </p:txBody>
      </p:sp>
    </p:spTree>
    <p:extLst>
      <p:ext uri="{BB962C8B-B14F-4D97-AF65-F5344CB8AC3E}">
        <p14:creationId xmlns:p14="http://schemas.microsoft.com/office/powerpoint/2010/main" val="30576020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6EC7E73-8F20-3FEA-B417-B6F72A093FC5}"/>
              </a:ext>
            </a:extLst>
          </p:cNvPr>
          <p:cNvSpPr>
            <a:spLocks noGrp="1"/>
          </p:cNvSpPr>
          <p:nvPr>
            <p:ph type="title"/>
          </p:nvPr>
        </p:nvSpPr>
        <p:spPr/>
        <p:txBody>
          <a:bodyPr/>
          <a:lstStyle/>
          <a:p>
            <a:pPr algn="ctr"/>
            <a:r>
              <a:rPr lang="de-DE" dirty="0"/>
              <a:t>The </a:t>
            </a:r>
            <a:r>
              <a:rPr lang="de-DE" dirty="0" err="1"/>
              <a:t>importance</a:t>
            </a:r>
            <a:r>
              <a:rPr lang="de-DE" dirty="0"/>
              <a:t> </a:t>
            </a:r>
            <a:r>
              <a:rPr lang="de-DE" dirty="0" err="1"/>
              <a:t>of</a:t>
            </a:r>
            <a:r>
              <a:rPr lang="de-DE" dirty="0"/>
              <a:t> narratives</a:t>
            </a:r>
          </a:p>
        </p:txBody>
      </p:sp>
      <p:sp>
        <p:nvSpPr>
          <p:cNvPr id="3" name="Inhaltsplatzhalter 2">
            <a:extLst>
              <a:ext uri="{FF2B5EF4-FFF2-40B4-BE49-F238E27FC236}">
                <a16:creationId xmlns:a16="http://schemas.microsoft.com/office/drawing/2014/main" id="{2E0C193B-F3B7-87A0-4CAF-35CBF139340A}"/>
              </a:ext>
            </a:extLst>
          </p:cNvPr>
          <p:cNvSpPr>
            <a:spLocks noGrp="1"/>
          </p:cNvSpPr>
          <p:nvPr>
            <p:ph idx="1"/>
          </p:nvPr>
        </p:nvSpPr>
        <p:spPr/>
        <p:txBody>
          <a:bodyPr/>
          <a:lstStyle/>
          <a:p>
            <a:pPr marL="0" indent="0">
              <a:buNone/>
            </a:pPr>
            <a:r>
              <a:rPr lang="de-DE" dirty="0"/>
              <a:t>Possible </a:t>
            </a:r>
            <a:r>
              <a:rPr lang="de-DE" dirty="0" err="1"/>
              <a:t>narrations</a:t>
            </a:r>
            <a:r>
              <a:rPr lang="de-DE" dirty="0"/>
              <a:t> </a:t>
            </a:r>
            <a:r>
              <a:rPr lang="de-DE" dirty="0" err="1"/>
              <a:t>of</a:t>
            </a:r>
            <a:r>
              <a:rPr lang="de-DE" dirty="0"/>
              <a:t> </a:t>
            </a:r>
            <a:r>
              <a:rPr lang="de-DE" dirty="0" err="1"/>
              <a:t>the</a:t>
            </a:r>
            <a:r>
              <a:rPr lang="de-DE" dirty="0"/>
              <a:t> </a:t>
            </a:r>
            <a:r>
              <a:rPr lang="de-DE" dirty="0" err="1"/>
              <a:t>climate</a:t>
            </a:r>
            <a:r>
              <a:rPr lang="de-DE" dirty="0"/>
              <a:t> </a:t>
            </a:r>
            <a:r>
              <a:rPr lang="de-DE" dirty="0" err="1"/>
              <a:t>crisis</a:t>
            </a:r>
            <a:r>
              <a:rPr lang="de-DE" dirty="0"/>
              <a:t>:</a:t>
            </a:r>
          </a:p>
          <a:p>
            <a:pPr marL="0" indent="0">
              <a:buNone/>
            </a:pPr>
            <a:endParaRPr lang="de-DE" dirty="0"/>
          </a:p>
          <a:p>
            <a:r>
              <a:rPr lang="de-DE" dirty="0"/>
              <a:t>a </a:t>
            </a:r>
            <a:r>
              <a:rPr lang="de-DE" dirty="0" err="1"/>
              <a:t>problem</a:t>
            </a:r>
            <a:r>
              <a:rPr lang="de-DE" dirty="0"/>
              <a:t> </a:t>
            </a:r>
            <a:r>
              <a:rPr lang="de-DE" dirty="0" err="1"/>
              <a:t>of</a:t>
            </a:r>
            <a:r>
              <a:rPr lang="de-DE" dirty="0"/>
              <a:t> </a:t>
            </a:r>
            <a:r>
              <a:rPr lang="de-DE" dirty="0" err="1"/>
              <a:t>capitalism</a:t>
            </a:r>
            <a:endParaRPr lang="de-DE" dirty="0"/>
          </a:p>
          <a:p>
            <a:r>
              <a:rPr lang="de-DE" dirty="0"/>
              <a:t>a </a:t>
            </a:r>
            <a:r>
              <a:rPr lang="de-DE" dirty="0" err="1"/>
              <a:t>destruction</a:t>
            </a:r>
            <a:r>
              <a:rPr lang="de-DE" dirty="0"/>
              <a:t> </a:t>
            </a:r>
            <a:r>
              <a:rPr lang="de-DE" dirty="0" err="1"/>
              <a:t>of</a:t>
            </a:r>
            <a:r>
              <a:rPr lang="de-DE" dirty="0"/>
              <a:t> </a:t>
            </a:r>
            <a:r>
              <a:rPr lang="de-DE" dirty="0" err="1"/>
              <a:t>creation</a:t>
            </a:r>
            <a:endParaRPr lang="de-DE" dirty="0"/>
          </a:p>
          <a:p>
            <a:r>
              <a:rPr lang="de-DE" dirty="0"/>
              <a:t>a </a:t>
            </a:r>
            <a:r>
              <a:rPr lang="de-DE" dirty="0" err="1"/>
              <a:t>technological</a:t>
            </a:r>
            <a:r>
              <a:rPr lang="de-DE" dirty="0"/>
              <a:t> </a:t>
            </a:r>
            <a:r>
              <a:rPr lang="de-DE" dirty="0" err="1"/>
              <a:t>challenge</a:t>
            </a:r>
            <a:endParaRPr lang="de-DE" dirty="0"/>
          </a:p>
          <a:p>
            <a:r>
              <a:rPr lang="de-DE" dirty="0"/>
              <a:t>a </a:t>
            </a:r>
            <a:r>
              <a:rPr lang="de-DE" dirty="0" err="1"/>
              <a:t>danger</a:t>
            </a:r>
            <a:r>
              <a:rPr lang="de-DE" dirty="0"/>
              <a:t> </a:t>
            </a:r>
            <a:r>
              <a:rPr lang="de-DE" dirty="0" err="1"/>
              <a:t>to</a:t>
            </a:r>
            <a:r>
              <a:rPr lang="de-DE" dirty="0"/>
              <a:t> </a:t>
            </a:r>
            <a:r>
              <a:rPr lang="de-DE" dirty="0" err="1"/>
              <a:t>home</a:t>
            </a:r>
            <a:r>
              <a:rPr lang="de-DE" dirty="0"/>
              <a:t>, </a:t>
            </a:r>
            <a:r>
              <a:rPr lang="de-DE" dirty="0" err="1"/>
              <a:t>our</a:t>
            </a:r>
            <a:r>
              <a:rPr lang="de-DE" dirty="0"/>
              <a:t> well-</a:t>
            </a:r>
            <a:r>
              <a:rPr lang="de-DE" dirty="0" err="1"/>
              <a:t>known</a:t>
            </a:r>
            <a:r>
              <a:rPr lang="de-DE" dirty="0"/>
              <a:t> </a:t>
            </a:r>
            <a:r>
              <a:rPr lang="de-DE" dirty="0" err="1"/>
              <a:t>environment</a:t>
            </a:r>
            <a:endParaRPr lang="de-DE" dirty="0"/>
          </a:p>
          <a:p>
            <a:endParaRPr lang="de-DE" dirty="0"/>
          </a:p>
          <a:p>
            <a:pPr marL="0" indent="0">
              <a:buNone/>
            </a:pPr>
            <a:r>
              <a:rPr lang="de-DE" dirty="0"/>
              <a:t>The </a:t>
            </a:r>
            <a:r>
              <a:rPr lang="de-DE" dirty="0" err="1"/>
              <a:t>importance</a:t>
            </a:r>
            <a:r>
              <a:rPr lang="de-DE" dirty="0"/>
              <a:t> </a:t>
            </a:r>
            <a:r>
              <a:rPr lang="de-DE" dirty="0" err="1"/>
              <a:t>of</a:t>
            </a:r>
            <a:r>
              <a:rPr lang="de-DE" dirty="0"/>
              <a:t> narratives: </a:t>
            </a:r>
            <a:r>
              <a:rPr lang="de-DE" dirty="0" err="1"/>
              <a:t>Compare</a:t>
            </a:r>
            <a:r>
              <a:rPr lang="de-DE" dirty="0"/>
              <a:t> </a:t>
            </a:r>
            <a:r>
              <a:rPr lang="de-DE" dirty="0" err="1"/>
              <a:t>the</a:t>
            </a:r>
            <a:r>
              <a:rPr lang="de-DE" dirty="0"/>
              <a:t> </a:t>
            </a:r>
            <a:r>
              <a:rPr lang="de-DE" dirty="0" err="1"/>
              <a:t>crisis</a:t>
            </a:r>
            <a:r>
              <a:rPr lang="de-DE" dirty="0"/>
              <a:t> </a:t>
            </a:r>
            <a:r>
              <a:rPr lang="de-DE" dirty="0" err="1"/>
              <a:t>of</a:t>
            </a:r>
            <a:r>
              <a:rPr lang="de-DE" dirty="0"/>
              <a:t> </a:t>
            </a:r>
            <a:r>
              <a:rPr lang="de-DE" dirty="0" err="1"/>
              <a:t>biodiversity</a:t>
            </a:r>
            <a:r>
              <a:rPr lang="de-DE" dirty="0"/>
              <a:t>!</a:t>
            </a:r>
          </a:p>
          <a:p>
            <a:pPr marL="0" indent="0">
              <a:buNone/>
            </a:pPr>
            <a:endParaRPr lang="de-DE" dirty="0"/>
          </a:p>
        </p:txBody>
      </p:sp>
      <p:sp>
        <p:nvSpPr>
          <p:cNvPr id="4" name="Foliennummernplatzhalter 3">
            <a:extLst>
              <a:ext uri="{FF2B5EF4-FFF2-40B4-BE49-F238E27FC236}">
                <a16:creationId xmlns:a16="http://schemas.microsoft.com/office/drawing/2014/main" id="{6E718019-1DB5-AD9D-C71F-91180C681A0A}"/>
              </a:ext>
            </a:extLst>
          </p:cNvPr>
          <p:cNvSpPr>
            <a:spLocks noGrp="1"/>
          </p:cNvSpPr>
          <p:nvPr>
            <p:ph type="sldNum" sz="quarter" idx="12"/>
          </p:nvPr>
        </p:nvSpPr>
        <p:spPr/>
        <p:txBody>
          <a:bodyPr/>
          <a:lstStyle/>
          <a:p>
            <a:fld id="{93B7D700-2619-45EC-B933-DE9988DFC663}" type="slidenum">
              <a:rPr lang="de-DE" smtClean="0"/>
              <a:t>33</a:t>
            </a:fld>
            <a:endParaRPr lang="de-DE"/>
          </a:p>
        </p:txBody>
      </p:sp>
    </p:spTree>
    <p:extLst>
      <p:ext uri="{BB962C8B-B14F-4D97-AF65-F5344CB8AC3E}">
        <p14:creationId xmlns:p14="http://schemas.microsoft.com/office/powerpoint/2010/main" val="12249988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D4D036B9-94F9-8127-5EA4-8B4958002E98}"/>
              </a:ext>
            </a:extLst>
          </p:cNvPr>
          <p:cNvSpPr>
            <a:spLocks noGrp="1"/>
          </p:cNvSpPr>
          <p:nvPr>
            <p:ph type="title"/>
          </p:nvPr>
        </p:nvSpPr>
        <p:spPr/>
        <p:txBody>
          <a:bodyPr/>
          <a:lstStyle/>
          <a:p>
            <a:pPr algn="ctr"/>
            <a:r>
              <a:rPr lang="de-DE" dirty="0"/>
              <a:t>The </a:t>
            </a:r>
            <a:r>
              <a:rPr lang="de-DE" dirty="0" err="1"/>
              <a:t>first</a:t>
            </a:r>
            <a:r>
              <a:rPr lang="de-DE" dirty="0"/>
              <a:t> narrative: global </a:t>
            </a:r>
            <a:r>
              <a:rPr lang="de-DE" dirty="0" err="1"/>
              <a:t>Injustice</a:t>
            </a:r>
            <a:endParaRPr lang="de-DE" dirty="0"/>
          </a:p>
        </p:txBody>
      </p:sp>
      <p:sp>
        <p:nvSpPr>
          <p:cNvPr id="3" name="Inhaltsplatzhalter 2">
            <a:extLst>
              <a:ext uri="{FF2B5EF4-FFF2-40B4-BE49-F238E27FC236}">
                <a16:creationId xmlns:a16="http://schemas.microsoft.com/office/drawing/2014/main" id="{CBB0E6BD-B81D-38BD-6A0F-82EA03C4B147}"/>
              </a:ext>
            </a:extLst>
          </p:cNvPr>
          <p:cNvSpPr>
            <a:spLocks noGrp="1"/>
          </p:cNvSpPr>
          <p:nvPr>
            <p:ph idx="1"/>
          </p:nvPr>
        </p:nvSpPr>
        <p:spPr>
          <a:xfrm>
            <a:off x="838200" y="1825624"/>
            <a:ext cx="10515600" cy="4530725"/>
          </a:xfrm>
        </p:spPr>
        <p:txBody>
          <a:bodyPr>
            <a:normAutofit fontScale="85000" lnSpcReduction="20000"/>
          </a:bodyPr>
          <a:lstStyle/>
          <a:p>
            <a:pPr marL="0" indent="0">
              <a:buNone/>
            </a:pPr>
            <a:r>
              <a:rPr lang="en-US" dirty="0"/>
              <a:t>“[…] This is why the earth herself, burdened and laid waste, is among the most abandoned and maltreated of our poor. […] Inequity affects not only individuals but entire countries; it compels us to consider an ethics of international relations. A true “ecological debt” exists, particularly between the global north and south, connected to commercial imbalances with effects on the environment, and the disproportionate use of natural resources by certain countries over long periods of time. […] The warming caused by huge consumption on the part of some rich countries has repercussions on the poorest areas of the world, especially Africa, where a rise in temperature, together with drought, has proved devastating for farming. […] Some strategies for lowering pollutant gas emissions call for the internationalization of environmental costs, which would risk imposing on countries with fewer resources burdensome commitments to reducing emissions comparable to those of the more industrialized countries. Imposing such measures penalizes those countries most in need of development. A further injustice is perpetrated under the guise of protecting the environment. Here also, the poor end up paying the price. […]”</a:t>
            </a:r>
            <a:endParaRPr lang="de-DE" dirty="0"/>
          </a:p>
        </p:txBody>
      </p:sp>
      <p:sp>
        <p:nvSpPr>
          <p:cNvPr id="4" name="Foliennummernplatzhalter 3">
            <a:extLst>
              <a:ext uri="{FF2B5EF4-FFF2-40B4-BE49-F238E27FC236}">
                <a16:creationId xmlns:a16="http://schemas.microsoft.com/office/drawing/2014/main" id="{6DEC92F7-2AD3-7BBE-CE4C-6FAA282E2BF8}"/>
              </a:ext>
            </a:extLst>
          </p:cNvPr>
          <p:cNvSpPr>
            <a:spLocks noGrp="1"/>
          </p:cNvSpPr>
          <p:nvPr>
            <p:ph type="sldNum" sz="quarter" idx="12"/>
          </p:nvPr>
        </p:nvSpPr>
        <p:spPr/>
        <p:txBody>
          <a:bodyPr/>
          <a:lstStyle/>
          <a:p>
            <a:fld id="{93B7D700-2619-45EC-B933-DE9988DFC663}" type="slidenum">
              <a:rPr lang="de-DE" smtClean="0"/>
              <a:t>34</a:t>
            </a:fld>
            <a:endParaRPr lang="de-DE"/>
          </a:p>
        </p:txBody>
      </p:sp>
    </p:spTree>
    <p:extLst>
      <p:ext uri="{BB962C8B-B14F-4D97-AF65-F5344CB8AC3E}">
        <p14:creationId xmlns:p14="http://schemas.microsoft.com/office/powerpoint/2010/main" val="42246368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7DE2B6-C14D-DCDE-3D51-5DFB3DB6B30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2DDB149-22DB-C743-2E80-704B32EF4A7B}"/>
              </a:ext>
            </a:extLst>
          </p:cNvPr>
          <p:cNvSpPr>
            <a:spLocks noGrp="1"/>
          </p:cNvSpPr>
          <p:nvPr>
            <p:ph type="title"/>
          </p:nvPr>
        </p:nvSpPr>
        <p:spPr/>
        <p:txBody>
          <a:bodyPr/>
          <a:lstStyle/>
          <a:p>
            <a:pPr algn="ctr"/>
            <a:r>
              <a:rPr lang="de-DE" dirty="0"/>
              <a:t>The </a:t>
            </a:r>
            <a:r>
              <a:rPr lang="de-DE" dirty="0" err="1"/>
              <a:t>first</a:t>
            </a:r>
            <a:r>
              <a:rPr lang="de-DE" dirty="0"/>
              <a:t> narrative: global </a:t>
            </a:r>
            <a:r>
              <a:rPr lang="de-DE" dirty="0" err="1"/>
              <a:t>Injustice</a:t>
            </a:r>
            <a:endParaRPr lang="de-DE" dirty="0"/>
          </a:p>
        </p:txBody>
      </p:sp>
      <p:sp>
        <p:nvSpPr>
          <p:cNvPr id="3" name="Inhaltsplatzhalter 2">
            <a:extLst>
              <a:ext uri="{FF2B5EF4-FFF2-40B4-BE49-F238E27FC236}">
                <a16:creationId xmlns:a16="http://schemas.microsoft.com/office/drawing/2014/main" id="{6C0E9BE8-8B36-32B0-4EC4-7FE4695A3064}"/>
              </a:ext>
            </a:extLst>
          </p:cNvPr>
          <p:cNvSpPr>
            <a:spLocks noGrp="1"/>
          </p:cNvSpPr>
          <p:nvPr>
            <p:ph idx="1"/>
          </p:nvPr>
        </p:nvSpPr>
        <p:spPr/>
        <p:txBody>
          <a:bodyPr>
            <a:normAutofit lnSpcReduction="10000"/>
          </a:bodyPr>
          <a:lstStyle/>
          <a:p>
            <a:r>
              <a:rPr lang="de-DE" dirty="0" err="1"/>
              <a:t>quote</a:t>
            </a:r>
            <a:r>
              <a:rPr lang="de-DE" dirty="0"/>
              <a:t> last </a:t>
            </a:r>
            <a:r>
              <a:rPr lang="de-DE" dirty="0" err="1"/>
              <a:t>slide</a:t>
            </a:r>
            <a:r>
              <a:rPr lang="de-DE" dirty="0"/>
              <a:t>: Pope Francis, </a:t>
            </a:r>
            <a:r>
              <a:rPr lang="de-DE" dirty="0" err="1"/>
              <a:t>encyclical</a:t>
            </a:r>
            <a:r>
              <a:rPr lang="de-DE" dirty="0"/>
              <a:t> </a:t>
            </a:r>
            <a:r>
              <a:rPr lang="de-DE" dirty="0" err="1"/>
              <a:t>letter</a:t>
            </a:r>
            <a:r>
              <a:rPr lang="de-DE" dirty="0"/>
              <a:t> </a:t>
            </a:r>
            <a:r>
              <a:rPr lang="de-DE" i="1" dirty="0"/>
              <a:t>Laudato si‘ </a:t>
            </a:r>
            <a:r>
              <a:rPr lang="de-DE" dirty="0"/>
              <a:t>(</a:t>
            </a:r>
            <a:r>
              <a:rPr lang="de-DE" dirty="0" err="1"/>
              <a:t>sect</a:t>
            </a:r>
            <a:r>
              <a:rPr lang="de-DE" dirty="0"/>
              <a:t>. 2, 51, 170)</a:t>
            </a:r>
            <a:endParaRPr lang="de-DE" i="1" dirty="0"/>
          </a:p>
          <a:p>
            <a:endParaRPr lang="de-DE" i="1" dirty="0"/>
          </a:p>
          <a:p>
            <a:r>
              <a:rPr lang="de-DE" dirty="0" err="1"/>
              <a:t>climate</a:t>
            </a:r>
            <a:r>
              <a:rPr lang="de-DE" dirty="0"/>
              <a:t> </a:t>
            </a:r>
            <a:r>
              <a:rPr lang="de-DE" dirty="0" err="1"/>
              <a:t>crisis</a:t>
            </a:r>
            <a:r>
              <a:rPr lang="de-DE" dirty="0"/>
              <a:t> </a:t>
            </a:r>
            <a:r>
              <a:rPr lang="de-DE" dirty="0" err="1"/>
              <a:t>as</a:t>
            </a:r>
            <a:r>
              <a:rPr lang="de-DE" dirty="0"/>
              <a:t> a </a:t>
            </a:r>
            <a:r>
              <a:rPr lang="de-DE" dirty="0" err="1"/>
              <a:t>continuation</a:t>
            </a:r>
            <a:r>
              <a:rPr lang="de-DE" dirty="0"/>
              <a:t> </a:t>
            </a:r>
            <a:r>
              <a:rPr lang="de-DE" dirty="0" err="1"/>
              <a:t>of</a:t>
            </a:r>
            <a:r>
              <a:rPr lang="de-DE" dirty="0"/>
              <a:t> </a:t>
            </a:r>
            <a:r>
              <a:rPr lang="de-DE" dirty="0" err="1"/>
              <a:t>problems</a:t>
            </a:r>
            <a:r>
              <a:rPr lang="de-DE" dirty="0"/>
              <a:t> </a:t>
            </a:r>
            <a:r>
              <a:rPr lang="de-DE" dirty="0" err="1"/>
              <a:t>of</a:t>
            </a:r>
            <a:r>
              <a:rPr lang="de-DE" dirty="0"/>
              <a:t> </a:t>
            </a:r>
            <a:r>
              <a:rPr lang="de-DE" dirty="0" err="1"/>
              <a:t>severe</a:t>
            </a:r>
            <a:r>
              <a:rPr lang="de-DE" dirty="0"/>
              <a:t> </a:t>
            </a:r>
            <a:r>
              <a:rPr lang="de-DE" dirty="0" err="1"/>
              <a:t>injustice</a:t>
            </a:r>
            <a:r>
              <a:rPr lang="de-DE" dirty="0"/>
              <a:t> and </a:t>
            </a:r>
            <a:r>
              <a:rPr lang="de-DE" dirty="0" err="1"/>
              <a:t>exploitation</a:t>
            </a:r>
            <a:endParaRPr lang="de-DE" dirty="0"/>
          </a:p>
          <a:p>
            <a:pPr lvl="1"/>
            <a:r>
              <a:rPr lang="de-DE" dirty="0"/>
              <a:t>First </a:t>
            </a:r>
            <a:r>
              <a:rPr lang="de-DE" dirty="0" err="1"/>
              <a:t>slavery</a:t>
            </a:r>
            <a:r>
              <a:rPr lang="de-DE" dirty="0"/>
              <a:t> and </a:t>
            </a:r>
            <a:r>
              <a:rPr lang="de-DE" dirty="0" err="1"/>
              <a:t>colonialization</a:t>
            </a:r>
            <a:r>
              <a:rPr lang="de-DE" dirty="0"/>
              <a:t>, </a:t>
            </a:r>
            <a:r>
              <a:rPr lang="de-DE" dirty="0" err="1"/>
              <a:t>then</a:t>
            </a:r>
            <a:r>
              <a:rPr lang="de-DE" dirty="0"/>
              <a:t> </a:t>
            </a:r>
            <a:r>
              <a:rPr lang="de-DE" dirty="0" err="1"/>
              <a:t>the</a:t>
            </a:r>
            <a:r>
              <a:rPr lang="de-DE" dirty="0"/>
              <a:t> </a:t>
            </a:r>
            <a:r>
              <a:rPr lang="de-DE" dirty="0" err="1"/>
              <a:t>natural</a:t>
            </a:r>
            <a:r>
              <a:rPr lang="de-DE" dirty="0"/>
              <a:t> </a:t>
            </a:r>
            <a:r>
              <a:rPr lang="de-DE" dirty="0" err="1"/>
              <a:t>resources</a:t>
            </a:r>
            <a:r>
              <a:rPr lang="de-DE" dirty="0"/>
              <a:t> – and </a:t>
            </a:r>
            <a:r>
              <a:rPr lang="de-DE" dirty="0" err="1"/>
              <a:t>now</a:t>
            </a:r>
            <a:r>
              <a:rPr lang="de-DE" dirty="0"/>
              <a:t> </a:t>
            </a:r>
            <a:r>
              <a:rPr lang="de-DE" dirty="0" err="1"/>
              <a:t>the</a:t>
            </a:r>
            <a:r>
              <a:rPr lang="de-DE" dirty="0"/>
              <a:t> </a:t>
            </a:r>
            <a:r>
              <a:rPr lang="de-DE" dirty="0" err="1"/>
              <a:t>climate</a:t>
            </a:r>
            <a:r>
              <a:rPr lang="de-DE" dirty="0"/>
              <a:t> </a:t>
            </a:r>
            <a:r>
              <a:rPr lang="de-DE" dirty="0" err="1"/>
              <a:t>system</a:t>
            </a:r>
            <a:r>
              <a:rPr lang="de-DE" dirty="0"/>
              <a:t>.</a:t>
            </a:r>
          </a:p>
          <a:p>
            <a:r>
              <a:rPr lang="de-DE" dirty="0" err="1"/>
              <a:t>locates</a:t>
            </a:r>
            <a:r>
              <a:rPr lang="de-DE" dirty="0"/>
              <a:t> </a:t>
            </a:r>
            <a:r>
              <a:rPr lang="de-DE" dirty="0" err="1"/>
              <a:t>responsibility</a:t>
            </a:r>
            <a:r>
              <a:rPr lang="de-DE" dirty="0"/>
              <a:t> </a:t>
            </a:r>
            <a:r>
              <a:rPr lang="de-DE" dirty="0" err="1"/>
              <a:t>to</a:t>
            </a:r>
            <a:r>
              <a:rPr lang="de-DE" dirty="0"/>
              <a:t> </a:t>
            </a:r>
            <a:r>
              <a:rPr lang="de-DE" dirty="0" err="1"/>
              <a:t>act</a:t>
            </a:r>
            <a:r>
              <a:rPr lang="de-DE" dirty="0"/>
              <a:t> </a:t>
            </a:r>
            <a:r>
              <a:rPr lang="de-DE" dirty="0" err="1"/>
              <a:t>within</a:t>
            </a:r>
            <a:r>
              <a:rPr lang="de-DE" dirty="0"/>
              <a:t> </a:t>
            </a:r>
            <a:r>
              <a:rPr lang="de-DE" dirty="0" err="1"/>
              <a:t>the</a:t>
            </a:r>
            <a:r>
              <a:rPr lang="de-DE" dirty="0"/>
              <a:t> Global North.</a:t>
            </a:r>
          </a:p>
          <a:p>
            <a:r>
              <a:rPr lang="de-DE" dirty="0" err="1"/>
              <a:t>connects</a:t>
            </a:r>
            <a:r>
              <a:rPr lang="de-DE" dirty="0"/>
              <a:t> </a:t>
            </a:r>
            <a:r>
              <a:rPr lang="de-DE" dirty="0" err="1"/>
              <a:t>climate</a:t>
            </a:r>
            <a:r>
              <a:rPr lang="de-DE" dirty="0"/>
              <a:t> </a:t>
            </a:r>
            <a:r>
              <a:rPr lang="de-DE" dirty="0" err="1"/>
              <a:t>protection</a:t>
            </a:r>
            <a:r>
              <a:rPr lang="de-DE" dirty="0"/>
              <a:t> </a:t>
            </a:r>
            <a:r>
              <a:rPr lang="de-DE" dirty="0" err="1"/>
              <a:t>to</a:t>
            </a:r>
            <a:r>
              <a:rPr lang="de-DE" dirty="0"/>
              <a:t> </a:t>
            </a:r>
            <a:r>
              <a:rPr lang="de-DE" dirty="0" err="1"/>
              <a:t>fighting</a:t>
            </a:r>
            <a:r>
              <a:rPr lang="de-DE" dirty="0"/>
              <a:t> </a:t>
            </a:r>
            <a:r>
              <a:rPr lang="de-DE" dirty="0" err="1"/>
              <a:t>poverty</a:t>
            </a:r>
            <a:r>
              <a:rPr lang="de-DE" dirty="0"/>
              <a:t> and </a:t>
            </a:r>
            <a:r>
              <a:rPr lang="de-DE" dirty="0" err="1"/>
              <a:t>to</a:t>
            </a:r>
            <a:r>
              <a:rPr lang="de-DE" dirty="0"/>
              <a:t> </a:t>
            </a:r>
            <a:r>
              <a:rPr lang="de-DE" dirty="0" err="1"/>
              <a:t>economic</a:t>
            </a:r>
            <a:r>
              <a:rPr lang="de-DE" dirty="0"/>
              <a:t> </a:t>
            </a:r>
            <a:r>
              <a:rPr lang="de-DE" dirty="0" err="1"/>
              <a:t>development</a:t>
            </a:r>
            <a:r>
              <a:rPr lang="de-DE" dirty="0"/>
              <a:t> (</a:t>
            </a:r>
            <a:r>
              <a:rPr lang="de-DE" dirty="0" err="1"/>
              <a:t>sustainability</a:t>
            </a:r>
            <a:r>
              <a:rPr lang="de-DE" dirty="0"/>
              <a:t>: social, </a:t>
            </a:r>
            <a:r>
              <a:rPr lang="de-DE" dirty="0" err="1"/>
              <a:t>economical</a:t>
            </a:r>
            <a:r>
              <a:rPr lang="de-DE" dirty="0"/>
              <a:t>, </a:t>
            </a:r>
            <a:r>
              <a:rPr lang="de-DE" dirty="0" err="1"/>
              <a:t>ecological</a:t>
            </a:r>
            <a:r>
              <a:rPr lang="de-DE" dirty="0"/>
              <a:t>)</a:t>
            </a:r>
          </a:p>
        </p:txBody>
      </p:sp>
      <p:sp>
        <p:nvSpPr>
          <p:cNvPr id="4" name="Foliennummernplatzhalter 3">
            <a:extLst>
              <a:ext uri="{FF2B5EF4-FFF2-40B4-BE49-F238E27FC236}">
                <a16:creationId xmlns:a16="http://schemas.microsoft.com/office/drawing/2014/main" id="{21548EB6-F9F5-1006-D8CB-84EAC8FF4817}"/>
              </a:ext>
            </a:extLst>
          </p:cNvPr>
          <p:cNvSpPr>
            <a:spLocks noGrp="1"/>
          </p:cNvSpPr>
          <p:nvPr>
            <p:ph type="sldNum" sz="quarter" idx="12"/>
          </p:nvPr>
        </p:nvSpPr>
        <p:spPr/>
        <p:txBody>
          <a:bodyPr/>
          <a:lstStyle/>
          <a:p>
            <a:fld id="{93B7D700-2619-45EC-B933-DE9988DFC663}" type="slidenum">
              <a:rPr lang="de-DE" smtClean="0"/>
              <a:t>35</a:t>
            </a:fld>
            <a:endParaRPr lang="de-DE"/>
          </a:p>
        </p:txBody>
      </p:sp>
    </p:spTree>
    <p:extLst>
      <p:ext uri="{BB962C8B-B14F-4D97-AF65-F5344CB8AC3E}">
        <p14:creationId xmlns:p14="http://schemas.microsoft.com/office/powerpoint/2010/main" val="351674686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B1324E-0ED1-65CD-3286-3B83D5721394}"/>
              </a:ext>
            </a:extLst>
          </p:cNvPr>
          <p:cNvSpPr>
            <a:spLocks noGrp="1"/>
          </p:cNvSpPr>
          <p:nvPr>
            <p:ph type="title"/>
          </p:nvPr>
        </p:nvSpPr>
        <p:spPr/>
        <p:txBody>
          <a:bodyPr/>
          <a:lstStyle/>
          <a:p>
            <a:pPr algn="ctr"/>
            <a:r>
              <a:rPr lang="de-DE" dirty="0"/>
              <a:t>The </a:t>
            </a:r>
            <a:r>
              <a:rPr lang="de-DE" dirty="0" err="1"/>
              <a:t>second</a:t>
            </a:r>
            <a:r>
              <a:rPr lang="de-DE" dirty="0"/>
              <a:t> narrative: </a:t>
            </a:r>
            <a:r>
              <a:rPr lang="de-DE" dirty="0" err="1"/>
              <a:t>apocalypse</a:t>
            </a:r>
            <a:endParaRPr lang="de-DE" dirty="0"/>
          </a:p>
        </p:txBody>
      </p:sp>
      <p:sp>
        <p:nvSpPr>
          <p:cNvPr id="3" name="Inhaltsplatzhalter 2">
            <a:extLst>
              <a:ext uri="{FF2B5EF4-FFF2-40B4-BE49-F238E27FC236}">
                <a16:creationId xmlns:a16="http://schemas.microsoft.com/office/drawing/2014/main" id="{F2D1CCAE-3E0E-9D64-90E7-34F4FD436436}"/>
              </a:ext>
            </a:extLst>
          </p:cNvPr>
          <p:cNvSpPr>
            <a:spLocks noGrp="1"/>
          </p:cNvSpPr>
          <p:nvPr>
            <p:ph idx="1"/>
          </p:nvPr>
        </p:nvSpPr>
        <p:spPr>
          <a:xfrm>
            <a:off x="838200" y="1825624"/>
            <a:ext cx="10515600" cy="4530725"/>
          </a:xfrm>
        </p:spPr>
        <p:txBody>
          <a:bodyPr>
            <a:normAutofit fontScale="92500" lnSpcReduction="10000"/>
          </a:bodyPr>
          <a:lstStyle/>
          <a:p>
            <a:pPr marL="0" indent="0">
              <a:buNone/>
            </a:pPr>
            <a:r>
              <a:rPr lang="en-US" dirty="0"/>
              <a:t>“We are facing a disaster of unspoken sufferings for enormous amounts of people. And now is not the time for speaking politely or focusing on what we can or cannot say. Now is the time to speak clearly. Solving the climate crisis is the greatest and most complex challenge that Homo sapiens have ever faced. The main solution, however, is so simple that even a small child can understand it. We have to stop our emissions of greenhouse gases. Either we do that or we don’t. You say nothing in life is black or white. But that is a lie. A very dangerous lie. Either we prevent 1.5 degree [Celsius] of warming or we don’t. Either we avoid setting off that irreversible chain reaction beyond human control or we don’t. Either we choose to go on as a </a:t>
            </a:r>
            <a:r>
              <a:rPr lang="en-US" dirty="0" err="1"/>
              <a:t>civilisation</a:t>
            </a:r>
            <a:r>
              <a:rPr lang="en-US" dirty="0"/>
              <a:t> or we don’t. That is as black or white as it gets. There are no grey areas when it comes to survival.”</a:t>
            </a:r>
          </a:p>
          <a:p>
            <a:pPr marL="0" indent="0">
              <a:buNone/>
            </a:pPr>
            <a:r>
              <a:rPr lang="de-DE" dirty="0"/>
              <a:t>Greta Thunberg, World </a:t>
            </a:r>
            <a:r>
              <a:rPr lang="de-DE" dirty="0" err="1"/>
              <a:t>Economic</a:t>
            </a:r>
            <a:r>
              <a:rPr lang="de-DE" dirty="0"/>
              <a:t> Forum, Davos, 25.01.2019</a:t>
            </a:r>
          </a:p>
        </p:txBody>
      </p:sp>
      <p:sp>
        <p:nvSpPr>
          <p:cNvPr id="4" name="Foliennummernplatzhalter 3">
            <a:extLst>
              <a:ext uri="{FF2B5EF4-FFF2-40B4-BE49-F238E27FC236}">
                <a16:creationId xmlns:a16="http://schemas.microsoft.com/office/drawing/2014/main" id="{EEF23344-A2AD-32F3-C144-283BFAC12A3C}"/>
              </a:ext>
            </a:extLst>
          </p:cNvPr>
          <p:cNvSpPr>
            <a:spLocks noGrp="1"/>
          </p:cNvSpPr>
          <p:nvPr>
            <p:ph type="sldNum" sz="quarter" idx="12"/>
          </p:nvPr>
        </p:nvSpPr>
        <p:spPr/>
        <p:txBody>
          <a:bodyPr/>
          <a:lstStyle/>
          <a:p>
            <a:fld id="{93B7D700-2619-45EC-B933-DE9988DFC663}" type="slidenum">
              <a:rPr lang="de-DE" smtClean="0"/>
              <a:t>36</a:t>
            </a:fld>
            <a:endParaRPr lang="de-DE"/>
          </a:p>
        </p:txBody>
      </p:sp>
    </p:spTree>
    <p:extLst>
      <p:ext uri="{BB962C8B-B14F-4D97-AF65-F5344CB8AC3E}">
        <p14:creationId xmlns:p14="http://schemas.microsoft.com/office/powerpoint/2010/main" val="21190754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3D3A8E-7D63-B26F-671E-8B406E0D555E}"/>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7206B10A-BC12-193A-D098-B272F9EF6E2A}"/>
              </a:ext>
            </a:extLst>
          </p:cNvPr>
          <p:cNvSpPr>
            <a:spLocks noGrp="1"/>
          </p:cNvSpPr>
          <p:nvPr>
            <p:ph type="title"/>
          </p:nvPr>
        </p:nvSpPr>
        <p:spPr/>
        <p:txBody>
          <a:bodyPr/>
          <a:lstStyle/>
          <a:p>
            <a:pPr algn="ctr"/>
            <a:r>
              <a:rPr lang="de-DE" dirty="0"/>
              <a:t>The </a:t>
            </a:r>
            <a:r>
              <a:rPr lang="de-DE" dirty="0" err="1"/>
              <a:t>second</a:t>
            </a:r>
            <a:r>
              <a:rPr lang="de-DE" dirty="0"/>
              <a:t> narrative: </a:t>
            </a:r>
            <a:r>
              <a:rPr lang="de-DE" dirty="0" err="1"/>
              <a:t>apocalypse</a:t>
            </a:r>
            <a:endParaRPr lang="de-DE" dirty="0"/>
          </a:p>
        </p:txBody>
      </p:sp>
      <p:sp>
        <p:nvSpPr>
          <p:cNvPr id="3" name="Inhaltsplatzhalter 2">
            <a:extLst>
              <a:ext uri="{FF2B5EF4-FFF2-40B4-BE49-F238E27FC236}">
                <a16:creationId xmlns:a16="http://schemas.microsoft.com/office/drawing/2014/main" id="{209D08E4-8DAB-41E7-BFC0-545F6D27AD82}"/>
              </a:ext>
            </a:extLst>
          </p:cNvPr>
          <p:cNvSpPr>
            <a:spLocks noGrp="1"/>
          </p:cNvSpPr>
          <p:nvPr>
            <p:ph idx="1"/>
          </p:nvPr>
        </p:nvSpPr>
        <p:spPr/>
        <p:txBody>
          <a:bodyPr/>
          <a:lstStyle/>
          <a:p>
            <a:endParaRPr lang="de-DE" dirty="0"/>
          </a:p>
          <a:p>
            <a:r>
              <a:rPr lang="de-DE" dirty="0" err="1"/>
              <a:t>the</a:t>
            </a:r>
            <a:r>
              <a:rPr lang="de-DE" dirty="0"/>
              <a:t> narrative </a:t>
            </a:r>
            <a:r>
              <a:rPr lang="de-DE" dirty="0" err="1"/>
              <a:t>underlines</a:t>
            </a:r>
            <a:r>
              <a:rPr lang="de-DE" dirty="0"/>
              <a:t> </a:t>
            </a:r>
            <a:r>
              <a:rPr lang="de-DE" dirty="0" err="1"/>
              <a:t>the</a:t>
            </a:r>
            <a:r>
              <a:rPr lang="de-DE" dirty="0"/>
              <a:t> </a:t>
            </a:r>
            <a:r>
              <a:rPr lang="de-DE" dirty="0" err="1"/>
              <a:t>urgency</a:t>
            </a:r>
            <a:r>
              <a:rPr lang="de-DE" dirty="0"/>
              <a:t> </a:t>
            </a:r>
            <a:r>
              <a:rPr lang="de-DE" dirty="0" err="1"/>
              <a:t>of</a:t>
            </a:r>
            <a:r>
              <a:rPr lang="de-DE" dirty="0"/>
              <a:t> </a:t>
            </a:r>
            <a:r>
              <a:rPr lang="de-DE" dirty="0" err="1"/>
              <a:t>the</a:t>
            </a:r>
            <a:r>
              <a:rPr lang="de-DE" dirty="0"/>
              <a:t> </a:t>
            </a:r>
            <a:r>
              <a:rPr lang="de-DE" dirty="0" err="1"/>
              <a:t>problem</a:t>
            </a:r>
            <a:r>
              <a:rPr lang="de-DE" dirty="0"/>
              <a:t> – </a:t>
            </a:r>
            <a:r>
              <a:rPr lang="de-DE" dirty="0" err="1"/>
              <a:t>the</a:t>
            </a:r>
            <a:r>
              <a:rPr lang="de-DE" dirty="0"/>
              <a:t> </a:t>
            </a:r>
            <a:r>
              <a:rPr lang="de-DE" dirty="0" err="1"/>
              <a:t>only</a:t>
            </a:r>
            <a:r>
              <a:rPr lang="de-DE" dirty="0"/>
              <a:t> </a:t>
            </a:r>
            <a:r>
              <a:rPr lang="de-DE" dirty="0" err="1"/>
              <a:t>adequate</a:t>
            </a:r>
            <a:r>
              <a:rPr lang="de-DE" dirty="0"/>
              <a:t> </a:t>
            </a:r>
            <a:r>
              <a:rPr lang="de-DE" dirty="0" err="1"/>
              <a:t>reaction</a:t>
            </a:r>
            <a:r>
              <a:rPr lang="de-DE" dirty="0"/>
              <a:t>: </a:t>
            </a:r>
            <a:r>
              <a:rPr lang="de-DE" dirty="0" err="1"/>
              <a:t>state</a:t>
            </a:r>
            <a:r>
              <a:rPr lang="de-DE" dirty="0"/>
              <a:t> </a:t>
            </a:r>
            <a:r>
              <a:rPr lang="de-DE" dirty="0" err="1"/>
              <a:t>of</a:t>
            </a:r>
            <a:r>
              <a:rPr lang="de-DE" dirty="0"/>
              <a:t> </a:t>
            </a:r>
            <a:r>
              <a:rPr lang="de-DE" dirty="0" err="1"/>
              <a:t>climate</a:t>
            </a:r>
            <a:r>
              <a:rPr lang="de-DE" dirty="0"/>
              <a:t> </a:t>
            </a:r>
            <a:r>
              <a:rPr lang="de-DE" dirty="0" err="1"/>
              <a:t>emergency</a:t>
            </a:r>
            <a:endParaRPr lang="de-DE" dirty="0"/>
          </a:p>
          <a:p>
            <a:endParaRPr lang="de-DE" dirty="0"/>
          </a:p>
          <a:p>
            <a:r>
              <a:rPr lang="de-DE" dirty="0" err="1"/>
              <a:t>settling</a:t>
            </a:r>
            <a:r>
              <a:rPr lang="de-DE" dirty="0"/>
              <a:t> </a:t>
            </a:r>
            <a:r>
              <a:rPr lang="de-DE" dirty="0" err="1"/>
              <a:t>priorities</a:t>
            </a:r>
            <a:r>
              <a:rPr lang="de-DE" dirty="0"/>
              <a:t>: </a:t>
            </a:r>
            <a:r>
              <a:rPr lang="de-DE" dirty="0" err="1"/>
              <a:t>climate</a:t>
            </a:r>
            <a:r>
              <a:rPr lang="de-DE" dirty="0"/>
              <a:t> </a:t>
            </a:r>
            <a:r>
              <a:rPr lang="de-DE" dirty="0" err="1"/>
              <a:t>policy</a:t>
            </a:r>
            <a:r>
              <a:rPr lang="de-DE" dirty="0"/>
              <a:t> </a:t>
            </a:r>
            <a:r>
              <a:rPr lang="de-DE" dirty="0" err="1"/>
              <a:t>first</a:t>
            </a:r>
            <a:r>
              <a:rPr lang="de-DE" dirty="0"/>
              <a:t>, </a:t>
            </a:r>
            <a:r>
              <a:rPr lang="de-DE" dirty="0" err="1"/>
              <a:t>everything</a:t>
            </a:r>
            <a:r>
              <a:rPr lang="de-DE" dirty="0"/>
              <a:t> </a:t>
            </a:r>
            <a:r>
              <a:rPr lang="de-DE" dirty="0" err="1"/>
              <a:t>else</a:t>
            </a:r>
            <a:r>
              <a:rPr lang="de-DE" dirty="0"/>
              <a:t> </a:t>
            </a:r>
            <a:r>
              <a:rPr lang="de-DE" dirty="0" err="1"/>
              <a:t>second</a:t>
            </a:r>
            <a:endParaRPr lang="de-DE" dirty="0"/>
          </a:p>
          <a:p>
            <a:endParaRPr lang="de-DE" dirty="0"/>
          </a:p>
          <a:p>
            <a:r>
              <a:rPr lang="de-DE" dirty="0" err="1"/>
              <a:t>highlighting</a:t>
            </a:r>
            <a:r>
              <a:rPr lang="de-DE" dirty="0"/>
              <a:t> personal </a:t>
            </a:r>
            <a:r>
              <a:rPr lang="de-DE" dirty="0" err="1"/>
              <a:t>responsibility</a:t>
            </a:r>
            <a:r>
              <a:rPr lang="de-DE" dirty="0"/>
              <a:t>: in a </a:t>
            </a:r>
            <a:r>
              <a:rPr lang="de-DE" dirty="0" err="1"/>
              <a:t>state</a:t>
            </a:r>
            <a:r>
              <a:rPr lang="de-DE" dirty="0"/>
              <a:t> </a:t>
            </a:r>
            <a:r>
              <a:rPr lang="de-DE" dirty="0" err="1"/>
              <a:t>of</a:t>
            </a:r>
            <a:r>
              <a:rPr lang="de-DE" dirty="0"/>
              <a:t> </a:t>
            </a:r>
            <a:r>
              <a:rPr lang="de-DE" dirty="0" err="1"/>
              <a:t>emergency</a:t>
            </a:r>
            <a:r>
              <a:rPr lang="de-DE" dirty="0"/>
              <a:t>, </a:t>
            </a:r>
            <a:r>
              <a:rPr lang="de-DE" dirty="0" err="1"/>
              <a:t>everyone</a:t>
            </a:r>
            <a:r>
              <a:rPr lang="de-DE" dirty="0"/>
              <a:t> </a:t>
            </a:r>
            <a:r>
              <a:rPr lang="de-DE" dirty="0" err="1"/>
              <a:t>is</a:t>
            </a:r>
            <a:r>
              <a:rPr lang="de-DE" dirty="0"/>
              <a:t> </a:t>
            </a:r>
            <a:r>
              <a:rPr lang="de-DE" dirty="0" err="1"/>
              <a:t>obliged</a:t>
            </a:r>
            <a:r>
              <a:rPr lang="de-DE" dirty="0"/>
              <a:t> </a:t>
            </a:r>
            <a:r>
              <a:rPr lang="de-DE" dirty="0" err="1"/>
              <a:t>to</a:t>
            </a:r>
            <a:r>
              <a:rPr lang="de-DE" dirty="0"/>
              <a:t> </a:t>
            </a:r>
            <a:r>
              <a:rPr lang="de-DE" dirty="0" err="1"/>
              <a:t>help</a:t>
            </a:r>
            <a:r>
              <a:rPr lang="de-DE" dirty="0"/>
              <a:t> </a:t>
            </a:r>
            <a:r>
              <a:rPr lang="de-DE" dirty="0" err="1"/>
              <a:t>preventing</a:t>
            </a:r>
            <a:r>
              <a:rPr lang="de-DE" dirty="0"/>
              <a:t> </a:t>
            </a:r>
            <a:r>
              <a:rPr lang="de-DE" dirty="0" err="1"/>
              <a:t>further</a:t>
            </a:r>
            <a:r>
              <a:rPr lang="de-DE" dirty="0"/>
              <a:t> </a:t>
            </a:r>
            <a:r>
              <a:rPr lang="de-DE" dirty="0" err="1"/>
              <a:t>harm</a:t>
            </a:r>
            <a:r>
              <a:rPr lang="de-DE" dirty="0"/>
              <a:t>.</a:t>
            </a:r>
          </a:p>
        </p:txBody>
      </p:sp>
      <p:sp>
        <p:nvSpPr>
          <p:cNvPr id="4" name="Foliennummernplatzhalter 3">
            <a:extLst>
              <a:ext uri="{FF2B5EF4-FFF2-40B4-BE49-F238E27FC236}">
                <a16:creationId xmlns:a16="http://schemas.microsoft.com/office/drawing/2014/main" id="{5F461794-E771-524C-3531-4E13BB4E9122}"/>
              </a:ext>
            </a:extLst>
          </p:cNvPr>
          <p:cNvSpPr>
            <a:spLocks noGrp="1"/>
          </p:cNvSpPr>
          <p:nvPr>
            <p:ph type="sldNum" sz="quarter" idx="12"/>
          </p:nvPr>
        </p:nvSpPr>
        <p:spPr/>
        <p:txBody>
          <a:bodyPr/>
          <a:lstStyle/>
          <a:p>
            <a:fld id="{93B7D700-2619-45EC-B933-DE9988DFC663}" type="slidenum">
              <a:rPr lang="de-DE" smtClean="0"/>
              <a:t>37</a:t>
            </a:fld>
            <a:endParaRPr lang="de-DE"/>
          </a:p>
        </p:txBody>
      </p:sp>
    </p:spTree>
    <p:extLst>
      <p:ext uri="{BB962C8B-B14F-4D97-AF65-F5344CB8AC3E}">
        <p14:creationId xmlns:p14="http://schemas.microsoft.com/office/powerpoint/2010/main" val="32377597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7CC8527-DA3F-11FF-5AEB-4017C96BFC56}"/>
              </a:ext>
            </a:extLst>
          </p:cNvPr>
          <p:cNvSpPr>
            <a:spLocks noGrp="1"/>
          </p:cNvSpPr>
          <p:nvPr>
            <p:ph type="title"/>
          </p:nvPr>
        </p:nvSpPr>
        <p:spPr/>
        <p:txBody>
          <a:bodyPr/>
          <a:lstStyle/>
          <a:p>
            <a:pPr algn="ctr"/>
            <a:r>
              <a:rPr lang="de-DE" dirty="0"/>
              <a:t>The </a:t>
            </a:r>
            <a:r>
              <a:rPr lang="de-DE" dirty="0" err="1"/>
              <a:t>third</a:t>
            </a:r>
            <a:r>
              <a:rPr lang="de-DE" dirty="0"/>
              <a:t> narrative: </a:t>
            </a:r>
            <a:r>
              <a:rPr lang="de-DE" dirty="0" err="1"/>
              <a:t>future</a:t>
            </a:r>
            <a:endParaRPr lang="de-DE" dirty="0"/>
          </a:p>
        </p:txBody>
      </p:sp>
      <p:sp>
        <p:nvSpPr>
          <p:cNvPr id="3" name="Inhaltsplatzhalter 2">
            <a:extLst>
              <a:ext uri="{FF2B5EF4-FFF2-40B4-BE49-F238E27FC236}">
                <a16:creationId xmlns:a16="http://schemas.microsoft.com/office/drawing/2014/main" id="{60368FFC-744C-3C4C-58FB-F197DA7BEE30}"/>
              </a:ext>
            </a:extLst>
          </p:cNvPr>
          <p:cNvSpPr>
            <a:spLocks noGrp="1"/>
          </p:cNvSpPr>
          <p:nvPr>
            <p:ph idx="1"/>
          </p:nvPr>
        </p:nvSpPr>
        <p:spPr/>
        <p:txBody>
          <a:bodyPr/>
          <a:lstStyle/>
          <a:p>
            <a:pPr marL="0" indent="0">
              <a:buNone/>
            </a:pPr>
            <a:r>
              <a:rPr lang="de-DE" dirty="0"/>
              <a:t>Slogans </a:t>
            </a:r>
            <a:r>
              <a:rPr lang="de-DE" dirty="0" err="1"/>
              <a:t>from</a:t>
            </a:r>
            <a:r>
              <a:rPr lang="de-DE" dirty="0"/>
              <a:t> </a:t>
            </a:r>
            <a:r>
              <a:rPr lang="de-DE" dirty="0" err="1"/>
              <a:t>climate</a:t>
            </a:r>
            <a:r>
              <a:rPr lang="de-DE" dirty="0"/>
              <a:t> </a:t>
            </a:r>
            <a:r>
              <a:rPr lang="de-DE" dirty="0" err="1"/>
              <a:t>protection</a:t>
            </a:r>
            <a:r>
              <a:rPr lang="de-DE" dirty="0"/>
              <a:t> </a:t>
            </a:r>
            <a:r>
              <a:rPr lang="de-DE" dirty="0" err="1"/>
              <a:t>protests</a:t>
            </a:r>
            <a:r>
              <a:rPr lang="de-DE" dirty="0"/>
              <a:t>:</a:t>
            </a:r>
          </a:p>
          <a:p>
            <a:pPr marL="0" indent="0">
              <a:buNone/>
            </a:pPr>
            <a:endParaRPr lang="de-DE" dirty="0"/>
          </a:p>
          <a:p>
            <a:pPr marL="0" indent="0">
              <a:buNone/>
            </a:pPr>
            <a:r>
              <a:rPr lang="de-DE" dirty="0"/>
              <a:t>„</a:t>
            </a:r>
            <a:r>
              <a:rPr lang="de-DE" dirty="0" err="1"/>
              <a:t>We</a:t>
            </a:r>
            <a:r>
              <a:rPr lang="de-DE" dirty="0"/>
              <a:t> will </a:t>
            </a:r>
            <a:r>
              <a:rPr lang="de-DE" dirty="0" err="1"/>
              <a:t>go</a:t>
            </a:r>
            <a:r>
              <a:rPr lang="de-DE" dirty="0"/>
              <a:t> </a:t>
            </a:r>
            <a:r>
              <a:rPr lang="de-DE" dirty="0" err="1"/>
              <a:t>to</a:t>
            </a:r>
            <a:r>
              <a:rPr lang="de-DE" dirty="0"/>
              <a:t> </a:t>
            </a:r>
            <a:r>
              <a:rPr lang="de-DE" dirty="0" err="1"/>
              <a:t>school</a:t>
            </a:r>
            <a:r>
              <a:rPr lang="de-DE" dirty="0"/>
              <a:t> </a:t>
            </a:r>
            <a:r>
              <a:rPr lang="de-DE" dirty="0" err="1"/>
              <a:t>if</a:t>
            </a:r>
            <a:r>
              <a:rPr lang="de-DE" dirty="0"/>
              <a:t> </a:t>
            </a:r>
            <a:r>
              <a:rPr lang="de-DE" dirty="0" err="1"/>
              <a:t>you</a:t>
            </a:r>
            <a:r>
              <a:rPr lang="de-DE" dirty="0"/>
              <a:t> </a:t>
            </a:r>
            <a:r>
              <a:rPr lang="de-DE" dirty="0" err="1"/>
              <a:t>keep</a:t>
            </a:r>
            <a:r>
              <a:rPr lang="de-DE" dirty="0"/>
              <a:t> </a:t>
            </a:r>
            <a:r>
              <a:rPr lang="de-DE" dirty="0" err="1"/>
              <a:t>the</a:t>
            </a:r>
            <a:r>
              <a:rPr lang="de-DE" dirty="0"/>
              <a:t> </a:t>
            </a:r>
            <a:r>
              <a:rPr lang="de-DE" dirty="0" err="1"/>
              <a:t>climate</a:t>
            </a:r>
            <a:r>
              <a:rPr lang="de-DE" dirty="0"/>
              <a:t> cool!“</a:t>
            </a:r>
          </a:p>
          <a:p>
            <a:pPr marL="0" indent="0">
              <a:buNone/>
            </a:pPr>
            <a:endParaRPr lang="de-DE" dirty="0"/>
          </a:p>
          <a:p>
            <a:pPr marL="0" indent="0">
              <a:buNone/>
            </a:pPr>
            <a:r>
              <a:rPr lang="de-DE" dirty="0"/>
              <a:t>„Wir sind jung und brauchen die Welt“ (</a:t>
            </a:r>
            <a:r>
              <a:rPr lang="de-DE" dirty="0" err="1"/>
              <a:t>We</a:t>
            </a:r>
            <a:r>
              <a:rPr lang="de-DE" dirty="0"/>
              <a:t> </a:t>
            </a:r>
            <a:r>
              <a:rPr lang="de-DE" dirty="0" err="1"/>
              <a:t>are</a:t>
            </a:r>
            <a:r>
              <a:rPr lang="de-DE" dirty="0"/>
              <a:t> </a:t>
            </a:r>
            <a:r>
              <a:rPr lang="de-DE" dirty="0" err="1"/>
              <a:t>young</a:t>
            </a:r>
            <a:r>
              <a:rPr lang="de-DE" dirty="0"/>
              <a:t> and in </a:t>
            </a:r>
            <a:r>
              <a:rPr lang="de-DE" dirty="0" err="1"/>
              <a:t>need</a:t>
            </a:r>
            <a:r>
              <a:rPr lang="de-DE" dirty="0"/>
              <a:t> </a:t>
            </a:r>
            <a:r>
              <a:rPr lang="de-DE" dirty="0" err="1"/>
              <a:t>of</a:t>
            </a:r>
            <a:r>
              <a:rPr lang="de-DE" dirty="0"/>
              <a:t> </a:t>
            </a:r>
            <a:r>
              <a:rPr lang="de-DE" dirty="0" err="1"/>
              <a:t>the</a:t>
            </a:r>
            <a:r>
              <a:rPr lang="de-DE" dirty="0"/>
              <a:t> </a:t>
            </a:r>
            <a:r>
              <a:rPr lang="de-DE" dirty="0" err="1"/>
              <a:t>world</a:t>
            </a:r>
            <a:r>
              <a:rPr lang="de-DE" dirty="0"/>
              <a:t>“)</a:t>
            </a:r>
          </a:p>
          <a:p>
            <a:pPr marL="0" indent="0">
              <a:buNone/>
            </a:pPr>
            <a:endParaRPr lang="de-DE" dirty="0"/>
          </a:p>
          <a:p>
            <a:pPr marL="0" indent="0">
              <a:buNone/>
            </a:pPr>
            <a:r>
              <a:rPr lang="de-DE" dirty="0"/>
              <a:t>„Wir sind hier, wir sind laut, weil ihr uns die Zukunft klaut!“ (</a:t>
            </a:r>
            <a:r>
              <a:rPr lang="de-DE" dirty="0" err="1"/>
              <a:t>We</a:t>
            </a:r>
            <a:r>
              <a:rPr lang="de-DE" dirty="0"/>
              <a:t> </a:t>
            </a:r>
            <a:r>
              <a:rPr lang="de-DE" dirty="0" err="1"/>
              <a:t>are</a:t>
            </a:r>
            <a:r>
              <a:rPr lang="de-DE" dirty="0"/>
              <a:t> </a:t>
            </a:r>
            <a:r>
              <a:rPr lang="de-DE" dirty="0" err="1"/>
              <a:t>here</a:t>
            </a:r>
            <a:r>
              <a:rPr lang="de-DE" dirty="0"/>
              <a:t> and </a:t>
            </a:r>
            <a:r>
              <a:rPr lang="de-DE" dirty="0" err="1"/>
              <a:t>we</a:t>
            </a:r>
            <a:r>
              <a:rPr lang="de-DE" dirty="0"/>
              <a:t> </a:t>
            </a:r>
            <a:r>
              <a:rPr lang="de-DE" dirty="0" err="1"/>
              <a:t>demonstrate</a:t>
            </a:r>
            <a:r>
              <a:rPr lang="de-DE" dirty="0"/>
              <a:t> </a:t>
            </a:r>
            <a:r>
              <a:rPr lang="de-DE" dirty="0" err="1"/>
              <a:t>because</a:t>
            </a:r>
            <a:r>
              <a:rPr lang="de-DE" dirty="0"/>
              <a:t> </a:t>
            </a:r>
            <a:r>
              <a:rPr lang="de-DE" dirty="0" err="1"/>
              <a:t>you</a:t>
            </a:r>
            <a:r>
              <a:rPr lang="de-DE" dirty="0"/>
              <a:t> </a:t>
            </a:r>
            <a:r>
              <a:rPr lang="de-DE" dirty="0" err="1"/>
              <a:t>steal</a:t>
            </a:r>
            <a:r>
              <a:rPr lang="de-DE" dirty="0"/>
              <a:t> </a:t>
            </a:r>
            <a:r>
              <a:rPr lang="de-DE" dirty="0" err="1"/>
              <a:t>our</a:t>
            </a:r>
            <a:r>
              <a:rPr lang="de-DE" dirty="0"/>
              <a:t> </a:t>
            </a:r>
            <a:r>
              <a:rPr lang="de-DE" dirty="0" err="1"/>
              <a:t>future</a:t>
            </a:r>
            <a:r>
              <a:rPr lang="de-DE" dirty="0"/>
              <a:t>)</a:t>
            </a:r>
          </a:p>
        </p:txBody>
      </p:sp>
      <p:sp>
        <p:nvSpPr>
          <p:cNvPr id="4" name="Foliennummernplatzhalter 3">
            <a:extLst>
              <a:ext uri="{FF2B5EF4-FFF2-40B4-BE49-F238E27FC236}">
                <a16:creationId xmlns:a16="http://schemas.microsoft.com/office/drawing/2014/main" id="{FE24B393-DB96-A7A7-4340-7CBE171923A1}"/>
              </a:ext>
            </a:extLst>
          </p:cNvPr>
          <p:cNvSpPr>
            <a:spLocks noGrp="1"/>
          </p:cNvSpPr>
          <p:nvPr>
            <p:ph type="sldNum" sz="quarter" idx="12"/>
          </p:nvPr>
        </p:nvSpPr>
        <p:spPr/>
        <p:txBody>
          <a:bodyPr/>
          <a:lstStyle/>
          <a:p>
            <a:fld id="{93B7D700-2619-45EC-B933-DE9988DFC663}" type="slidenum">
              <a:rPr lang="de-DE" smtClean="0"/>
              <a:t>38</a:t>
            </a:fld>
            <a:endParaRPr lang="de-DE"/>
          </a:p>
        </p:txBody>
      </p:sp>
    </p:spTree>
    <p:extLst>
      <p:ext uri="{BB962C8B-B14F-4D97-AF65-F5344CB8AC3E}">
        <p14:creationId xmlns:p14="http://schemas.microsoft.com/office/powerpoint/2010/main" val="292020946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5496B4-F071-666E-4964-3E3CA5D6766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3F17C04-55C6-9A6F-FB64-10E7898A6F15}"/>
              </a:ext>
            </a:extLst>
          </p:cNvPr>
          <p:cNvSpPr>
            <a:spLocks noGrp="1"/>
          </p:cNvSpPr>
          <p:nvPr>
            <p:ph type="title"/>
          </p:nvPr>
        </p:nvSpPr>
        <p:spPr/>
        <p:txBody>
          <a:bodyPr/>
          <a:lstStyle/>
          <a:p>
            <a:pPr algn="ctr"/>
            <a:r>
              <a:rPr lang="de-DE" dirty="0"/>
              <a:t>The </a:t>
            </a:r>
            <a:r>
              <a:rPr lang="de-DE" dirty="0" err="1"/>
              <a:t>third</a:t>
            </a:r>
            <a:r>
              <a:rPr lang="de-DE" dirty="0"/>
              <a:t> narrative: </a:t>
            </a:r>
            <a:r>
              <a:rPr lang="de-DE" dirty="0" err="1"/>
              <a:t>future</a:t>
            </a:r>
            <a:endParaRPr lang="de-DE" dirty="0"/>
          </a:p>
        </p:txBody>
      </p:sp>
      <p:sp>
        <p:nvSpPr>
          <p:cNvPr id="3" name="Inhaltsplatzhalter 2">
            <a:extLst>
              <a:ext uri="{FF2B5EF4-FFF2-40B4-BE49-F238E27FC236}">
                <a16:creationId xmlns:a16="http://schemas.microsoft.com/office/drawing/2014/main" id="{633C9F79-47CE-CB6A-7959-C8BB4085F0CB}"/>
              </a:ext>
            </a:extLst>
          </p:cNvPr>
          <p:cNvSpPr>
            <a:spLocks noGrp="1"/>
          </p:cNvSpPr>
          <p:nvPr>
            <p:ph idx="1"/>
          </p:nvPr>
        </p:nvSpPr>
        <p:spPr/>
        <p:txBody>
          <a:bodyPr/>
          <a:lstStyle/>
          <a:p>
            <a:pPr marL="0" indent="0">
              <a:buNone/>
            </a:pPr>
            <a:r>
              <a:rPr lang="de-DE" dirty="0"/>
              <a:t>Slogans </a:t>
            </a:r>
            <a:r>
              <a:rPr lang="de-DE" dirty="0" err="1"/>
              <a:t>from</a:t>
            </a:r>
            <a:r>
              <a:rPr lang="de-DE" dirty="0"/>
              <a:t> </a:t>
            </a:r>
            <a:r>
              <a:rPr lang="de-DE" dirty="0" err="1"/>
              <a:t>climate</a:t>
            </a:r>
            <a:r>
              <a:rPr lang="de-DE" dirty="0"/>
              <a:t> </a:t>
            </a:r>
            <a:r>
              <a:rPr lang="de-DE" dirty="0" err="1"/>
              <a:t>protection</a:t>
            </a:r>
            <a:r>
              <a:rPr lang="de-DE" dirty="0"/>
              <a:t> </a:t>
            </a:r>
            <a:r>
              <a:rPr lang="de-DE" dirty="0" err="1"/>
              <a:t>protests</a:t>
            </a:r>
            <a:r>
              <a:rPr lang="de-DE" dirty="0"/>
              <a:t>:</a:t>
            </a:r>
          </a:p>
          <a:p>
            <a:pPr marL="0" indent="0">
              <a:buNone/>
            </a:pPr>
            <a:endParaRPr lang="de-DE" dirty="0"/>
          </a:p>
          <a:p>
            <a:pPr marL="0" indent="0">
              <a:buNone/>
            </a:pPr>
            <a:r>
              <a:rPr lang="de-DE" dirty="0"/>
              <a:t>„</a:t>
            </a:r>
            <a:r>
              <a:rPr lang="de-DE" dirty="0" err="1"/>
              <a:t>We</a:t>
            </a:r>
            <a:r>
              <a:rPr lang="de-DE" dirty="0"/>
              <a:t> will </a:t>
            </a:r>
            <a:r>
              <a:rPr lang="de-DE" dirty="0" err="1"/>
              <a:t>go</a:t>
            </a:r>
            <a:r>
              <a:rPr lang="de-DE" dirty="0"/>
              <a:t> </a:t>
            </a:r>
            <a:r>
              <a:rPr lang="de-DE" dirty="0" err="1"/>
              <a:t>to</a:t>
            </a:r>
            <a:r>
              <a:rPr lang="de-DE" dirty="0"/>
              <a:t> </a:t>
            </a:r>
            <a:r>
              <a:rPr lang="de-DE" dirty="0" err="1"/>
              <a:t>school</a:t>
            </a:r>
            <a:r>
              <a:rPr lang="de-DE" dirty="0"/>
              <a:t> </a:t>
            </a:r>
            <a:r>
              <a:rPr lang="de-DE" dirty="0" err="1"/>
              <a:t>if</a:t>
            </a:r>
            <a:r>
              <a:rPr lang="de-DE" dirty="0"/>
              <a:t> </a:t>
            </a:r>
            <a:r>
              <a:rPr lang="de-DE" dirty="0" err="1"/>
              <a:t>you</a:t>
            </a:r>
            <a:r>
              <a:rPr lang="de-DE" dirty="0"/>
              <a:t> </a:t>
            </a:r>
            <a:r>
              <a:rPr lang="de-DE" dirty="0" err="1"/>
              <a:t>keep</a:t>
            </a:r>
            <a:r>
              <a:rPr lang="de-DE" dirty="0"/>
              <a:t> </a:t>
            </a:r>
            <a:r>
              <a:rPr lang="de-DE" dirty="0" err="1"/>
              <a:t>the</a:t>
            </a:r>
            <a:r>
              <a:rPr lang="de-DE" dirty="0"/>
              <a:t> </a:t>
            </a:r>
            <a:r>
              <a:rPr lang="de-DE" dirty="0" err="1"/>
              <a:t>climate</a:t>
            </a:r>
            <a:r>
              <a:rPr lang="de-DE" dirty="0"/>
              <a:t> cool!“</a:t>
            </a:r>
          </a:p>
          <a:p>
            <a:pPr marL="0" indent="0">
              <a:buNone/>
            </a:pPr>
            <a:endParaRPr lang="de-DE" dirty="0"/>
          </a:p>
          <a:p>
            <a:pPr marL="0" indent="0">
              <a:buNone/>
            </a:pPr>
            <a:r>
              <a:rPr lang="de-DE" dirty="0"/>
              <a:t>„Wir sind jung und brauchen die Welt“ (</a:t>
            </a:r>
            <a:r>
              <a:rPr lang="de-DE" dirty="0" err="1"/>
              <a:t>We</a:t>
            </a:r>
            <a:r>
              <a:rPr lang="de-DE" dirty="0"/>
              <a:t> </a:t>
            </a:r>
            <a:r>
              <a:rPr lang="de-DE" dirty="0" err="1"/>
              <a:t>are</a:t>
            </a:r>
            <a:r>
              <a:rPr lang="de-DE" dirty="0"/>
              <a:t> </a:t>
            </a:r>
            <a:r>
              <a:rPr lang="de-DE" dirty="0" err="1"/>
              <a:t>young</a:t>
            </a:r>
            <a:r>
              <a:rPr lang="de-DE" dirty="0"/>
              <a:t> and in </a:t>
            </a:r>
            <a:r>
              <a:rPr lang="de-DE" dirty="0" err="1"/>
              <a:t>need</a:t>
            </a:r>
            <a:r>
              <a:rPr lang="de-DE" dirty="0"/>
              <a:t> </a:t>
            </a:r>
            <a:r>
              <a:rPr lang="de-DE" dirty="0" err="1"/>
              <a:t>of</a:t>
            </a:r>
            <a:r>
              <a:rPr lang="de-DE" dirty="0"/>
              <a:t> </a:t>
            </a:r>
            <a:r>
              <a:rPr lang="de-DE" dirty="0" err="1"/>
              <a:t>the</a:t>
            </a:r>
            <a:r>
              <a:rPr lang="de-DE" dirty="0"/>
              <a:t> </a:t>
            </a:r>
            <a:r>
              <a:rPr lang="de-DE" dirty="0" err="1"/>
              <a:t>world</a:t>
            </a:r>
            <a:r>
              <a:rPr lang="de-DE" dirty="0"/>
              <a:t>“)</a:t>
            </a:r>
          </a:p>
          <a:p>
            <a:pPr marL="0" indent="0">
              <a:buNone/>
            </a:pPr>
            <a:endParaRPr lang="de-DE" dirty="0"/>
          </a:p>
          <a:p>
            <a:pPr marL="0" indent="0">
              <a:buNone/>
            </a:pPr>
            <a:r>
              <a:rPr lang="de-DE" dirty="0"/>
              <a:t>„Wir sind hier, wir sind laut, weil ihr uns die Zukunft klaut!“ (</a:t>
            </a:r>
            <a:r>
              <a:rPr lang="de-DE" dirty="0" err="1"/>
              <a:t>We</a:t>
            </a:r>
            <a:r>
              <a:rPr lang="de-DE" dirty="0"/>
              <a:t> </a:t>
            </a:r>
            <a:r>
              <a:rPr lang="de-DE" dirty="0" err="1"/>
              <a:t>are</a:t>
            </a:r>
            <a:r>
              <a:rPr lang="de-DE" dirty="0"/>
              <a:t> </a:t>
            </a:r>
            <a:r>
              <a:rPr lang="de-DE" dirty="0" err="1"/>
              <a:t>here</a:t>
            </a:r>
            <a:r>
              <a:rPr lang="de-DE" dirty="0"/>
              <a:t> and </a:t>
            </a:r>
            <a:r>
              <a:rPr lang="de-DE" dirty="0" err="1"/>
              <a:t>we</a:t>
            </a:r>
            <a:r>
              <a:rPr lang="de-DE" dirty="0"/>
              <a:t> </a:t>
            </a:r>
            <a:r>
              <a:rPr lang="de-DE" dirty="0" err="1"/>
              <a:t>demonstrate</a:t>
            </a:r>
            <a:r>
              <a:rPr lang="de-DE" dirty="0"/>
              <a:t> </a:t>
            </a:r>
            <a:r>
              <a:rPr lang="de-DE" dirty="0" err="1"/>
              <a:t>because</a:t>
            </a:r>
            <a:r>
              <a:rPr lang="de-DE" dirty="0"/>
              <a:t> </a:t>
            </a:r>
            <a:r>
              <a:rPr lang="de-DE" dirty="0" err="1"/>
              <a:t>you</a:t>
            </a:r>
            <a:r>
              <a:rPr lang="de-DE" dirty="0"/>
              <a:t> </a:t>
            </a:r>
            <a:r>
              <a:rPr lang="de-DE" dirty="0" err="1"/>
              <a:t>steal</a:t>
            </a:r>
            <a:r>
              <a:rPr lang="de-DE" dirty="0"/>
              <a:t> </a:t>
            </a:r>
            <a:r>
              <a:rPr lang="de-DE" dirty="0" err="1"/>
              <a:t>our</a:t>
            </a:r>
            <a:r>
              <a:rPr lang="de-DE" dirty="0"/>
              <a:t> </a:t>
            </a:r>
            <a:r>
              <a:rPr lang="de-DE" dirty="0" err="1"/>
              <a:t>future</a:t>
            </a:r>
            <a:r>
              <a:rPr lang="de-DE" dirty="0"/>
              <a:t>)</a:t>
            </a:r>
          </a:p>
        </p:txBody>
      </p:sp>
      <p:sp>
        <p:nvSpPr>
          <p:cNvPr id="4" name="Foliennummernplatzhalter 3">
            <a:extLst>
              <a:ext uri="{FF2B5EF4-FFF2-40B4-BE49-F238E27FC236}">
                <a16:creationId xmlns:a16="http://schemas.microsoft.com/office/drawing/2014/main" id="{88E3564C-6D26-D88A-3615-17AC5842D06A}"/>
              </a:ext>
            </a:extLst>
          </p:cNvPr>
          <p:cNvSpPr>
            <a:spLocks noGrp="1"/>
          </p:cNvSpPr>
          <p:nvPr>
            <p:ph type="sldNum" sz="quarter" idx="12"/>
          </p:nvPr>
        </p:nvSpPr>
        <p:spPr/>
        <p:txBody>
          <a:bodyPr/>
          <a:lstStyle/>
          <a:p>
            <a:fld id="{93B7D700-2619-45EC-B933-DE9988DFC663}" type="slidenum">
              <a:rPr lang="de-DE" smtClean="0"/>
              <a:t>39</a:t>
            </a:fld>
            <a:endParaRPr lang="de-DE"/>
          </a:p>
        </p:txBody>
      </p:sp>
    </p:spTree>
    <p:extLst>
      <p:ext uri="{BB962C8B-B14F-4D97-AF65-F5344CB8AC3E}">
        <p14:creationId xmlns:p14="http://schemas.microsoft.com/office/powerpoint/2010/main" val="2196288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9447989-C671-4EEC-CA9A-3B855C1F12ED}"/>
              </a:ext>
            </a:extLst>
          </p:cNvPr>
          <p:cNvSpPr>
            <a:spLocks noGrp="1"/>
          </p:cNvSpPr>
          <p:nvPr>
            <p:ph type="title"/>
          </p:nvPr>
        </p:nvSpPr>
        <p:spPr/>
        <p:txBody>
          <a:bodyPr/>
          <a:lstStyle/>
          <a:p>
            <a:pPr algn="ctr"/>
            <a:r>
              <a:rPr lang="de-DE" dirty="0"/>
              <a:t>Normative and Applied </a:t>
            </a:r>
            <a:r>
              <a:rPr lang="de-DE" dirty="0" err="1"/>
              <a:t>Ethics</a:t>
            </a:r>
            <a:endParaRPr lang="de-DE" dirty="0"/>
          </a:p>
        </p:txBody>
      </p:sp>
      <p:sp>
        <p:nvSpPr>
          <p:cNvPr id="3" name="Inhaltsplatzhalter 2">
            <a:extLst>
              <a:ext uri="{FF2B5EF4-FFF2-40B4-BE49-F238E27FC236}">
                <a16:creationId xmlns:a16="http://schemas.microsoft.com/office/drawing/2014/main" id="{E0B78E40-9357-A513-4386-A715C7A18352}"/>
              </a:ext>
            </a:extLst>
          </p:cNvPr>
          <p:cNvSpPr>
            <a:spLocks noGrp="1"/>
          </p:cNvSpPr>
          <p:nvPr>
            <p:ph idx="1"/>
          </p:nvPr>
        </p:nvSpPr>
        <p:spPr/>
        <p:txBody>
          <a:bodyPr>
            <a:normAutofit fontScale="92500" lnSpcReduction="20000"/>
          </a:bodyPr>
          <a:lstStyle/>
          <a:p>
            <a:pPr marL="0" indent="0">
              <a:buNone/>
            </a:pPr>
            <a:r>
              <a:rPr lang="de-DE" b="1" dirty="0"/>
              <a:t>Normative </a:t>
            </a:r>
            <a:r>
              <a:rPr lang="de-DE" b="1" dirty="0" err="1"/>
              <a:t>Ethics</a:t>
            </a:r>
            <a:endParaRPr lang="de-DE" b="1" dirty="0"/>
          </a:p>
          <a:p>
            <a:r>
              <a:rPr lang="de-DE" dirty="0" err="1"/>
              <a:t>Seeks</a:t>
            </a:r>
            <a:r>
              <a:rPr lang="de-DE" dirty="0"/>
              <a:t> </a:t>
            </a:r>
            <a:r>
              <a:rPr lang="de-DE" dirty="0" err="1"/>
              <a:t>to</a:t>
            </a:r>
            <a:r>
              <a:rPr lang="de-DE" dirty="0"/>
              <a:t> </a:t>
            </a:r>
            <a:r>
              <a:rPr lang="de-DE" dirty="0" err="1"/>
              <a:t>develop</a:t>
            </a:r>
            <a:r>
              <a:rPr lang="de-DE" dirty="0"/>
              <a:t> </a:t>
            </a:r>
            <a:r>
              <a:rPr lang="de-DE" dirty="0" err="1"/>
              <a:t>theoretical</a:t>
            </a:r>
            <a:r>
              <a:rPr lang="de-DE" dirty="0"/>
              <a:t> </a:t>
            </a:r>
            <a:r>
              <a:rPr lang="de-DE" dirty="0" err="1"/>
              <a:t>answers</a:t>
            </a:r>
            <a:r>
              <a:rPr lang="de-DE" dirty="0"/>
              <a:t> </a:t>
            </a:r>
            <a:r>
              <a:rPr lang="de-DE" dirty="0" err="1"/>
              <a:t>to</a:t>
            </a:r>
            <a:r>
              <a:rPr lang="de-DE" dirty="0"/>
              <a:t> </a:t>
            </a:r>
            <a:r>
              <a:rPr lang="de-DE" dirty="0" err="1"/>
              <a:t>the</a:t>
            </a:r>
            <a:r>
              <a:rPr lang="de-DE" dirty="0"/>
              <a:t> </a:t>
            </a:r>
            <a:r>
              <a:rPr lang="de-DE" dirty="0" err="1"/>
              <a:t>questions</a:t>
            </a:r>
            <a:r>
              <a:rPr lang="de-DE" dirty="0"/>
              <a:t>: </a:t>
            </a:r>
            <a:r>
              <a:rPr lang="de-DE" dirty="0" err="1"/>
              <a:t>How</a:t>
            </a:r>
            <a:r>
              <a:rPr lang="de-DE" dirty="0"/>
              <a:t> </a:t>
            </a:r>
            <a:r>
              <a:rPr lang="de-DE" dirty="0" err="1"/>
              <a:t>should</a:t>
            </a:r>
            <a:r>
              <a:rPr lang="de-DE" dirty="0"/>
              <a:t> </a:t>
            </a:r>
            <a:r>
              <a:rPr lang="de-DE" dirty="0" err="1"/>
              <a:t>we</a:t>
            </a:r>
            <a:r>
              <a:rPr lang="de-DE" dirty="0"/>
              <a:t> </a:t>
            </a:r>
            <a:r>
              <a:rPr lang="de-DE" dirty="0" err="1"/>
              <a:t>act</a:t>
            </a:r>
            <a:r>
              <a:rPr lang="de-DE" dirty="0"/>
              <a:t>?, and: </a:t>
            </a:r>
            <a:r>
              <a:rPr lang="de-DE" dirty="0" err="1"/>
              <a:t>What</a:t>
            </a:r>
            <a:r>
              <a:rPr lang="de-DE" dirty="0"/>
              <a:t> </a:t>
            </a:r>
            <a:r>
              <a:rPr lang="de-DE" dirty="0" err="1"/>
              <a:t>is</a:t>
            </a:r>
            <a:r>
              <a:rPr lang="de-DE" dirty="0"/>
              <a:t> </a:t>
            </a:r>
            <a:r>
              <a:rPr lang="de-DE" dirty="0" err="1"/>
              <a:t>good</a:t>
            </a:r>
            <a:r>
              <a:rPr lang="de-DE" dirty="0"/>
              <a:t>?</a:t>
            </a:r>
          </a:p>
          <a:p>
            <a:r>
              <a:rPr lang="de-DE" dirty="0"/>
              <a:t>e.g.: </a:t>
            </a:r>
            <a:r>
              <a:rPr lang="de-DE" dirty="0" err="1"/>
              <a:t>Kantian</a:t>
            </a:r>
            <a:r>
              <a:rPr lang="de-DE" dirty="0"/>
              <a:t> </a:t>
            </a:r>
            <a:r>
              <a:rPr lang="de-DE" dirty="0" err="1"/>
              <a:t>ethics</a:t>
            </a:r>
            <a:r>
              <a:rPr lang="de-DE" dirty="0"/>
              <a:t> (</a:t>
            </a:r>
            <a:r>
              <a:rPr lang="de-DE" dirty="0" err="1"/>
              <a:t>deontology</a:t>
            </a:r>
            <a:r>
              <a:rPr lang="de-DE" dirty="0"/>
              <a:t>), </a:t>
            </a:r>
            <a:r>
              <a:rPr lang="de-DE" dirty="0" err="1"/>
              <a:t>consequentialist</a:t>
            </a:r>
            <a:r>
              <a:rPr lang="de-DE" dirty="0"/>
              <a:t> </a:t>
            </a:r>
            <a:r>
              <a:rPr lang="de-DE" dirty="0" err="1"/>
              <a:t>ethics</a:t>
            </a:r>
            <a:r>
              <a:rPr lang="de-DE" dirty="0"/>
              <a:t> (</a:t>
            </a:r>
            <a:r>
              <a:rPr lang="de-DE" dirty="0" err="1"/>
              <a:t>utilitarianism</a:t>
            </a:r>
            <a:r>
              <a:rPr lang="de-DE" dirty="0"/>
              <a:t>)</a:t>
            </a:r>
          </a:p>
          <a:p>
            <a:endParaRPr lang="de-DE" dirty="0"/>
          </a:p>
          <a:p>
            <a:pPr marL="0" indent="0">
              <a:buNone/>
            </a:pPr>
            <a:r>
              <a:rPr lang="de-DE" b="1" dirty="0"/>
              <a:t>Applied </a:t>
            </a:r>
            <a:r>
              <a:rPr lang="de-DE" b="1" dirty="0" err="1"/>
              <a:t>Ethics</a:t>
            </a:r>
            <a:r>
              <a:rPr lang="de-DE" b="1" dirty="0"/>
              <a:t>:</a:t>
            </a:r>
          </a:p>
          <a:p>
            <a:r>
              <a:rPr lang="de-DE" dirty="0" err="1"/>
              <a:t>Seeks</a:t>
            </a:r>
            <a:r>
              <a:rPr lang="de-DE" dirty="0"/>
              <a:t> </a:t>
            </a:r>
            <a:r>
              <a:rPr lang="de-DE" dirty="0" err="1"/>
              <a:t>to</a:t>
            </a:r>
            <a:r>
              <a:rPr lang="de-DE" dirty="0"/>
              <a:t> </a:t>
            </a:r>
            <a:r>
              <a:rPr lang="de-DE" dirty="0" err="1"/>
              <a:t>identify</a:t>
            </a:r>
            <a:r>
              <a:rPr lang="de-DE" dirty="0"/>
              <a:t> action-</a:t>
            </a:r>
            <a:r>
              <a:rPr lang="de-DE" dirty="0" err="1"/>
              <a:t>guiding</a:t>
            </a:r>
            <a:r>
              <a:rPr lang="de-DE" dirty="0"/>
              <a:t> </a:t>
            </a:r>
            <a:r>
              <a:rPr lang="de-DE" dirty="0" err="1"/>
              <a:t>principles</a:t>
            </a:r>
            <a:r>
              <a:rPr lang="de-DE" dirty="0"/>
              <a:t> and </a:t>
            </a:r>
            <a:r>
              <a:rPr lang="de-DE" dirty="0" err="1"/>
              <a:t>values</a:t>
            </a:r>
            <a:r>
              <a:rPr lang="de-DE" dirty="0"/>
              <a:t> </a:t>
            </a:r>
            <a:r>
              <a:rPr lang="de-DE" dirty="0" err="1"/>
              <a:t>with</a:t>
            </a:r>
            <a:r>
              <a:rPr lang="de-DE" dirty="0"/>
              <a:t> </a:t>
            </a:r>
            <a:r>
              <a:rPr lang="de-DE" dirty="0" err="1"/>
              <a:t>regard</a:t>
            </a:r>
            <a:r>
              <a:rPr lang="de-DE" dirty="0"/>
              <a:t> </a:t>
            </a:r>
            <a:r>
              <a:rPr lang="de-DE" dirty="0" err="1"/>
              <a:t>to</a:t>
            </a:r>
            <a:r>
              <a:rPr lang="de-DE" dirty="0"/>
              <a:t> </a:t>
            </a:r>
            <a:r>
              <a:rPr lang="de-DE" dirty="0" err="1"/>
              <a:t>specific</a:t>
            </a:r>
            <a:r>
              <a:rPr lang="de-DE" dirty="0"/>
              <a:t> </a:t>
            </a:r>
            <a:r>
              <a:rPr lang="de-DE" dirty="0" err="1"/>
              <a:t>branches</a:t>
            </a:r>
            <a:r>
              <a:rPr lang="de-DE" dirty="0"/>
              <a:t> </a:t>
            </a:r>
            <a:r>
              <a:rPr lang="de-DE" dirty="0" err="1"/>
              <a:t>of</a:t>
            </a:r>
            <a:r>
              <a:rPr lang="de-DE" dirty="0"/>
              <a:t> human </a:t>
            </a:r>
            <a:r>
              <a:rPr lang="de-DE" dirty="0" err="1"/>
              <a:t>action</a:t>
            </a:r>
            <a:r>
              <a:rPr lang="de-DE" dirty="0"/>
              <a:t>.</a:t>
            </a:r>
          </a:p>
          <a:p>
            <a:r>
              <a:rPr lang="de-DE" dirty="0"/>
              <a:t>e.g.: </a:t>
            </a:r>
            <a:r>
              <a:rPr lang="de-DE" dirty="0" err="1"/>
              <a:t>medical</a:t>
            </a:r>
            <a:r>
              <a:rPr lang="de-DE" dirty="0"/>
              <a:t> </a:t>
            </a:r>
            <a:r>
              <a:rPr lang="de-DE" dirty="0" err="1"/>
              <a:t>ethics</a:t>
            </a:r>
            <a:r>
              <a:rPr lang="de-DE" dirty="0"/>
              <a:t>, environmental </a:t>
            </a:r>
            <a:r>
              <a:rPr lang="de-DE" dirty="0" err="1"/>
              <a:t>ethics</a:t>
            </a:r>
            <a:r>
              <a:rPr lang="de-DE" dirty="0"/>
              <a:t>, </a:t>
            </a:r>
            <a:r>
              <a:rPr lang="de-DE" dirty="0" err="1"/>
              <a:t>engineering</a:t>
            </a:r>
            <a:r>
              <a:rPr lang="de-DE" dirty="0"/>
              <a:t> </a:t>
            </a:r>
            <a:r>
              <a:rPr lang="de-DE" dirty="0" err="1"/>
              <a:t>ethics</a:t>
            </a:r>
            <a:r>
              <a:rPr lang="de-DE" dirty="0"/>
              <a:t>, </a:t>
            </a:r>
            <a:r>
              <a:rPr lang="de-DE" dirty="0" err="1"/>
              <a:t>business</a:t>
            </a:r>
            <a:r>
              <a:rPr lang="de-DE" dirty="0"/>
              <a:t> </a:t>
            </a:r>
            <a:r>
              <a:rPr lang="de-DE" dirty="0" err="1"/>
              <a:t>ethics</a:t>
            </a:r>
            <a:r>
              <a:rPr lang="de-DE" dirty="0"/>
              <a:t> ….</a:t>
            </a:r>
          </a:p>
        </p:txBody>
      </p:sp>
      <p:sp>
        <p:nvSpPr>
          <p:cNvPr id="4" name="Foliennummernplatzhalter 3">
            <a:extLst>
              <a:ext uri="{FF2B5EF4-FFF2-40B4-BE49-F238E27FC236}">
                <a16:creationId xmlns:a16="http://schemas.microsoft.com/office/drawing/2014/main" id="{8515D5B1-056D-3D2B-06FB-0C33DD39BA78}"/>
              </a:ext>
            </a:extLst>
          </p:cNvPr>
          <p:cNvSpPr>
            <a:spLocks noGrp="1"/>
          </p:cNvSpPr>
          <p:nvPr>
            <p:ph type="sldNum" sz="quarter" idx="12"/>
          </p:nvPr>
        </p:nvSpPr>
        <p:spPr/>
        <p:txBody>
          <a:bodyPr/>
          <a:lstStyle/>
          <a:p>
            <a:fld id="{93B7D700-2619-45EC-B933-DE9988DFC663}" type="slidenum">
              <a:rPr lang="de-DE" smtClean="0"/>
              <a:t>4</a:t>
            </a:fld>
            <a:endParaRPr lang="de-DE"/>
          </a:p>
        </p:txBody>
      </p:sp>
    </p:spTree>
    <p:extLst>
      <p:ext uri="{BB962C8B-B14F-4D97-AF65-F5344CB8AC3E}">
        <p14:creationId xmlns:p14="http://schemas.microsoft.com/office/powerpoint/2010/main" val="19589187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7C6796-11E8-81B1-909F-23C103A82E14}"/>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ADEF45F-14C8-CAA1-F47A-C232B1349FDE}"/>
              </a:ext>
            </a:extLst>
          </p:cNvPr>
          <p:cNvSpPr>
            <a:spLocks noGrp="1"/>
          </p:cNvSpPr>
          <p:nvPr>
            <p:ph type="title"/>
          </p:nvPr>
        </p:nvSpPr>
        <p:spPr/>
        <p:txBody>
          <a:bodyPr/>
          <a:lstStyle/>
          <a:p>
            <a:pPr algn="ctr"/>
            <a:r>
              <a:rPr lang="de-DE" dirty="0"/>
              <a:t>The </a:t>
            </a:r>
            <a:r>
              <a:rPr lang="de-DE" dirty="0" err="1"/>
              <a:t>third</a:t>
            </a:r>
            <a:r>
              <a:rPr lang="de-DE" dirty="0"/>
              <a:t> narrative: </a:t>
            </a:r>
            <a:r>
              <a:rPr lang="de-DE" dirty="0" err="1"/>
              <a:t>future</a:t>
            </a:r>
            <a:endParaRPr lang="de-DE" dirty="0"/>
          </a:p>
        </p:txBody>
      </p:sp>
      <p:sp>
        <p:nvSpPr>
          <p:cNvPr id="3" name="Inhaltsplatzhalter 2">
            <a:extLst>
              <a:ext uri="{FF2B5EF4-FFF2-40B4-BE49-F238E27FC236}">
                <a16:creationId xmlns:a16="http://schemas.microsoft.com/office/drawing/2014/main" id="{DFA8B98B-7339-2003-8FAC-E538BF1FE7E6}"/>
              </a:ext>
            </a:extLst>
          </p:cNvPr>
          <p:cNvSpPr>
            <a:spLocks noGrp="1"/>
          </p:cNvSpPr>
          <p:nvPr>
            <p:ph idx="1"/>
          </p:nvPr>
        </p:nvSpPr>
        <p:spPr/>
        <p:txBody>
          <a:bodyPr>
            <a:normAutofit lnSpcReduction="10000"/>
          </a:bodyPr>
          <a:lstStyle/>
          <a:p>
            <a:r>
              <a:rPr lang="de-DE" dirty="0" err="1"/>
              <a:t>the</a:t>
            </a:r>
            <a:r>
              <a:rPr lang="de-DE" dirty="0"/>
              <a:t> narrative </a:t>
            </a:r>
            <a:r>
              <a:rPr lang="de-DE" dirty="0" err="1"/>
              <a:t>can</a:t>
            </a:r>
            <a:r>
              <a:rPr lang="de-DE" dirty="0"/>
              <a:t> </a:t>
            </a:r>
            <a:r>
              <a:rPr lang="de-DE" dirty="0" err="1"/>
              <a:t>be</a:t>
            </a:r>
            <a:r>
              <a:rPr lang="de-DE" dirty="0"/>
              <a:t> </a:t>
            </a:r>
            <a:r>
              <a:rPr lang="de-DE" dirty="0" err="1"/>
              <a:t>adapted</a:t>
            </a:r>
            <a:r>
              <a:rPr lang="de-DE" dirty="0"/>
              <a:t> </a:t>
            </a:r>
            <a:r>
              <a:rPr lang="de-DE" dirty="0" err="1"/>
              <a:t>within</a:t>
            </a:r>
            <a:r>
              <a:rPr lang="de-DE" dirty="0"/>
              <a:t> all </a:t>
            </a:r>
            <a:r>
              <a:rPr lang="de-DE" dirty="0" err="1"/>
              <a:t>societies</a:t>
            </a:r>
            <a:endParaRPr lang="de-DE" dirty="0"/>
          </a:p>
          <a:p>
            <a:endParaRPr lang="de-DE" dirty="0"/>
          </a:p>
          <a:p>
            <a:r>
              <a:rPr lang="de-DE" dirty="0" err="1"/>
              <a:t>distributing</a:t>
            </a:r>
            <a:r>
              <a:rPr lang="de-DE" dirty="0"/>
              <a:t> </a:t>
            </a:r>
            <a:r>
              <a:rPr lang="de-DE" dirty="0" err="1"/>
              <a:t>burdens</a:t>
            </a:r>
            <a:r>
              <a:rPr lang="de-DE" dirty="0"/>
              <a:t> </a:t>
            </a:r>
            <a:r>
              <a:rPr lang="de-DE" dirty="0" err="1"/>
              <a:t>of</a:t>
            </a:r>
            <a:r>
              <a:rPr lang="de-DE" dirty="0"/>
              <a:t> </a:t>
            </a:r>
            <a:r>
              <a:rPr lang="de-DE" dirty="0" err="1"/>
              <a:t>responsibility</a:t>
            </a:r>
            <a:r>
              <a:rPr lang="de-DE" dirty="0"/>
              <a:t>: </a:t>
            </a:r>
            <a:r>
              <a:rPr lang="de-DE" dirty="0" err="1"/>
              <a:t>the</a:t>
            </a:r>
            <a:r>
              <a:rPr lang="de-DE" dirty="0"/>
              <a:t> </a:t>
            </a:r>
            <a:r>
              <a:rPr lang="de-DE" dirty="0" err="1"/>
              <a:t>older</a:t>
            </a:r>
            <a:r>
              <a:rPr lang="de-DE" dirty="0"/>
              <a:t> </a:t>
            </a:r>
            <a:r>
              <a:rPr lang="de-DE" dirty="0" err="1"/>
              <a:t>generations</a:t>
            </a:r>
            <a:r>
              <a:rPr lang="de-DE" dirty="0"/>
              <a:t> </a:t>
            </a:r>
            <a:r>
              <a:rPr lang="de-DE" dirty="0" err="1"/>
              <a:t>did</a:t>
            </a:r>
            <a:r>
              <a:rPr lang="de-DE" dirty="0"/>
              <a:t> not do </a:t>
            </a:r>
            <a:r>
              <a:rPr lang="de-DE" dirty="0" err="1"/>
              <a:t>their</a:t>
            </a:r>
            <a:r>
              <a:rPr lang="de-DE" dirty="0"/>
              <a:t> </a:t>
            </a:r>
            <a:r>
              <a:rPr lang="de-DE" dirty="0" err="1"/>
              <a:t>job</a:t>
            </a:r>
            <a:r>
              <a:rPr lang="de-DE" dirty="0"/>
              <a:t> (Boomer </a:t>
            </a:r>
            <a:r>
              <a:rPr lang="de-DE" dirty="0" err="1"/>
              <a:t>against</a:t>
            </a:r>
            <a:r>
              <a:rPr lang="de-DE" dirty="0"/>
              <a:t> </a:t>
            </a:r>
            <a:r>
              <a:rPr lang="de-DE" dirty="0" err="1"/>
              <a:t>Zoomer</a:t>
            </a:r>
            <a:r>
              <a:rPr lang="de-DE" dirty="0"/>
              <a:t>)</a:t>
            </a:r>
          </a:p>
          <a:p>
            <a:r>
              <a:rPr lang="de-DE" dirty="0" err="1"/>
              <a:t>caring</a:t>
            </a:r>
            <a:r>
              <a:rPr lang="de-DE" dirty="0"/>
              <a:t> </a:t>
            </a:r>
            <a:r>
              <a:rPr lang="de-DE" dirty="0" err="1"/>
              <a:t>for</a:t>
            </a:r>
            <a:r>
              <a:rPr lang="de-DE" dirty="0"/>
              <a:t> </a:t>
            </a:r>
            <a:r>
              <a:rPr lang="de-DE" dirty="0" err="1"/>
              <a:t>one‘s</a:t>
            </a:r>
            <a:r>
              <a:rPr lang="de-DE" dirty="0"/>
              <a:t> </a:t>
            </a:r>
            <a:r>
              <a:rPr lang="de-DE" dirty="0" err="1"/>
              <a:t>children</a:t>
            </a:r>
            <a:r>
              <a:rPr lang="de-DE" dirty="0"/>
              <a:t>: a strong </a:t>
            </a:r>
            <a:r>
              <a:rPr lang="de-DE" dirty="0" err="1"/>
              <a:t>motivation</a:t>
            </a:r>
            <a:r>
              <a:rPr lang="de-DE" dirty="0"/>
              <a:t>?</a:t>
            </a:r>
          </a:p>
          <a:p>
            <a:endParaRPr lang="de-DE" dirty="0"/>
          </a:p>
          <a:p>
            <a:pPr marL="0" indent="0">
              <a:buNone/>
            </a:pPr>
            <a:r>
              <a:rPr lang="de-DE" dirty="0"/>
              <a:t>But:</a:t>
            </a:r>
          </a:p>
          <a:p>
            <a:r>
              <a:rPr lang="de-DE" dirty="0" err="1"/>
              <a:t>what</a:t>
            </a:r>
            <a:r>
              <a:rPr lang="de-DE" dirty="0"/>
              <a:t> </a:t>
            </a:r>
            <a:r>
              <a:rPr lang="de-DE" dirty="0" err="1"/>
              <a:t>abot</a:t>
            </a:r>
            <a:r>
              <a:rPr lang="de-DE" dirty="0"/>
              <a:t> </a:t>
            </a:r>
            <a:r>
              <a:rPr lang="de-DE" dirty="0" err="1"/>
              <a:t>younger</a:t>
            </a:r>
            <a:r>
              <a:rPr lang="de-DE" dirty="0"/>
              <a:t> </a:t>
            </a:r>
            <a:r>
              <a:rPr lang="de-DE" dirty="0" err="1"/>
              <a:t>people‘s</a:t>
            </a:r>
            <a:r>
              <a:rPr lang="de-DE" dirty="0"/>
              <a:t> </a:t>
            </a:r>
            <a:r>
              <a:rPr lang="de-DE" dirty="0" err="1"/>
              <a:t>lifestyle</a:t>
            </a:r>
            <a:r>
              <a:rPr lang="de-DE" dirty="0"/>
              <a:t>?</a:t>
            </a:r>
          </a:p>
          <a:p>
            <a:r>
              <a:rPr lang="de-DE" dirty="0" err="1"/>
              <a:t>what</a:t>
            </a:r>
            <a:r>
              <a:rPr lang="de-DE" dirty="0"/>
              <a:t> </a:t>
            </a:r>
            <a:r>
              <a:rPr lang="de-DE" dirty="0" err="1"/>
              <a:t>about</a:t>
            </a:r>
            <a:r>
              <a:rPr lang="de-DE" dirty="0"/>
              <a:t> „</a:t>
            </a:r>
            <a:r>
              <a:rPr lang="de-DE" dirty="0" err="1"/>
              <a:t>Grandparents</a:t>
            </a:r>
            <a:r>
              <a:rPr lang="de-DE" dirty="0"/>
              <a:t> </a:t>
            </a:r>
            <a:r>
              <a:rPr lang="de-DE" dirty="0" err="1"/>
              <a:t>for</a:t>
            </a:r>
            <a:r>
              <a:rPr lang="de-DE" dirty="0"/>
              <a:t> Future“?</a:t>
            </a:r>
          </a:p>
        </p:txBody>
      </p:sp>
      <p:sp>
        <p:nvSpPr>
          <p:cNvPr id="4" name="Foliennummernplatzhalter 3">
            <a:extLst>
              <a:ext uri="{FF2B5EF4-FFF2-40B4-BE49-F238E27FC236}">
                <a16:creationId xmlns:a16="http://schemas.microsoft.com/office/drawing/2014/main" id="{E2842FD8-6106-6550-443B-7F4AC96ADA79}"/>
              </a:ext>
            </a:extLst>
          </p:cNvPr>
          <p:cNvSpPr>
            <a:spLocks noGrp="1"/>
          </p:cNvSpPr>
          <p:nvPr>
            <p:ph type="sldNum" sz="quarter" idx="12"/>
          </p:nvPr>
        </p:nvSpPr>
        <p:spPr/>
        <p:txBody>
          <a:bodyPr/>
          <a:lstStyle/>
          <a:p>
            <a:fld id="{93B7D700-2619-45EC-B933-DE9988DFC663}" type="slidenum">
              <a:rPr lang="de-DE" smtClean="0"/>
              <a:t>40</a:t>
            </a:fld>
            <a:endParaRPr lang="de-DE"/>
          </a:p>
        </p:txBody>
      </p:sp>
    </p:spTree>
    <p:extLst>
      <p:ext uri="{BB962C8B-B14F-4D97-AF65-F5344CB8AC3E}">
        <p14:creationId xmlns:p14="http://schemas.microsoft.com/office/powerpoint/2010/main" val="3550473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27C505A-77C4-CB99-C2E2-67CE5A4C60C3}"/>
              </a:ext>
            </a:extLst>
          </p:cNvPr>
          <p:cNvSpPr>
            <a:spLocks noGrp="1"/>
          </p:cNvSpPr>
          <p:nvPr>
            <p:ph type="title"/>
          </p:nvPr>
        </p:nvSpPr>
        <p:spPr/>
        <p:txBody>
          <a:bodyPr/>
          <a:lstStyle/>
          <a:p>
            <a:pPr algn="ctr"/>
            <a:r>
              <a:rPr lang="de-DE" dirty="0"/>
              <a:t>Individual </a:t>
            </a:r>
            <a:r>
              <a:rPr lang="de-DE" dirty="0" err="1"/>
              <a:t>Duties</a:t>
            </a:r>
            <a:r>
              <a:rPr lang="de-DE" dirty="0"/>
              <a:t>?</a:t>
            </a:r>
          </a:p>
        </p:txBody>
      </p:sp>
      <p:sp>
        <p:nvSpPr>
          <p:cNvPr id="3" name="Inhaltsplatzhalter 2">
            <a:extLst>
              <a:ext uri="{FF2B5EF4-FFF2-40B4-BE49-F238E27FC236}">
                <a16:creationId xmlns:a16="http://schemas.microsoft.com/office/drawing/2014/main" id="{FD8E4060-33C8-A01B-8977-4606444D1CF1}"/>
              </a:ext>
            </a:extLst>
          </p:cNvPr>
          <p:cNvSpPr>
            <a:spLocks noGrp="1"/>
          </p:cNvSpPr>
          <p:nvPr>
            <p:ph idx="1"/>
          </p:nvPr>
        </p:nvSpPr>
        <p:spPr/>
        <p:txBody>
          <a:bodyPr>
            <a:normAutofit lnSpcReduction="10000"/>
          </a:bodyPr>
          <a:lstStyle/>
          <a:p>
            <a:pPr marL="0" indent="0">
              <a:buNone/>
            </a:pPr>
            <a:endParaRPr lang="de-DE" dirty="0"/>
          </a:p>
          <a:p>
            <a:pPr marL="0" indent="0">
              <a:buNone/>
            </a:pPr>
            <a:r>
              <a:rPr lang="de-DE" dirty="0"/>
              <a:t>Do </a:t>
            </a:r>
            <a:r>
              <a:rPr lang="de-DE" dirty="0" err="1"/>
              <a:t>we</a:t>
            </a:r>
            <a:r>
              <a:rPr lang="de-DE" dirty="0"/>
              <a:t> </a:t>
            </a:r>
            <a:r>
              <a:rPr lang="de-DE" dirty="0" err="1"/>
              <a:t>have</a:t>
            </a:r>
            <a:r>
              <a:rPr lang="de-DE" dirty="0"/>
              <a:t> </a:t>
            </a:r>
            <a:r>
              <a:rPr lang="de-DE" dirty="0" err="1"/>
              <a:t>sustainability</a:t>
            </a:r>
            <a:r>
              <a:rPr lang="de-DE" dirty="0"/>
              <a:t>-/</a:t>
            </a:r>
            <a:r>
              <a:rPr lang="de-DE" dirty="0" err="1"/>
              <a:t>climate-related</a:t>
            </a:r>
            <a:r>
              <a:rPr lang="de-DE" dirty="0"/>
              <a:t> </a:t>
            </a:r>
            <a:r>
              <a:rPr lang="de-DE" dirty="0" err="1"/>
              <a:t>moral</a:t>
            </a:r>
            <a:r>
              <a:rPr lang="de-DE" dirty="0"/>
              <a:t> </a:t>
            </a:r>
            <a:r>
              <a:rPr lang="de-DE" dirty="0" err="1"/>
              <a:t>duties</a:t>
            </a:r>
            <a:r>
              <a:rPr lang="de-DE" dirty="0"/>
              <a:t> </a:t>
            </a:r>
            <a:r>
              <a:rPr lang="de-DE" dirty="0" err="1"/>
              <a:t>as</a:t>
            </a:r>
            <a:r>
              <a:rPr lang="de-DE" dirty="0"/>
              <a:t> </a:t>
            </a:r>
            <a:r>
              <a:rPr lang="de-DE" dirty="0" err="1"/>
              <a:t>individuals</a:t>
            </a:r>
            <a:r>
              <a:rPr lang="de-DE" dirty="0"/>
              <a:t>?</a:t>
            </a:r>
          </a:p>
          <a:p>
            <a:pPr marL="0" indent="0">
              <a:buNone/>
            </a:pPr>
            <a:endParaRPr lang="de-DE" dirty="0"/>
          </a:p>
          <a:p>
            <a:r>
              <a:rPr lang="de-DE" dirty="0" err="1"/>
              <a:t>Don‘t</a:t>
            </a:r>
            <a:r>
              <a:rPr lang="de-DE" dirty="0"/>
              <a:t> </a:t>
            </a:r>
            <a:r>
              <a:rPr lang="de-DE" dirty="0" err="1"/>
              <a:t>travel</a:t>
            </a:r>
            <a:r>
              <a:rPr lang="de-DE" dirty="0"/>
              <a:t> </a:t>
            </a:r>
            <a:r>
              <a:rPr lang="de-DE" dirty="0" err="1"/>
              <a:t>by</a:t>
            </a:r>
            <a:r>
              <a:rPr lang="de-DE" dirty="0"/>
              <a:t> plane!</a:t>
            </a:r>
          </a:p>
          <a:p>
            <a:r>
              <a:rPr lang="de-DE" dirty="0" err="1"/>
              <a:t>Don‘t</a:t>
            </a:r>
            <a:r>
              <a:rPr lang="de-DE" dirty="0"/>
              <a:t> </a:t>
            </a:r>
            <a:r>
              <a:rPr lang="de-DE" dirty="0" err="1"/>
              <a:t>eat</a:t>
            </a:r>
            <a:r>
              <a:rPr lang="de-DE" dirty="0"/>
              <a:t> </a:t>
            </a:r>
            <a:r>
              <a:rPr lang="de-DE" dirty="0" err="1"/>
              <a:t>meat</a:t>
            </a:r>
            <a:r>
              <a:rPr lang="de-DE" dirty="0"/>
              <a:t>!</a:t>
            </a:r>
          </a:p>
          <a:p>
            <a:r>
              <a:rPr lang="de-DE" dirty="0"/>
              <a:t>Buy an </a:t>
            </a:r>
            <a:r>
              <a:rPr lang="de-DE" dirty="0" err="1"/>
              <a:t>electric</a:t>
            </a:r>
            <a:r>
              <a:rPr lang="de-DE" dirty="0"/>
              <a:t> </a:t>
            </a:r>
            <a:r>
              <a:rPr lang="de-DE" dirty="0" err="1"/>
              <a:t>car</a:t>
            </a:r>
            <a:r>
              <a:rPr lang="de-DE" dirty="0"/>
              <a:t> – and </a:t>
            </a:r>
            <a:r>
              <a:rPr lang="de-DE" dirty="0" err="1"/>
              <a:t>use</a:t>
            </a:r>
            <a:r>
              <a:rPr lang="de-DE" dirty="0"/>
              <a:t> bike and </a:t>
            </a:r>
            <a:r>
              <a:rPr lang="de-DE" dirty="0" err="1"/>
              <a:t>bus</a:t>
            </a:r>
            <a:r>
              <a:rPr lang="de-DE" dirty="0"/>
              <a:t> </a:t>
            </a:r>
            <a:r>
              <a:rPr lang="de-DE" dirty="0" err="1"/>
              <a:t>as</a:t>
            </a:r>
            <a:r>
              <a:rPr lang="de-DE" dirty="0"/>
              <a:t> </a:t>
            </a:r>
            <a:r>
              <a:rPr lang="de-DE" dirty="0" err="1"/>
              <a:t>often</a:t>
            </a:r>
            <a:r>
              <a:rPr lang="de-DE" dirty="0"/>
              <a:t> </a:t>
            </a:r>
            <a:r>
              <a:rPr lang="de-DE" dirty="0" err="1"/>
              <a:t>as</a:t>
            </a:r>
            <a:r>
              <a:rPr lang="de-DE" dirty="0"/>
              <a:t> </a:t>
            </a:r>
            <a:r>
              <a:rPr lang="de-DE" dirty="0" err="1"/>
              <a:t>you</a:t>
            </a:r>
            <a:r>
              <a:rPr lang="de-DE" dirty="0"/>
              <a:t> </a:t>
            </a:r>
            <a:r>
              <a:rPr lang="de-DE" dirty="0" err="1"/>
              <a:t>can</a:t>
            </a:r>
            <a:r>
              <a:rPr lang="de-DE" dirty="0"/>
              <a:t>!</a:t>
            </a:r>
          </a:p>
          <a:p>
            <a:endParaRPr lang="de-DE" dirty="0"/>
          </a:p>
          <a:p>
            <a:pPr marL="0" indent="0">
              <a:buNone/>
            </a:pPr>
            <a:r>
              <a:rPr lang="de-DE" dirty="0"/>
              <a:t>These </a:t>
            </a:r>
            <a:r>
              <a:rPr lang="de-DE" dirty="0" err="1"/>
              <a:t>questions</a:t>
            </a:r>
            <a:r>
              <a:rPr lang="de-DE" dirty="0"/>
              <a:t> </a:t>
            </a:r>
            <a:r>
              <a:rPr lang="de-DE" dirty="0" err="1"/>
              <a:t>concern</a:t>
            </a:r>
            <a:r>
              <a:rPr lang="de-DE" dirty="0"/>
              <a:t> </a:t>
            </a:r>
            <a:r>
              <a:rPr lang="de-DE" i="1" dirty="0" err="1"/>
              <a:t>everyday</a:t>
            </a:r>
            <a:r>
              <a:rPr lang="de-DE" i="1" dirty="0"/>
              <a:t> </a:t>
            </a:r>
            <a:r>
              <a:rPr lang="de-DE" i="1" dirty="0" err="1"/>
              <a:t>activities</a:t>
            </a:r>
            <a:r>
              <a:rPr lang="de-DE" i="1" dirty="0"/>
              <a:t>!</a:t>
            </a:r>
            <a:endParaRPr lang="de-DE" dirty="0"/>
          </a:p>
        </p:txBody>
      </p:sp>
      <p:sp>
        <p:nvSpPr>
          <p:cNvPr id="4" name="Foliennummernplatzhalter 3">
            <a:extLst>
              <a:ext uri="{FF2B5EF4-FFF2-40B4-BE49-F238E27FC236}">
                <a16:creationId xmlns:a16="http://schemas.microsoft.com/office/drawing/2014/main" id="{A143AC29-0304-4C82-643A-E7D4B761B643}"/>
              </a:ext>
            </a:extLst>
          </p:cNvPr>
          <p:cNvSpPr>
            <a:spLocks noGrp="1"/>
          </p:cNvSpPr>
          <p:nvPr>
            <p:ph type="sldNum" sz="quarter" idx="12"/>
          </p:nvPr>
        </p:nvSpPr>
        <p:spPr/>
        <p:txBody>
          <a:bodyPr/>
          <a:lstStyle/>
          <a:p>
            <a:fld id="{93B7D700-2619-45EC-B933-DE9988DFC663}" type="slidenum">
              <a:rPr lang="de-DE" smtClean="0"/>
              <a:t>41</a:t>
            </a:fld>
            <a:endParaRPr lang="de-DE"/>
          </a:p>
        </p:txBody>
      </p:sp>
    </p:spTree>
    <p:extLst>
      <p:ext uri="{BB962C8B-B14F-4D97-AF65-F5344CB8AC3E}">
        <p14:creationId xmlns:p14="http://schemas.microsoft.com/office/powerpoint/2010/main" val="23594632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9FFED3EA-B215-30D3-F3D9-4E796A9A21D8}"/>
              </a:ext>
            </a:extLst>
          </p:cNvPr>
          <p:cNvSpPr>
            <a:spLocks noGrp="1"/>
          </p:cNvSpPr>
          <p:nvPr>
            <p:ph type="title"/>
          </p:nvPr>
        </p:nvSpPr>
        <p:spPr/>
        <p:txBody>
          <a:bodyPr/>
          <a:lstStyle/>
          <a:p>
            <a:pPr algn="ctr"/>
            <a:r>
              <a:rPr lang="de-DE" dirty="0" err="1"/>
              <a:t>Sinnott-Armstrong‘s</a:t>
            </a:r>
            <a:r>
              <a:rPr lang="de-DE" dirty="0"/>
              <a:t> Case</a:t>
            </a:r>
          </a:p>
        </p:txBody>
      </p:sp>
      <p:sp>
        <p:nvSpPr>
          <p:cNvPr id="3" name="Inhaltsplatzhalter 2">
            <a:extLst>
              <a:ext uri="{FF2B5EF4-FFF2-40B4-BE49-F238E27FC236}">
                <a16:creationId xmlns:a16="http://schemas.microsoft.com/office/drawing/2014/main" id="{071EA705-5E30-892A-C542-99914AD07966}"/>
              </a:ext>
            </a:extLst>
          </p:cNvPr>
          <p:cNvSpPr>
            <a:spLocks noGrp="1"/>
          </p:cNvSpPr>
          <p:nvPr>
            <p:ph idx="1"/>
          </p:nvPr>
        </p:nvSpPr>
        <p:spPr/>
        <p:txBody>
          <a:bodyPr/>
          <a:lstStyle/>
          <a:p>
            <a:pPr marL="0" indent="0">
              <a:buNone/>
            </a:pPr>
            <a:r>
              <a:rPr lang="de-DE" dirty="0" err="1"/>
              <a:t>Influential</a:t>
            </a:r>
            <a:r>
              <a:rPr lang="de-DE" dirty="0"/>
              <a:t> Paper: „</a:t>
            </a:r>
            <a:r>
              <a:rPr lang="de-DE" dirty="0" err="1"/>
              <a:t>It‘s</a:t>
            </a:r>
            <a:r>
              <a:rPr lang="de-DE" dirty="0"/>
              <a:t> not </a:t>
            </a:r>
            <a:r>
              <a:rPr lang="de-DE" i="1" dirty="0"/>
              <a:t>My </a:t>
            </a:r>
            <a:r>
              <a:rPr lang="de-DE" dirty="0"/>
              <a:t>Fault!“ (2005)</a:t>
            </a:r>
          </a:p>
          <a:p>
            <a:r>
              <a:rPr lang="de-DE" dirty="0"/>
              <a:t>A </a:t>
            </a:r>
            <a:r>
              <a:rPr lang="de-DE" dirty="0" err="1"/>
              <a:t>plesant</a:t>
            </a:r>
            <a:r>
              <a:rPr lang="de-DE" dirty="0"/>
              <a:t> </a:t>
            </a:r>
            <a:r>
              <a:rPr lang="de-DE" dirty="0" err="1"/>
              <a:t>journey</a:t>
            </a:r>
            <a:r>
              <a:rPr lang="de-DE" dirty="0"/>
              <a:t> in a gas-</a:t>
            </a:r>
            <a:r>
              <a:rPr lang="de-DE" dirty="0" err="1"/>
              <a:t>guzzling</a:t>
            </a:r>
            <a:r>
              <a:rPr lang="de-DE" dirty="0"/>
              <a:t> </a:t>
            </a:r>
            <a:r>
              <a:rPr lang="de-DE" dirty="0" err="1"/>
              <a:t>car</a:t>
            </a:r>
            <a:r>
              <a:rPr lang="de-DE" dirty="0"/>
              <a:t>, just </a:t>
            </a:r>
            <a:r>
              <a:rPr lang="de-DE" dirty="0" err="1"/>
              <a:t>for</a:t>
            </a:r>
            <a:r>
              <a:rPr lang="de-DE" dirty="0"/>
              <a:t> </a:t>
            </a:r>
            <a:r>
              <a:rPr lang="de-DE" dirty="0" err="1"/>
              <a:t>fun</a:t>
            </a:r>
            <a:r>
              <a:rPr lang="de-DE" dirty="0"/>
              <a:t> – </a:t>
            </a:r>
            <a:r>
              <a:rPr lang="de-DE" dirty="0" err="1"/>
              <a:t>is</a:t>
            </a:r>
            <a:r>
              <a:rPr lang="de-DE" dirty="0"/>
              <a:t> </a:t>
            </a:r>
            <a:r>
              <a:rPr lang="de-DE" dirty="0" err="1"/>
              <a:t>there</a:t>
            </a:r>
            <a:r>
              <a:rPr lang="de-DE" dirty="0"/>
              <a:t> </a:t>
            </a:r>
            <a:r>
              <a:rPr lang="de-DE" dirty="0" err="1"/>
              <a:t>something</a:t>
            </a:r>
            <a:r>
              <a:rPr lang="de-DE" dirty="0"/>
              <a:t> </a:t>
            </a:r>
            <a:r>
              <a:rPr lang="de-DE" dirty="0" err="1"/>
              <a:t>wrong</a:t>
            </a:r>
            <a:r>
              <a:rPr lang="de-DE" dirty="0"/>
              <a:t> </a:t>
            </a:r>
            <a:r>
              <a:rPr lang="de-DE" dirty="0" err="1"/>
              <a:t>with</a:t>
            </a:r>
            <a:r>
              <a:rPr lang="de-DE" dirty="0"/>
              <a:t> </a:t>
            </a:r>
            <a:r>
              <a:rPr lang="de-DE" dirty="0" err="1"/>
              <a:t>it</a:t>
            </a:r>
            <a:r>
              <a:rPr lang="de-DE" dirty="0"/>
              <a:t>?</a:t>
            </a:r>
          </a:p>
          <a:p>
            <a:pPr marL="0" indent="0">
              <a:buNone/>
            </a:pPr>
            <a:r>
              <a:rPr lang="de-DE" dirty="0" err="1"/>
              <a:t>No</a:t>
            </a:r>
            <a:r>
              <a:rPr lang="de-DE" dirty="0"/>
              <a:t>! </a:t>
            </a:r>
            <a:r>
              <a:rPr lang="de-DE" dirty="0" err="1"/>
              <a:t>says</a:t>
            </a:r>
            <a:r>
              <a:rPr lang="de-DE" dirty="0"/>
              <a:t> </a:t>
            </a:r>
            <a:r>
              <a:rPr lang="de-DE" dirty="0" err="1"/>
              <a:t>Sinnott</a:t>
            </a:r>
            <a:r>
              <a:rPr lang="de-DE" dirty="0"/>
              <a:t>-Armstrong, </a:t>
            </a:r>
            <a:r>
              <a:rPr lang="de-DE" dirty="0" err="1"/>
              <a:t>because</a:t>
            </a:r>
            <a:r>
              <a:rPr lang="de-DE" dirty="0"/>
              <a:t>:</a:t>
            </a:r>
          </a:p>
          <a:p>
            <a:r>
              <a:rPr lang="de-DE" dirty="0" err="1"/>
              <a:t>one</a:t>
            </a:r>
            <a:r>
              <a:rPr lang="de-DE" dirty="0"/>
              <a:t> </a:t>
            </a:r>
            <a:r>
              <a:rPr lang="de-DE" dirty="0" err="1"/>
              <a:t>person</a:t>
            </a:r>
            <a:r>
              <a:rPr lang="de-DE" dirty="0"/>
              <a:t> </a:t>
            </a:r>
            <a:r>
              <a:rPr lang="de-DE" dirty="0" err="1"/>
              <a:t>does</a:t>
            </a:r>
            <a:r>
              <a:rPr lang="de-DE" dirty="0"/>
              <a:t> not </a:t>
            </a:r>
            <a:r>
              <a:rPr lang="de-DE" dirty="0" err="1"/>
              <a:t>make</a:t>
            </a:r>
            <a:r>
              <a:rPr lang="de-DE" dirty="0"/>
              <a:t> a </a:t>
            </a:r>
            <a:r>
              <a:rPr lang="de-DE" dirty="0" err="1"/>
              <a:t>difference</a:t>
            </a:r>
            <a:r>
              <a:rPr lang="de-DE" dirty="0"/>
              <a:t> (</a:t>
            </a:r>
            <a:r>
              <a:rPr lang="de-DE" dirty="0" err="1"/>
              <a:t>even</a:t>
            </a:r>
            <a:r>
              <a:rPr lang="de-DE" dirty="0"/>
              <a:t> „</a:t>
            </a:r>
            <a:r>
              <a:rPr lang="de-DE" dirty="0" err="1"/>
              <a:t>with</a:t>
            </a:r>
            <a:r>
              <a:rPr lang="de-DE" dirty="0"/>
              <a:t> a </a:t>
            </a:r>
            <a:r>
              <a:rPr lang="de-DE" dirty="0" err="1"/>
              <a:t>little</a:t>
            </a:r>
            <a:r>
              <a:rPr lang="de-DE" dirty="0"/>
              <a:t> </a:t>
            </a:r>
            <a:r>
              <a:rPr lang="de-DE" dirty="0" err="1"/>
              <a:t>help</a:t>
            </a:r>
            <a:r>
              <a:rPr lang="de-DE" dirty="0"/>
              <a:t> </a:t>
            </a:r>
            <a:r>
              <a:rPr lang="de-DE" dirty="0" err="1"/>
              <a:t>from</a:t>
            </a:r>
            <a:r>
              <a:rPr lang="de-DE" dirty="0"/>
              <a:t> </a:t>
            </a:r>
            <a:r>
              <a:rPr lang="de-DE" dirty="0" err="1"/>
              <a:t>my</a:t>
            </a:r>
            <a:r>
              <a:rPr lang="de-DE" dirty="0"/>
              <a:t> friend“).</a:t>
            </a:r>
          </a:p>
          <a:p>
            <a:r>
              <a:rPr lang="de-DE" dirty="0"/>
              <a:t>The </a:t>
            </a:r>
            <a:r>
              <a:rPr lang="de-DE" dirty="0" err="1"/>
              <a:t>practice</a:t>
            </a:r>
            <a:r>
              <a:rPr lang="de-DE" dirty="0"/>
              <a:t> </a:t>
            </a:r>
            <a:r>
              <a:rPr lang="de-DE" dirty="0" err="1"/>
              <a:t>is</a:t>
            </a:r>
            <a:r>
              <a:rPr lang="de-DE" dirty="0"/>
              <a:t> </a:t>
            </a:r>
            <a:r>
              <a:rPr lang="de-DE" dirty="0" err="1"/>
              <a:t>common</a:t>
            </a:r>
            <a:r>
              <a:rPr lang="de-DE" dirty="0"/>
              <a:t>.</a:t>
            </a:r>
          </a:p>
          <a:p>
            <a:r>
              <a:rPr lang="de-DE" dirty="0"/>
              <a:t>An </a:t>
            </a:r>
            <a:r>
              <a:rPr lang="de-DE" dirty="0" err="1"/>
              <a:t>agreement</a:t>
            </a:r>
            <a:r>
              <a:rPr lang="de-DE" dirty="0"/>
              <a:t> not </a:t>
            </a:r>
            <a:r>
              <a:rPr lang="de-DE" dirty="0" err="1"/>
              <a:t>to</a:t>
            </a:r>
            <a:r>
              <a:rPr lang="de-DE" dirty="0"/>
              <a:t> gas-</a:t>
            </a:r>
            <a:r>
              <a:rPr lang="de-DE" dirty="0" err="1"/>
              <a:t>guzzle</a:t>
            </a:r>
            <a:r>
              <a:rPr lang="de-DE" dirty="0"/>
              <a:t> </a:t>
            </a:r>
            <a:r>
              <a:rPr lang="de-DE" dirty="0" err="1"/>
              <a:t>would</a:t>
            </a:r>
            <a:r>
              <a:rPr lang="de-DE" dirty="0"/>
              <a:t> </a:t>
            </a:r>
            <a:r>
              <a:rPr lang="de-DE" dirty="0" err="1"/>
              <a:t>be</a:t>
            </a:r>
            <a:r>
              <a:rPr lang="de-DE" dirty="0"/>
              <a:t> </a:t>
            </a:r>
            <a:r>
              <a:rPr lang="de-DE" dirty="0" err="1"/>
              <a:t>helpful</a:t>
            </a:r>
            <a:r>
              <a:rPr lang="de-DE" dirty="0"/>
              <a:t>, BUT: </a:t>
            </a:r>
            <a:r>
              <a:rPr lang="de-DE" dirty="0" err="1"/>
              <a:t>there</a:t>
            </a:r>
            <a:r>
              <a:rPr lang="de-DE" dirty="0"/>
              <a:t> </a:t>
            </a:r>
            <a:r>
              <a:rPr lang="de-DE" dirty="0" err="1"/>
              <a:t>is</a:t>
            </a:r>
            <a:r>
              <a:rPr lang="de-DE" dirty="0"/>
              <a:t> </a:t>
            </a:r>
            <a:r>
              <a:rPr lang="de-DE" dirty="0" err="1"/>
              <a:t>no</a:t>
            </a:r>
            <a:r>
              <a:rPr lang="de-DE" dirty="0"/>
              <a:t> </a:t>
            </a:r>
            <a:r>
              <a:rPr lang="de-DE" dirty="0" err="1"/>
              <a:t>agreement</a:t>
            </a:r>
            <a:r>
              <a:rPr lang="de-DE" dirty="0"/>
              <a:t>, </a:t>
            </a:r>
            <a:r>
              <a:rPr lang="de-DE" dirty="0" err="1"/>
              <a:t>therefore</a:t>
            </a:r>
            <a:r>
              <a:rPr lang="de-DE" dirty="0"/>
              <a:t>, </a:t>
            </a:r>
            <a:r>
              <a:rPr lang="de-DE" dirty="0" err="1"/>
              <a:t>there</a:t>
            </a:r>
            <a:r>
              <a:rPr lang="de-DE" dirty="0"/>
              <a:t> </a:t>
            </a:r>
            <a:r>
              <a:rPr lang="de-DE" dirty="0" err="1"/>
              <a:t>is</a:t>
            </a:r>
            <a:r>
              <a:rPr lang="de-DE" dirty="0"/>
              <a:t> </a:t>
            </a:r>
            <a:r>
              <a:rPr lang="de-DE" dirty="0" err="1"/>
              <a:t>no</a:t>
            </a:r>
            <a:r>
              <a:rPr lang="de-DE" dirty="0"/>
              <a:t> </a:t>
            </a:r>
            <a:r>
              <a:rPr lang="de-DE" dirty="0" err="1"/>
              <a:t>duty</a:t>
            </a:r>
            <a:r>
              <a:rPr lang="de-DE" dirty="0"/>
              <a:t>!</a:t>
            </a:r>
          </a:p>
          <a:p>
            <a:endParaRPr lang="de-DE" dirty="0"/>
          </a:p>
          <a:p>
            <a:endParaRPr lang="de-DE" dirty="0"/>
          </a:p>
        </p:txBody>
      </p:sp>
      <p:sp>
        <p:nvSpPr>
          <p:cNvPr id="4" name="Foliennummernplatzhalter 3">
            <a:extLst>
              <a:ext uri="{FF2B5EF4-FFF2-40B4-BE49-F238E27FC236}">
                <a16:creationId xmlns:a16="http://schemas.microsoft.com/office/drawing/2014/main" id="{7E3DD6AE-EF56-778B-96D8-7DA9CABCDD92}"/>
              </a:ext>
            </a:extLst>
          </p:cNvPr>
          <p:cNvSpPr>
            <a:spLocks noGrp="1"/>
          </p:cNvSpPr>
          <p:nvPr>
            <p:ph type="sldNum" sz="quarter" idx="12"/>
          </p:nvPr>
        </p:nvSpPr>
        <p:spPr/>
        <p:txBody>
          <a:bodyPr/>
          <a:lstStyle/>
          <a:p>
            <a:fld id="{93B7D700-2619-45EC-B933-DE9988DFC663}" type="slidenum">
              <a:rPr lang="de-DE" smtClean="0"/>
              <a:t>42</a:t>
            </a:fld>
            <a:endParaRPr lang="de-DE"/>
          </a:p>
        </p:txBody>
      </p:sp>
    </p:spTree>
    <p:extLst>
      <p:ext uri="{BB962C8B-B14F-4D97-AF65-F5344CB8AC3E}">
        <p14:creationId xmlns:p14="http://schemas.microsoft.com/office/powerpoint/2010/main" val="168690774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2794222-2878-6977-66C0-D4EC404504C9}"/>
              </a:ext>
            </a:extLst>
          </p:cNvPr>
          <p:cNvSpPr>
            <a:spLocks noGrp="1"/>
          </p:cNvSpPr>
          <p:nvPr>
            <p:ph type="title"/>
          </p:nvPr>
        </p:nvSpPr>
        <p:spPr/>
        <p:txBody>
          <a:bodyPr/>
          <a:lstStyle/>
          <a:p>
            <a:pPr algn="ctr"/>
            <a:r>
              <a:rPr lang="de-DE" dirty="0" err="1"/>
              <a:t>Avoiding</a:t>
            </a:r>
            <a:r>
              <a:rPr lang="de-DE" dirty="0"/>
              <a:t> </a:t>
            </a:r>
            <a:r>
              <a:rPr lang="de-DE" dirty="0" err="1"/>
              <a:t>Injustice</a:t>
            </a:r>
            <a:endParaRPr lang="de-DE" dirty="0"/>
          </a:p>
        </p:txBody>
      </p:sp>
      <p:sp>
        <p:nvSpPr>
          <p:cNvPr id="3" name="Inhaltsplatzhalter 2">
            <a:extLst>
              <a:ext uri="{FF2B5EF4-FFF2-40B4-BE49-F238E27FC236}">
                <a16:creationId xmlns:a16="http://schemas.microsoft.com/office/drawing/2014/main" id="{CFEE609D-86ED-9F99-A6E5-FEEB4844DBAA}"/>
              </a:ext>
            </a:extLst>
          </p:cNvPr>
          <p:cNvSpPr>
            <a:spLocks noGrp="1"/>
          </p:cNvSpPr>
          <p:nvPr>
            <p:ph idx="1"/>
          </p:nvPr>
        </p:nvSpPr>
        <p:spPr/>
        <p:txBody>
          <a:bodyPr/>
          <a:lstStyle/>
          <a:p>
            <a:pPr marL="0" indent="0">
              <a:buNone/>
            </a:pPr>
            <a:r>
              <a:rPr lang="de-DE" dirty="0"/>
              <a:t>Responses </a:t>
            </a:r>
            <a:r>
              <a:rPr lang="de-DE" dirty="0" err="1"/>
              <a:t>to</a:t>
            </a:r>
            <a:r>
              <a:rPr lang="de-DE" dirty="0"/>
              <a:t> </a:t>
            </a:r>
            <a:r>
              <a:rPr lang="de-DE" dirty="0" err="1"/>
              <a:t>Sinnott</a:t>
            </a:r>
            <a:r>
              <a:rPr lang="de-DE" dirty="0"/>
              <a:t>-Armstrong:</a:t>
            </a:r>
          </a:p>
          <a:p>
            <a:pPr marL="0" indent="0">
              <a:buNone/>
            </a:pPr>
            <a:endParaRPr lang="de-DE" dirty="0"/>
          </a:p>
          <a:p>
            <a:r>
              <a:rPr lang="de-DE" dirty="0"/>
              <a:t>After all, </a:t>
            </a:r>
            <a:r>
              <a:rPr lang="de-DE" dirty="0" err="1"/>
              <a:t>the</a:t>
            </a:r>
            <a:r>
              <a:rPr lang="de-DE" dirty="0"/>
              <a:t> </a:t>
            </a:r>
            <a:r>
              <a:rPr lang="de-DE" dirty="0" err="1"/>
              <a:t>pleasant</a:t>
            </a:r>
            <a:r>
              <a:rPr lang="de-DE" dirty="0"/>
              <a:t> </a:t>
            </a:r>
            <a:r>
              <a:rPr lang="de-DE" dirty="0" err="1"/>
              <a:t>trip</a:t>
            </a:r>
            <a:r>
              <a:rPr lang="de-DE" dirty="0"/>
              <a:t> in </a:t>
            </a:r>
            <a:r>
              <a:rPr lang="de-DE" dirty="0" err="1"/>
              <a:t>the</a:t>
            </a:r>
            <a:r>
              <a:rPr lang="de-DE" dirty="0"/>
              <a:t> gas-</a:t>
            </a:r>
            <a:r>
              <a:rPr lang="de-DE" dirty="0" err="1"/>
              <a:t>guzzling</a:t>
            </a:r>
            <a:r>
              <a:rPr lang="de-DE" dirty="0"/>
              <a:t> </a:t>
            </a:r>
            <a:r>
              <a:rPr lang="de-DE" dirty="0" err="1"/>
              <a:t>car</a:t>
            </a:r>
            <a:r>
              <a:rPr lang="de-DE" dirty="0"/>
              <a:t> </a:t>
            </a:r>
            <a:r>
              <a:rPr lang="de-DE" i="1" dirty="0" err="1"/>
              <a:t>does</a:t>
            </a:r>
            <a:r>
              <a:rPr lang="de-DE" i="1" dirty="0"/>
              <a:t> </a:t>
            </a:r>
            <a:r>
              <a:rPr lang="de-DE" dirty="0" err="1"/>
              <a:t>make</a:t>
            </a:r>
            <a:r>
              <a:rPr lang="de-DE" dirty="0"/>
              <a:t> a </a:t>
            </a:r>
            <a:r>
              <a:rPr lang="de-DE" dirty="0" err="1"/>
              <a:t>difference</a:t>
            </a:r>
            <a:r>
              <a:rPr lang="de-DE" dirty="0"/>
              <a:t>: </a:t>
            </a:r>
            <a:r>
              <a:rPr lang="de-DE" dirty="0" err="1"/>
              <a:t>every</a:t>
            </a:r>
            <a:r>
              <a:rPr lang="de-DE" dirty="0"/>
              <a:t> additional </a:t>
            </a:r>
            <a:r>
              <a:rPr lang="de-DE" dirty="0" err="1"/>
              <a:t>emission</a:t>
            </a:r>
            <a:r>
              <a:rPr lang="de-DE" dirty="0"/>
              <a:t> </a:t>
            </a:r>
            <a:r>
              <a:rPr lang="de-DE" dirty="0" err="1"/>
              <a:t>aggravates</a:t>
            </a:r>
            <a:r>
              <a:rPr lang="de-DE" dirty="0"/>
              <a:t> </a:t>
            </a:r>
            <a:r>
              <a:rPr lang="de-DE" dirty="0" err="1"/>
              <a:t>the</a:t>
            </a:r>
            <a:r>
              <a:rPr lang="de-DE" dirty="0"/>
              <a:t> </a:t>
            </a:r>
            <a:r>
              <a:rPr lang="de-DE" dirty="0" err="1"/>
              <a:t>problem</a:t>
            </a:r>
            <a:r>
              <a:rPr lang="de-DE" dirty="0"/>
              <a:t>.</a:t>
            </a:r>
          </a:p>
          <a:p>
            <a:r>
              <a:rPr lang="de-DE" dirty="0" err="1"/>
              <a:t>We</a:t>
            </a:r>
            <a:r>
              <a:rPr lang="de-DE" dirty="0"/>
              <a:t> </a:t>
            </a:r>
            <a:r>
              <a:rPr lang="de-DE" dirty="0" err="1"/>
              <a:t>have</a:t>
            </a:r>
            <a:r>
              <a:rPr lang="de-DE" dirty="0"/>
              <a:t> a </a:t>
            </a:r>
            <a:r>
              <a:rPr lang="de-DE" dirty="0" err="1"/>
              <a:t>duty</a:t>
            </a:r>
            <a:r>
              <a:rPr lang="de-DE" dirty="0"/>
              <a:t> </a:t>
            </a:r>
            <a:r>
              <a:rPr lang="de-DE" dirty="0" err="1"/>
              <a:t>to</a:t>
            </a:r>
            <a:r>
              <a:rPr lang="de-DE" dirty="0"/>
              <a:t> </a:t>
            </a:r>
            <a:r>
              <a:rPr lang="de-DE" dirty="0" err="1"/>
              <a:t>refrain</a:t>
            </a:r>
            <a:r>
              <a:rPr lang="de-DE" dirty="0"/>
              <a:t> </a:t>
            </a:r>
            <a:r>
              <a:rPr lang="de-DE" dirty="0" err="1"/>
              <a:t>from</a:t>
            </a:r>
            <a:r>
              <a:rPr lang="de-DE" dirty="0"/>
              <a:t> </a:t>
            </a:r>
            <a:r>
              <a:rPr lang="de-DE" dirty="0" err="1"/>
              <a:t>unjust</a:t>
            </a:r>
            <a:r>
              <a:rPr lang="de-DE" dirty="0"/>
              <a:t> </a:t>
            </a:r>
            <a:r>
              <a:rPr lang="de-DE" dirty="0" err="1"/>
              <a:t>acts</a:t>
            </a:r>
            <a:r>
              <a:rPr lang="de-DE" dirty="0"/>
              <a:t> – and </a:t>
            </a:r>
            <a:r>
              <a:rPr lang="de-DE" dirty="0" err="1"/>
              <a:t>our</a:t>
            </a:r>
            <a:r>
              <a:rPr lang="de-DE" dirty="0"/>
              <a:t> gas </a:t>
            </a:r>
            <a:r>
              <a:rPr lang="de-DE" dirty="0" err="1"/>
              <a:t>guzzling</a:t>
            </a:r>
            <a:r>
              <a:rPr lang="de-DE" dirty="0"/>
              <a:t> </a:t>
            </a:r>
            <a:r>
              <a:rPr lang="de-DE" dirty="0" err="1"/>
              <a:t>contributes</a:t>
            </a:r>
            <a:r>
              <a:rPr lang="de-DE" dirty="0"/>
              <a:t> </a:t>
            </a:r>
            <a:r>
              <a:rPr lang="de-DE" dirty="0" err="1"/>
              <a:t>to</a:t>
            </a:r>
            <a:r>
              <a:rPr lang="de-DE" dirty="0"/>
              <a:t> </a:t>
            </a:r>
            <a:r>
              <a:rPr lang="de-DE" dirty="0" err="1"/>
              <a:t>the</a:t>
            </a:r>
            <a:r>
              <a:rPr lang="de-DE" dirty="0"/>
              <a:t> </a:t>
            </a:r>
            <a:r>
              <a:rPr lang="de-DE" dirty="0" err="1"/>
              <a:t>unjust</a:t>
            </a:r>
            <a:r>
              <a:rPr lang="de-DE" dirty="0"/>
              <a:t> </a:t>
            </a:r>
            <a:r>
              <a:rPr lang="de-DE" dirty="0" err="1"/>
              <a:t>consequences</a:t>
            </a:r>
            <a:r>
              <a:rPr lang="de-DE" dirty="0"/>
              <a:t> </a:t>
            </a:r>
            <a:r>
              <a:rPr lang="de-DE" dirty="0" err="1"/>
              <a:t>of</a:t>
            </a:r>
            <a:r>
              <a:rPr lang="de-DE" dirty="0"/>
              <a:t> </a:t>
            </a:r>
            <a:r>
              <a:rPr lang="de-DE" dirty="0" err="1"/>
              <a:t>climate</a:t>
            </a:r>
            <a:r>
              <a:rPr lang="de-DE" dirty="0"/>
              <a:t> </a:t>
            </a:r>
            <a:r>
              <a:rPr lang="de-DE" dirty="0" err="1"/>
              <a:t>change</a:t>
            </a:r>
            <a:r>
              <a:rPr lang="de-DE" dirty="0"/>
              <a:t>.</a:t>
            </a:r>
          </a:p>
          <a:p>
            <a:r>
              <a:rPr lang="de-DE" dirty="0" err="1"/>
              <a:t>We</a:t>
            </a:r>
            <a:r>
              <a:rPr lang="de-DE" dirty="0"/>
              <a:t> </a:t>
            </a:r>
            <a:r>
              <a:rPr lang="de-DE" dirty="0" err="1"/>
              <a:t>have</a:t>
            </a:r>
            <a:r>
              <a:rPr lang="de-DE" dirty="0"/>
              <a:t> </a:t>
            </a:r>
            <a:r>
              <a:rPr lang="de-DE" dirty="0" err="1"/>
              <a:t>this</a:t>
            </a:r>
            <a:r>
              <a:rPr lang="de-DE" dirty="0"/>
              <a:t> </a:t>
            </a:r>
            <a:r>
              <a:rPr lang="de-DE" dirty="0" err="1"/>
              <a:t>duty</a:t>
            </a:r>
            <a:r>
              <a:rPr lang="de-DE" dirty="0"/>
              <a:t> </a:t>
            </a:r>
            <a:r>
              <a:rPr lang="de-DE" i="1" dirty="0" err="1"/>
              <a:t>regardless</a:t>
            </a:r>
            <a:r>
              <a:rPr lang="de-DE" i="1" dirty="0"/>
              <a:t> </a:t>
            </a:r>
            <a:r>
              <a:rPr lang="de-DE" dirty="0" err="1"/>
              <a:t>of</a:t>
            </a:r>
            <a:r>
              <a:rPr lang="de-DE" dirty="0"/>
              <a:t> other </a:t>
            </a:r>
            <a:r>
              <a:rPr lang="de-DE" dirty="0" err="1"/>
              <a:t>peoples</a:t>
            </a:r>
            <a:r>
              <a:rPr lang="de-DE" dirty="0"/>
              <a:t>‘ </a:t>
            </a:r>
            <a:r>
              <a:rPr lang="de-DE" dirty="0" err="1"/>
              <a:t>behavior</a:t>
            </a:r>
            <a:r>
              <a:rPr lang="de-DE" dirty="0"/>
              <a:t>: </a:t>
            </a:r>
            <a:r>
              <a:rPr lang="de-DE" dirty="0" err="1"/>
              <a:t>If</a:t>
            </a:r>
            <a:r>
              <a:rPr lang="de-DE" dirty="0"/>
              <a:t> </a:t>
            </a:r>
            <a:r>
              <a:rPr lang="de-DE" dirty="0" err="1"/>
              <a:t>you</a:t>
            </a:r>
            <a:r>
              <a:rPr lang="de-DE" dirty="0"/>
              <a:t> do </a:t>
            </a:r>
            <a:r>
              <a:rPr lang="de-DE" dirty="0" err="1"/>
              <a:t>something</a:t>
            </a:r>
            <a:r>
              <a:rPr lang="de-DE" dirty="0"/>
              <a:t> </a:t>
            </a:r>
            <a:r>
              <a:rPr lang="de-DE" dirty="0" err="1"/>
              <a:t>wrong</a:t>
            </a:r>
            <a:r>
              <a:rPr lang="de-DE" dirty="0"/>
              <a:t>, „</a:t>
            </a:r>
            <a:r>
              <a:rPr lang="de-DE" dirty="0" err="1"/>
              <a:t>the</a:t>
            </a:r>
            <a:r>
              <a:rPr lang="de-DE" dirty="0"/>
              <a:t> </a:t>
            </a:r>
            <a:r>
              <a:rPr lang="de-DE" dirty="0" err="1"/>
              <a:t>others</a:t>
            </a:r>
            <a:r>
              <a:rPr lang="de-DE" dirty="0"/>
              <a:t> </a:t>
            </a:r>
            <a:r>
              <a:rPr lang="de-DE" dirty="0" err="1"/>
              <a:t>did</a:t>
            </a:r>
            <a:r>
              <a:rPr lang="de-DE" dirty="0"/>
              <a:t> </a:t>
            </a:r>
            <a:r>
              <a:rPr lang="de-DE" dirty="0" err="1"/>
              <a:t>the</a:t>
            </a:r>
            <a:r>
              <a:rPr lang="de-DE" dirty="0"/>
              <a:t> same!“ </a:t>
            </a:r>
            <a:r>
              <a:rPr lang="de-DE" dirty="0" err="1"/>
              <a:t>is</a:t>
            </a:r>
            <a:r>
              <a:rPr lang="de-DE" dirty="0"/>
              <a:t> </a:t>
            </a:r>
            <a:r>
              <a:rPr lang="de-DE" dirty="0" err="1"/>
              <a:t>no</a:t>
            </a:r>
            <a:r>
              <a:rPr lang="de-DE" dirty="0"/>
              <a:t> </a:t>
            </a:r>
            <a:r>
              <a:rPr lang="de-DE" dirty="0" err="1"/>
              <a:t>good</a:t>
            </a:r>
            <a:r>
              <a:rPr lang="de-DE" dirty="0"/>
              <a:t> </a:t>
            </a:r>
            <a:r>
              <a:rPr lang="de-DE" dirty="0" err="1"/>
              <a:t>excuse</a:t>
            </a:r>
            <a:r>
              <a:rPr lang="de-DE" dirty="0"/>
              <a:t>.</a:t>
            </a:r>
          </a:p>
        </p:txBody>
      </p:sp>
      <p:sp>
        <p:nvSpPr>
          <p:cNvPr id="4" name="Foliennummernplatzhalter 3">
            <a:extLst>
              <a:ext uri="{FF2B5EF4-FFF2-40B4-BE49-F238E27FC236}">
                <a16:creationId xmlns:a16="http://schemas.microsoft.com/office/drawing/2014/main" id="{DF150FF8-F5E6-C9FE-8E67-A877D8E417DD}"/>
              </a:ext>
            </a:extLst>
          </p:cNvPr>
          <p:cNvSpPr>
            <a:spLocks noGrp="1"/>
          </p:cNvSpPr>
          <p:nvPr>
            <p:ph type="sldNum" sz="quarter" idx="12"/>
          </p:nvPr>
        </p:nvSpPr>
        <p:spPr/>
        <p:txBody>
          <a:bodyPr/>
          <a:lstStyle/>
          <a:p>
            <a:fld id="{93B7D700-2619-45EC-B933-DE9988DFC663}" type="slidenum">
              <a:rPr lang="de-DE" smtClean="0"/>
              <a:t>43</a:t>
            </a:fld>
            <a:endParaRPr lang="de-DE"/>
          </a:p>
        </p:txBody>
      </p:sp>
    </p:spTree>
    <p:extLst>
      <p:ext uri="{BB962C8B-B14F-4D97-AF65-F5344CB8AC3E}">
        <p14:creationId xmlns:p14="http://schemas.microsoft.com/office/powerpoint/2010/main" val="92595533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1F07353-BC95-4728-49CA-63BFE9A247AE}"/>
              </a:ext>
            </a:extLst>
          </p:cNvPr>
          <p:cNvSpPr>
            <a:spLocks noGrp="1"/>
          </p:cNvSpPr>
          <p:nvPr>
            <p:ph type="title"/>
          </p:nvPr>
        </p:nvSpPr>
        <p:spPr/>
        <p:txBody>
          <a:bodyPr/>
          <a:lstStyle/>
          <a:p>
            <a:pPr algn="ctr"/>
            <a:r>
              <a:rPr lang="de-DE" dirty="0"/>
              <a:t>A Personal Budget </a:t>
            </a:r>
            <a:r>
              <a:rPr lang="de-DE" dirty="0" err="1"/>
              <a:t>of</a:t>
            </a:r>
            <a:r>
              <a:rPr lang="de-DE" dirty="0"/>
              <a:t> </a:t>
            </a:r>
            <a:r>
              <a:rPr lang="de-DE" dirty="0" err="1"/>
              <a:t>Emissions</a:t>
            </a:r>
            <a:r>
              <a:rPr lang="de-DE" dirty="0"/>
              <a:t>?</a:t>
            </a:r>
          </a:p>
        </p:txBody>
      </p:sp>
      <p:sp>
        <p:nvSpPr>
          <p:cNvPr id="3" name="Inhaltsplatzhalter 2">
            <a:extLst>
              <a:ext uri="{FF2B5EF4-FFF2-40B4-BE49-F238E27FC236}">
                <a16:creationId xmlns:a16="http://schemas.microsoft.com/office/drawing/2014/main" id="{526DF381-75B4-3F02-4113-E9017D31474E}"/>
              </a:ext>
            </a:extLst>
          </p:cNvPr>
          <p:cNvSpPr>
            <a:spLocks noGrp="1"/>
          </p:cNvSpPr>
          <p:nvPr>
            <p:ph idx="1"/>
          </p:nvPr>
        </p:nvSpPr>
        <p:spPr>
          <a:xfrm>
            <a:off x="838200" y="1883991"/>
            <a:ext cx="10515600" cy="4351338"/>
          </a:xfrm>
        </p:spPr>
        <p:txBody>
          <a:bodyPr/>
          <a:lstStyle/>
          <a:p>
            <a:pPr marL="0" indent="0">
              <a:buNone/>
            </a:pPr>
            <a:r>
              <a:rPr lang="de-DE" dirty="0" err="1"/>
              <a:t>For</a:t>
            </a:r>
            <a:r>
              <a:rPr lang="de-DE" dirty="0"/>
              <a:t> </a:t>
            </a:r>
            <a:r>
              <a:rPr lang="de-DE" dirty="0" err="1"/>
              <a:t>example</a:t>
            </a:r>
            <a:r>
              <a:rPr lang="de-DE" dirty="0"/>
              <a:t> Christian Baatz (2014)</a:t>
            </a:r>
          </a:p>
          <a:p>
            <a:pPr marL="0" indent="0">
              <a:buNone/>
            </a:pPr>
            <a:endParaRPr lang="de-DE" dirty="0"/>
          </a:p>
          <a:p>
            <a:r>
              <a:rPr lang="de-DE" dirty="0"/>
              <a:t>Every </a:t>
            </a:r>
            <a:r>
              <a:rPr lang="de-DE" dirty="0" err="1"/>
              <a:t>person</a:t>
            </a:r>
            <a:r>
              <a:rPr lang="de-DE" dirty="0"/>
              <a:t> </a:t>
            </a:r>
            <a:r>
              <a:rPr lang="de-DE" dirty="0" err="1"/>
              <a:t>should</a:t>
            </a:r>
            <a:r>
              <a:rPr lang="de-DE" dirty="0"/>
              <a:t> </a:t>
            </a:r>
            <a:r>
              <a:rPr lang="de-DE" dirty="0" err="1"/>
              <a:t>have</a:t>
            </a:r>
            <a:r>
              <a:rPr lang="de-DE" dirty="0"/>
              <a:t> a personal </a:t>
            </a:r>
            <a:r>
              <a:rPr lang="de-DE" dirty="0" err="1"/>
              <a:t>budget</a:t>
            </a:r>
            <a:r>
              <a:rPr lang="de-DE" dirty="0"/>
              <a:t> </a:t>
            </a:r>
            <a:r>
              <a:rPr lang="de-DE" dirty="0" err="1"/>
              <a:t>of</a:t>
            </a:r>
            <a:r>
              <a:rPr lang="de-DE" dirty="0"/>
              <a:t> </a:t>
            </a:r>
            <a:r>
              <a:rPr lang="de-DE" dirty="0" err="1"/>
              <a:t>emissions</a:t>
            </a:r>
            <a:r>
              <a:rPr lang="de-DE" dirty="0"/>
              <a:t>.</a:t>
            </a:r>
          </a:p>
          <a:p>
            <a:r>
              <a:rPr lang="de-DE" dirty="0"/>
              <a:t>Free </a:t>
            </a:r>
            <a:r>
              <a:rPr lang="de-DE" dirty="0" err="1"/>
              <a:t>choice</a:t>
            </a:r>
            <a:r>
              <a:rPr lang="de-DE" dirty="0"/>
              <a:t> </a:t>
            </a:r>
            <a:r>
              <a:rPr lang="de-DE" dirty="0" err="1"/>
              <a:t>how</a:t>
            </a:r>
            <a:r>
              <a:rPr lang="de-DE" dirty="0"/>
              <a:t> </a:t>
            </a:r>
            <a:r>
              <a:rPr lang="de-DE" dirty="0" err="1"/>
              <a:t>to</a:t>
            </a:r>
            <a:r>
              <a:rPr lang="de-DE" dirty="0"/>
              <a:t> </a:t>
            </a:r>
            <a:r>
              <a:rPr lang="de-DE" dirty="0" err="1"/>
              <a:t>spend</a:t>
            </a:r>
            <a:r>
              <a:rPr lang="de-DE" dirty="0"/>
              <a:t> </a:t>
            </a:r>
            <a:r>
              <a:rPr lang="de-DE" dirty="0" err="1"/>
              <a:t>the</a:t>
            </a:r>
            <a:r>
              <a:rPr lang="de-DE" dirty="0"/>
              <a:t> </a:t>
            </a:r>
            <a:r>
              <a:rPr lang="de-DE" dirty="0" err="1"/>
              <a:t>budget</a:t>
            </a:r>
            <a:r>
              <a:rPr lang="de-DE" dirty="0"/>
              <a:t>.</a:t>
            </a:r>
          </a:p>
          <a:p>
            <a:r>
              <a:rPr lang="de-DE" dirty="0"/>
              <a:t>Sensitive </a:t>
            </a:r>
            <a:r>
              <a:rPr lang="de-DE" dirty="0" err="1"/>
              <a:t>with</a:t>
            </a:r>
            <a:r>
              <a:rPr lang="de-DE" dirty="0"/>
              <a:t> </a:t>
            </a:r>
            <a:r>
              <a:rPr lang="de-DE" dirty="0" err="1"/>
              <a:t>regard</a:t>
            </a:r>
            <a:r>
              <a:rPr lang="de-DE" dirty="0"/>
              <a:t> </a:t>
            </a:r>
            <a:r>
              <a:rPr lang="de-DE" dirty="0" err="1"/>
              <a:t>to</a:t>
            </a:r>
            <a:r>
              <a:rPr lang="de-DE" dirty="0"/>
              <a:t> social </a:t>
            </a:r>
            <a:r>
              <a:rPr lang="de-DE" dirty="0" err="1"/>
              <a:t>status</a:t>
            </a:r>
            <a:r>
              <a:rPr lang="de-DE" dirty="0"/>
              <a:t> and </a:t>
            </a:r>
            <a:r>
              <a:rPr lang="de-DE" dirty="0" err="1"/>
              <a:t>contexts</a:t>
            </a:r>
            <a:r>
              <a:rPr lang="de-DE" dirty="0"/>
              <a:t> (</a:t>
            </a:r>
            <a:r>
              <a:rPr lang="de-DE" dirty="0" err="1"/>
              <a:t>dependency</a:t>
            </a:r>
            <a:r>
              <a:rPr lang="de-DE" dirty="0"/>
              <a:t> on fossil </a:t>
            </a:r>
            <a:r>
              <a:rPr lang="de-DE" dirty="0" err="1"/>
              <a:t>infrastructures</a:t>
            </a:r>
            <a:r>
              <a:rPr lang="de-DE" dirty="0"/>
              <a:t> etc.).</a:t>
            </a:r>
          </a:p>
          <a:p>
            <a:r>
              <a:rPr lang="de-DE" dirty="0"/>
              <a:t>Implementation: </a:t>
            </a:r>
            <a:r>
              <a:rPr lang="de-DE" dirty="0" err="1"/>
              <a:t>budget</a:t>
            </a:r>
            <a:r>
              <a:rPr lang="de-DE" dirty="0"/>
              <a:t> </a:t>
            </a:r>
            <a:r>
              <a:rPr lang="de-DE" dirty="0" err="1"/>
              <a:t>is</a:t>
            </a:r>
            <a:r>
              <a:rPr lang="de-DE" dirty="0"/>
              <a:t> </a:t>
            </a:r>
            <a:r>
              <a:rPr lang="de-DE" dirty="0" err="1"/>
              <a:t>debited</a:t>
            </a:r>
            <a:r>
              <a:rPr lang="de-DE" dirty="0"/>
              <a:t> </a:t>
            </a:r>
            <a:r>
              <a:rPr lang="de-DE" dirty="0" err="1"/>
              <a:t>when</a:t>
            </a:r>
            <a:r>
              <a:rPr lang="de-DE" dirty="0"/>
              <a:t> </a:t>
            </a:r>
            <a:r>
              <a:rPr lang="de-DE" dirty="0" err="1"/>
              <a:t>paying</a:t>
            </a:r>
            <a:r>
              <a:rPr lang="de-DE" dirty="0"/>
              <a:t> </a:t>
            </a:r>
            <a:r>
              <a:rPr lang="de-DE" dirty="0" err="1"/>
              <a:t>for</a:t>
            </a:r>
            <a:r>
              <a:rPr lang="de-DE" dirty="0"/>
              <a:t> </a:t>
            </a:r>
            <a:r>
              <a:rPr lang="de-DE" dirty="0" err="1"/>
              <a:t>something</a:t>
            </a:r>
            <a:r>
              <a:rPr lang="de-DE" dirty="0"/>
              <a:t>.</a:t>
            </a:r>
          </a:p>
        </p:txBody>
      </p:sp>
      <p:sp>
        <p:nvSpPr>
          <p:cNvPr id="4" name="Foliennummernplatzhalter 3">
            <a:extLst>
              <a:ext uri="{FF2B5EF4-FFF2-40B4-BE49-F238E27FC236}">
                <a16:creationId xmlns:a16="http://schemas.microsoft.com/office/drawing/2014/main" id="{437C3AD5-5F8A-5D02-7447-9935010FF854}"/>
              </a:ext>
            </a:extLst>
          </p:cNvPr>
          <p:cNvSpPr>
            <a:spLocks noGrp="1"/>
          </p:cNvSpPr>
          <p:nvPr>
            <p:ph type="sldNum" sz="quarter" idx="12"/>
          </p:nvPr>
        </p:nvSpPr>
        <p:spPr/>
        <p:txBody>
          <a:bodyPr/>
          <a:lstStyle/>
          <a:p>
            <a:fld id="{93B7D700-2619-45EC-B933-DE9988DFC663}" type="slidenum">
              <a:rPr lang="de-DE" smtClean="0"/>
              <a:t>44</a:t>
            </a:fld>
            <a:endParaRPr lang="de-DE"/>
          </a:p>
        </p:txBody>
      </p:sp>
    </p:spTree>
    <p:extLst>
      <p:ext uri="{BB962C8B-B14F-4D97-AF65-F5344CB8AC3E}">
        <p14:creationId xmlns:p14="http://schemas.microsoft.com/office/powerpoint/2010/main" val="12454219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7A1C4B9-0D0D-C5FC-7C2B-95F8F7D757AC}"/>
              </a:ext>
            </a:extLst>
          </p:cNvPr>
          <p:cNvSpPr>
            <a:spLocks noGrp="1"/>
          </p:cNvSpPr>
          <p:nvPr>
            <p:ph type="title"/>
          </p:nvPr>
        </p:nvSpPr>
        <p:spPr/>
        <p:txBody>
          <a:bodyPr/>
          <a:lstStyle/>
          <a:p>
            <a:pPr algn="ctr"/>
            <a:r>
              <a:rPr lang="de-DE" dirty="0" err="1"/>
              <a:t>Being</a:t>
            </a:r>
            <a:r>
              <a:rPr lang="de-DE" dirty="0"/>
              <a:t> a </a:t>
            </a:r>
            <a:r>
              <a:rPr lang="de-DE" dirty="0" err="1"/>
              <a:t>Virtuous</a:t>
            </a:r>
            <a:r>
              <a:rPr lang="de-DE" dirty="0"/>
              <a:t> Person…</a:t>
            </a:r>
          </a:p>
        </p:txBody>
      </p:sp>
      <p:sp>
        <p:nvSpPr>
          <p:cNvPr id="3" name="Inhaltsplatzhalter 2">
            <a:extLst>
              <a:ext uri="{FF2B5EF4-FFF2-40B4-BE49-F238E27FC236}">
                <a16:creationId xmlns:a16="http://schemas.microsoft.com/office/drawing/2014/main" id="{4E22A2B9-12C0-B5AF-2C29-8D1FD16B7123}"/>
              </a:ext>
            </a:extLst>
          </p:cNvPr>
          <p:cNvSpPr>
            <a:spLocks noGrp="1"/>
          </p:cNvSpPr>
          <p:nvPr>
            <p:ph idx="1"/>
          </p:nvPr>
        </p:nvSpPr>
        <p:spPr/>
        <p:txBody>
          <a:bodyPr>
            <a:normAutofit lnSpcReduction="10000"/>
          </a:bodyPr>
          <a:lstStyle/>
          <a:p>
            <a:r>
              <a:rPr lang="de-DE" dirty="0"/>
              <a:t>Virtue </a:t>
            </a:r>
            <a:r>
              <a:rPr lang="de-DE" dirty="0" err="1"/>
              <a:t>ethics</a:t>
            </a:r>
            <a:r>
              <a:rPr lang="de-DE" dirty="0"/>
              <a:t>: </a:t>
            </a:r>
            <a:r>
              <a:rPr lang="de-DE" dirty="0" err="1"/>
              <a:t>focussing</a:t>
            </a:r>
            <a:r>
              <a:rPr lang="de-DE" dirty="0"/>
              <a:t> on </a:t>
            </a:r>
            <a:r>
              <a:rPr lang="de-DE" dirty="0" err="1"/>
              <a:t>the</a:t>
            </a:r>
            <a:r>
              <a:rPr lang="de-DE" dirty="0"/>
              <a:t> </a:t>
            </a:r>
            <a:r>
              <a:rPr lang="de-DE" dirty="0" err="1"/>
              <a:t>good</a:t>
            </a:r>
            <a:r>
              <a:rPr lang="de-DE" dirty="0"/>
              <a:t> </a:t>
            </a:r>
            <a:r>
              <a:rPr lang="de-DE" dirty="0" err="1"/>
              <a:t>life</a:t>
            </a:r>
            <a:r>
              <a:rPr lang="de-DE" dirty="0"/>
              <a:t> </a:t>
            </a:r>
            <a:r>
              <a:rPr lang="de-DE" dirty="0" err="1"/>
              <a:t>of</a:t>
            </a:r>
            <a:r>
              <a:rPr lang="de-DE" dirty="0"/>
              <a:t> a </a:t>
            </a:r>
            <a:r>
              <a:rPr lang="de-DE" dirty="0" err="1"/>
              <a:t>person</a:t>
            </a:r>
            <a:r>
              <a:rPr lang="de-DE" dirty="0"/>
              <a:t> and </a:t>
            </a:r>
            <a:r>
              <a:rPr lang="de-DE" dirty="0" err="1"/>
              <a:t>the</a:t>
            </a:r>
            <a:r>
              <a:rPr lang="de-DE" dirty="0"/>
              <a:t> </a:t>
            </a:r>
            <a:r>
              <a:rPr lang="de-DE" dirty="0" err="1"/>
              <a:t>development</a:t>
            </a:r>
            <a:r>
              <a:rPr lang="de-DE" dirty="0"/>
              <a:t> </a:t>
            </a:r>
            <a:r>
              <a:rPr lang="de-DE" dirty="0" err="1"/>
              <a:t>of</a:t>
            </a:r>
            <a:r>
              <a:rPr lang="de-DE" dirty="0"/>
              <a:t> </a:t>
            </a:r>
            <a:r>
              <a:rPr lang="de-DE" dirty="0" err="1"/>
              <a:t>good</a:t>
            </a:r>
            <a:r>
              <a:rPr lang="de-DE" dirty="0"/>
              <a:t> human </a:t>
            </a:r>
            <a:r>
              <a:rPr lang="de-DE" dirty="0" err="1"/>
              <a:t>characteristics</a:t>
            </a:r>
            <a:r>
              <a:rPr lang="de-DE" dirty="0"/>
              <a:t>.</a:t>
            </a:r>
          </a:p>
          <a:p>
            <a:endParaRPr lang="de-DE" dirty="0"/>
          </a:p>
          <a:p>
            <a:r>
              <a:rPr lang="en-US" dirty="0"/>
              <a:t>“We ought to do what we can to reduce our climate impacts, because we care about others—because we are just, compassionate, and benevolent people.” (Lenzi 2022: 8)</a:t>
            </a:r>
          </a:p>
          <a:p>
            <a:r>
              <a:rPr lang="en-US" dirty="0"/>
              <a:t>If we do not adapt to a sustainable lifestyle, that might make no difference.</a:t>
            </a:r>
          </a:p>
          <a:p>
            <a:r>
              <a:rPr lang="en-US" dirty="0"/>
              <a:t>However, we do make a statement: We don’t care. Is this the kind of person we want to become?</a:t>
            </a:r>
            <a:endParaRPr lang="de-DE" dirty="0"/>
          </a:p>
        </p:txBody>
      </p:sp>
      <p:sp>
        <p:nvSpPr>
          <p:cNvPr id="4" name="Foliennummernplatzhalter 3">
            <a:extLst>
              <a:ext uri="{FF2B5EF4-FFF2-40B4-BE49-F238E27FC236}">
                <a16:creationId xmlns:a16="http://schemas.microsoft.com/office/drawing/2014/main" id="{A29E5EA1-BDE6-F136-49D8-2C34157C5606}"/>
              </a:ext>
            </a:extLst>
          </p:cNvPr>
          <p:cNvSpPr>
            <a:spLocks noGrp="1"/>
          </p:cNvSpPr>
          <p:nvPr>
            <p:ph type="sldNum" sz="quarter" idx="12"/>
          </p:nvPr>
        </p:nvSpPr>
        <p:spPr/>
        <p:txBody>
          <a:bodyPr/>
          <a:lstStyle/>
          <a:p>
            <a:fld id="{93B7D700-2619-45EC-B933-DE9988DFC663}" type="slidenum">
              <a:rPr lang="de-DE" smtClean="0"/>
              <a:t>45</a:t>
            </a:fld>
            <a:endParaRPr lang="de-DE"/>
          </a:p>
        </p:txBody>
      </p:sp>
    </p:spTree>
    <p:extLst>
      <p:ext uri="{BB962C8B-B14F-4D97-AF65-F5344CB8AC3E}">
        <p14:creationId xmlns:p14="http://schemas.microsoft.com/office/powerpoint/2010/main" val="63203281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378F590-F9BD-145E-7041-83B4C4E1BDCD}"/>
              </a:ext>
            </a:extLst>
          </p:cNvPr>
          <p:cNvSpPr>
            <a:spLocks noGrp="1"/>
          </p:cNvSpPr>
          <p:nvPr>
            <p:ph type="title"/>
          </p:nvPr>
        </p:nvSpPr>
        <p:spPr/>
        <p:txBody>
          <a:bodyPr/>
          <a:lstStyle/>
          <a:p>
            <a:pPr algn="ctr"/>
            <a:r>
              <a:rPr lang="de-DE" dirty="0"/>
              <a:t>… </a:t>
            </a:r>
            <a:r>
              <a:rPr lang="de-DE" dirty="0" err="1"/>
              <a:t>or</a:t>
            </a:r>
            <a:r>
              <a:rPr lang="de-DE" dirty="0"/>
              <a:t> </a:t>
            </a:r>
            <a:r>
              <a:rPr lang="de-DE" dirty="0" err="1"/>
              <a:t>Accepting</a:t>
            </a:r>
            <a:r>
              <a:rPr lang="de-DE" dirty="0"/>
              <a:t> a Lifestyle?</a:t>
            </a:r>
          </a:p>
        </p:txBody>
      </p:sp>
      <p:sp>
        <p:nvSpPr>
          <p:cNvPr id="3" name="Inhaltsplatzhalter 2">
            <a:extLst>
              <a:ext uri="{FF2B5EF4-FFF2-40B4-BE49-F238E27FC236}">
                <a16:creationId xmlns:a16="http://schemas.microsoft.com/office/drawing/2014/main" id="{64D7C2BD-BEBA-7A0B-9C1B-52CF2B452318}"/>
              </a:ext>
            </a:extLst>
          </p:cNvPr>
          <p:cNvSpPr>
            <a:spLocks noGrp="1"/>
          </p:cNvSpPr>
          <p:nvPr>
            <p:ph idx="1"/>
          </p:nvPr>
        </p:nvSpPr>
        <p:spPr/>
        <p:txBody>
          <a:bodyPr>
            <a:normAutofit lnSpcReduction="10000"/>
          </a:bodyPr>
          <a:lstStyle/>
          <a:p>
            <a:pPr marL="0" indent="0">
              <a:buNone/>
            </a:pPr>
            <a:endParaRPr lang="de-DE" dirty="0"/>
          </a:p>
          <a:p>
            <a:r>
              <a:rPr lang="de-DE" dirty="0"/>
              <a:t>German </a:t>
            </a:r>
            <a:r>
              <a:rPr lang="de-DE" dirty="0" err="1"/>
              <a:t>sociologist</a:t>
            </a:r>
            <a:r>
              <a:rPr lang="de-DE" dirty="0"/>
              <a:t> Steffen Mau: „</a:t>
            </a:r>
            <a:r>
              <a:rPr lang="de-DE" dirty="0" err="1"/>
              <a:t>the</a:t>
            </a:r>
            <a:r>
              <a:rPr lang="de-DE" dirty="0"/>
              <a:t> </a:t>
            </a:r>
            <a:r>
              <a:rPr lang="de-DE" dirty="0" err="1"/>
              <a:t>ecology</a:t>
            </a:r>
            <a:r>
              <a:rPr lang="de-DE" dirty="0"/>
              <a:t> </a:t>
            </a:r>
            <a:r>
              <a:rPr lang="de-DE" dirty="0" err="1"/>
              <a:t>of</a:t>
            </a:r>
            <a:r>
              <a:rPr lang="de-DE" dirty="0"/>
              <a:t> </a:t>
            </a:r>
            <a:r>
              <a:rPr lang="de-DE" dirty="0" err="1"/>
              <a:t>the</a:t>
            </a:r>
            <a:r>
              <a:rPr lang="de-DE" dirty="0"/>
              <a:t> </a:t>
            </a:r>
            <a:r>
              <a:rPr lang="de-DE" dirty="0" err="1"/>
              <a:t>working</a:t>
            </a:r>
            <a:r>
              <a:rPr lang="de-DE" dirty="0"/>
              <a:t> </a:t>
            </a:r>
            <a:r>
              <a:rPr lang="de-DE" dirty="0" err="1"/>
              <a:t>class</a:t>
            </a:r>
            <a:r>
              <a:rPr lang="de-DE" dirty="0"/>
              <a:t>“: </a:t>
            </a:r>
            <a:r>
              <a:rPr lang="de-DE" dirty="0" err="1"/>
              <a:t>many</a:t>
            </a:r>
            <a:r>
              <a:rPr lang="de-DE" dirty="0"/>
              <a:t> </a:t>
            </a:r>
            <a:r>
              <a:rPr lang="de-DE" dirty="0" err="1"/>
              <a:t>people</a:t>
            </a:r>
            <a:r>
              <a:rPr lang="de-DE" dirty="0"/>
              <a:t> </a:t>
            </a:r>
            <a:r>
              <a:rPr lang="de-DE" dirty="0" err="1"/>
              <a:t>lead</a:t>
            </a:r>
            <a:r>
              <a:rPr lang="de-DE" dirty="0"/>
              <a:t> </a:t>
            </a:r>
            <a:r>
              <a:rPr lang="de-DE" dirty="0" err="1"/>
              <a:t>sustainable</a:t>
            </a:r>
            <a:r>
              <a:rPr lang="de-DE" dirty="0"/>
              <a:t> </a:t>
            </a:r>
            <a:r>
              <a:rPr lang="de-DE" dirty="0" err="1"/>
              <a:t>lives</a:t>
            </a:r>
            <a:r>
              <a:rPr lang="de-DE" dirty="0"/>
              <a:t> – due </a:t>
            </a:r>
            <a:r>
              <a:rPr lang="de-DE" dirty="0" err="1"/>
              <a:t>to</a:t>
            </a:r>
            <a:r>
              <a:rPr lang="de-DE" dirty="0"/>
              <a:t> </a:t>
            </a:r>
            <a:r>
              <a:rPr lang="de-DE" dirty="0" err="1"/>
              <a:t>poverty</a:t>
            </a:r>
            <a:r>
              <a:rPr lang="de-DE" dirty="0"/>
              <a:t> and </a:t>
            </a:r>
            <a:r>
              <a:rPr lang="de-DE" dirty="0" err="1"/>
              <a:t>scarcity</a:t>
            </a:r>
            <a:r>
              <a:rPr lang="de-DE" dirty="0"/>
              <a:t> </a:t>
            </a:r>
            <a:r>
              <a:rPr lang="de-DE" dirty="0" err="1"/>
              <a:t>of</a:t>
            </a:r>
            <a:r>
              <a:rPr lang="de-DE" dirty="0"/>
              <a:t> </a:t>
            </a:r>
            <a:r>
              <a:rPr lang="de-DE" dirty="0" err="1"/>
              <a:t>resources</a:t>
            </a:r>
            <a:r>
              <a:rPr lang="de-DE" dirty="0"/>
              <a:t>.</a:t>
            </a:r>
          </a:p>
          <a:p>
            <a:endParaRPr lang="de-DE" dirty="0"/>
          </a:p>
          <a:p>
            <a:r>
              <a:rPr lang="de-DE" dirty="0" err="1"/>
              <a:t>Buying</a:t>
            </a:r>
            <a:r>
              <a:rPr lang="de-DE" dirty="0"/>
              <a:t> </a:t>
            </a:r>
            <a:r>
              <a:rPr lang="de-DE" dirty="0" err="1"/>
              <a:t>sustainable</a:t>
            </a:r>
            <a:r>
              <a:rPr lang="de-DE" dirty="0"/>
              <a:t> </a:t>
            </a:r>
            <a:r>
              <a:rPr lang="de-DE" dirty="0" err="1"/>
              <a:t>products</a:t>
            </a:r>
            <a:r>
              <a:rPr lang="de-DE" dirty="0"/>
              <a:t> </a:t>
            </a:r>
            <a:r>
              <a:rPr lang="de-DE" dirty="0" err="1"/>
              <a:t>can</a:t>
            </a:r>
            <a:r>
              <a:rPr lang="de-DE" dirty="0"/>
              <a:t> </a:t>
            </a:r>
            <a:r>
              <a:rPr lang="de-DE" dirty="0" err="1"/>
              <a:t>be</a:t>
            </a:r>
            <a:r>
              <a:rPr lang="de-DE" dirty="0"/>
              <a:t> a </a:t>
            </a:r>
            <a:r>
              <a:rPr lang="de-DE" dirty="0" err="1"/>
              <a:t>marker</a:t>
            </a:r>
            <a:r>
              <a:rPr lang="de-DE" dirty="0"/>
              <a:t> </a:t>
            </a:r>
            <a:r>
              <a:rPr lang="de-DE" dirty="0" err="1"/>
              <a:t>of</a:t>
            </a:r>
            <a:r>
              <a:rPr lang="de-DE" dirty="0"/>
              <a:t> </a:t>
            </a:r>
            <a:r>
              <a:rPr lang="de-DE" dirty="0" err="1"/>
              <a:t>difference</a:t>
            </a:r>
            <a:r>
              <a:rPr lang="de-DE" dirty="0"/>
              <a:t>, a </a:t>
            </a:r>
            <a:r>
              <a:rPr lang="de-DE" dirty="0" err="1"/>
              <a:t>way</a:t>
            </a:r>
            <a:r>
              <a:rPr lang="de-DE" dirty="0"/>
              <a:t> </a:t>
            </a:r>
            <a:r>
              <a:rPr lang="de-DE" dirty="0" err="1"/>
              <a:t>of</a:t>
            </a:r>
            <a:r>
              <a:rPr lang="de-DE" dirty="0"/>
              <a:t> </a:t>
            </a:r>
            <a:r>
              <a:rPr lang="de-DE" dirty="0" err="1"/>
              <a:t>demonstrating</a:t>
            </a:r>
            <a:r>
              <a:rPr lang="de-DE" dirty="0"/>
              <a:t> </a:t>
            </a:r>
            <a:r>
              <a:rPr lang="de-DE" dirty="0" err="1"/>
              <a:t>one‘s</a:t>
            </a:r>
            <a:r>
              <a:rPr lang="de-DE" dirty="0"/>
              <a:t> </a:t>
            </a:r>
            <a:r>
              <a:rPr lang="de-DE" dirty="0" err="1"/>
              <a:t>moral</a:t>
            </a:r>
            <a:r>
              <a:rPr lang="de-DE" dirty="0"/>
              <a:t> </a:t>
            </a:r>
            <a:r>
              <a:rPr lang="de-DE" dirty="0" err="1"/>
              <a:t>convictions</a:t>
            </a:r>
            <a:r>
              <a:rPr lang="de-DE" dirty="0"/>
              <a:t> and social </a:t>
            </a:r>
            <a:r>
              <a:rPr lang="de-DE" dirty="0" err="1"/>
              <a:t>status</a:t>
            </a:r>
            <a:r>
              <a:rPr lang="de-DE" dirty="0"/>
              <a:t>.</a:t>
            </a:r>
          </a:p>
          <a:p>
            <a:endParaRPr lang="de-DE" dirty="0"/>
          </a:p>
          <a:p>
            <a:r>
              <a:rPr lang="de-DE" dirty="0" err="1"/>
              <a:t>If</a:t>
            </a:r>
            <a:r>
              <a:rPr lang="de-DE" dirty="0"/>
              <a:t> not </a:t>
            </a:r>
            <a:r>
              <a:rPr lang="de-DE" dirty="0" err="1"/>
              <a:t>everyone</a:t>
            </a:r>
            <a:r>
              <a:rPr lang="de-DE" dirty="0"/>
              <a:t> </a:t>
            </a:r>
            <a:r>
              <a:rPr lang="de-DE" dirty="0" err="1"/>
              <a:t>can</a:t>
            </a:r>
            <a:r>
              <a:rPr lang="de-DE" dirty="0"/>
              <a:t> </a:t>
            </a:r>
            <a:r>
              <a:rPr lang="de-DE" dirty="0" err="1"/>
              <a:t>choose</a:t>
            </a:r>
            <a:r>
              <a:rPr lang="de-DE" dirty="0"/>
              <a:t> </a:t>
            </a:r>
            <a:r>
              <a:rPr lang="de-DE" dirty="0" err="1"/>
              <a:t>to</a:t>
            </a:r>
            <a:r>
              <a:rPr lang="de-DE" dirty="0"/>
              <a:t> live </a:t>
            </a:r>
            <a:r>
              <a:rPr lang="de-DE" dirty="0" err="1"/>
              <a:t>sustainable</a:t>
            </a:r>
            <a:r>
              <a:rPr lang="de-DE" dirty="0"/>
              <a:t> – </a:t>
            </a:r>
            <a:r>
              <a:rPr lang="de-DE" dirty="0" err="1"/>
              <a:t>how</a:t>
            </a:r>
            <a:r>
              <a:rPr lang="de-DE" dirty="0"/>
              <a:t> </a:t>
            </a:r>
            <a:r>
              <a:rPr lang="de-DE" dirty="0" err="1"/>
              <a:t>does</a:t>
            </a:r>
            <a:r>
              <a:rPr lang="de-DE" dirty="0"/>
              <a:t> </a:t>
            </a:r>
            <a:r>
              <a:rPr lang="de-DE" dirty="0" err="1"/>
              <a:t>this</a:t>
            </a:r>
            <a:r>
              <a:rPr lang="de-DE" dirty="0"/>
              <a:t> </a:t>
            </a:r>
            <a:r>
              <a:rPr lang="de-DE" dirty="0" err="1"/>
              <a:t>affect</a:t>
            </a:r>
            <a:r>
              <a:rPr lang="de-DE" dirty="0"/>
              <a:t> individual </a:t>
            </a:r>
            <a:r>
              <a:rPr lang="de-DE" dirty="0" err="1"/>
              <a:t>duties</a:t>
            </a:r>
            <a:r>
              <a:rPr lang="de-DE" dirty="0"/>
              <a:t>?</a:t>
            </a:r>
          </a:p>
        </p:txBody>
      </p:sp>
      <p:sp>
        <p:nvSpPr>
          <p:cNvPr id="4" name="Foliennummernplatzhalter 3">
            <a:extLst>
              <a:ext uri="{FF2B5EF4-FFF2-40B4-BE49-F238E27FC236}">
                <a16:creationId xmlns:a16="http://schemas.microsoft.com/office/drawing/2014/main" id="{B11415A3-4D89-243B-561A-CFA86C77F196}"/>
              </a:ext>
            </a:extLst>
          </p:cNvPr>
          <p:cNvSpPr>
            <a:spLocks noGrp="1"/>
          </p:cNvSpPr>
          <p:nvPr>
            <p:ph type="sldNum" sz="quarter" idx="12"/>
          </p:nvPr>
        </p:nvSpPr>
        <p:spPr/>
        <p:txBody>
          <a:bodyPr/>
          <a:lstStyle/>
          <a:p>
            <a:fld id="{93B7D700-2619-45EC-B933-DE9988DFC663}" type="slidenum">
              <a:rPr lang="de-DE" smtClean="0"/>
              <a:t>46</a:t>
            </a:fld>
            <a:endParaRPr lang="de-DE"/>
          </a:p>
        </p:txBody>
      </p:sp>
    </p:spTree>
    <p:extLst>
      <p:ext uri="{BB962C8B-B14F-4D97-AF65-F5344CB8AC3E}">
        <p14:creationId xmlns:p14="http://schemas.microsoft.com/office/powerpoint/2010/main" val="1586494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FA69842-17D7-9FEF-3122-7D30E50655F6}"/>
              </a:ext>
            </a:extLst>
          </p:cNvPr>
          <p:cNvSpPr>
            <a:spLocks noGrp="1"/>
          </p:cNvSpPr>
          <p:nvPr>
            <p:ph type="title"/>
          </p:nvPr>
        </p:nvSpPr>
        <p:spPr/>
        <p:txBody>
          <a:bodyPr/>
          <a:lstStyle/>
          <a:p>
            <a:pPr algn="ctr"/>
            <a:r>
              <a:rPr lang="de-DE" dirty="0"/>
              <a:t>Political </a:t>
            </a:r>
            <a:r>
              <a:rPr lang="de-DE" dirty="0" err="1"/>
              <a:t>Duties</a:t>
            </a:r>
            <a:endParaRPr lang="de-DE" dirty="0"/>
          </a:p>
        </p:txBody>
      </p:sp>
      <p:sp>
        <p:nvSpPr>
          <p:cNvPr id="3" name="Inhaltsplatzhalter 2">
            <a:extLst>
              <a:ext uri="{FF2B5EF4-FFF2-40B4-BE49-F238E27FC236}">
                <a16:creationId xmlns:a16="http://schemas.microsoft.com/office/drawing/2014/main" id="{AD749073-AD9E-F856-3788-1AFA57B1D6D7}"/>
              </a:ext>
            </a:extLst>
          </p:cNvPr>
          <p:cNvSpPr>
            <a:spLocks noGrp="1"/>
          </p:cNvSpPr>
          <p:nvPr>
            <p:ph idx="1"/>
          </p:nvPr>
        </p:nvSpPr>
        <p:spPr/>
        <p:txBody>
          <a:bodyPr/>
          <a:lstStyle/>
          <a:p>
            <a:pPr marL="0" indent="0">
              <a:buNone/>
            </a:pPr>
            <a:r>
              <a:rPr lang="de-DE" dirty="0"/>
              <a:t>Elizabeth Cripps (2013): </a:t>
            </a:r>
            <a:r>
              <a:rPr lang="de-DE" dirty="0" err="1"/>
              <a:t>We</a:t>
            </a:r>
            <a:r>
              <a:rPr lang="de-DE" dirty="0"/>
              <a:t> all </a:t>
            </a:r>
            <a:r>
              <a:rPr lang="de-DE" dirty="0" err="1"/>
              <a:t>have</a:t>
            </a:r>
            <a:r>
              <a:rPr lang="de-DE" dirty="0"/>
              <a:t> </a:t>
            </a:r>
            <a:r>
              <a:rPr lang="de-DE" dirty="0" err="1"/>
              <a:t>climate</a:t>
            </a:r>
            <a:r>
              <a:rPr lang="de-DE" dirty="0"/>
              <a:t> </a:t>
            </a:r>
            <a:r>
              <a:rPr lang="de-DE" dirty="0" err="1"/>
              <a:t>change-related</a:t>
            </a:r>
            <a:r>
              <a:rPr lang="de-DE" dirty="0"/>
              <a:t>, individual </a:t>
            </a:r>
            <a:r>
              <a:rPr lang="de-DE" dirty="0" err="1"/>
              <a:t>duties</a:t>
            </a:r>
            <a:r>
              <a:rPr lang="de-DE" dirty="0"/>
              <a:t> – </a:t>
            </a:r>
            <a:r>
              <a:rPr lang="de-DE" dirty="0" err="1"/>
              <a:t>as</a:t>
            </a:r>
            <a:r>
              <a:rPr lang="de-DE" dirty="0"/>
              <a:t> </a:t>
            </a:r>
            <a:r>
              <a:rPr lang="de-DE" i="1" dirty="0" err="1"/>
              <a:t>ctizens</a:t>
            </a:r>
            <a:r>
              <a:rPr lang="de-DE" i="1" dirty="0"/>
              <a:t>.</a:t>
            </a:r>
          </a:p>
          <a:p>
            <a:pPr marL="0" indent="0">
              <a:buNone/>
            </a:pPr>
            <a:endParaRPr lang="de-DE" i="1" dirty="0"/>
          </a:p>
          <a:p>
            <a:r>
              <a:rPr lang="de-DE" dirty="0" err="1"/>
              <a:t>Our</a:t>
            </a:r>
            <a:r>
              <a:rPr lang="de-DE" dirty="0"/>
              <a:t> </a:t>
            </a:r>
            <a:r>
              <a:rPr lang="de-DE" dirty="0" err="1"/>
              <a:t>abilities</a:t>
            </a:r>
            <a:r>
              <a:rPr lang="de-DE" dirty="0"/>
              <a:t> </a:t>
            </a:r>
            <a:r>
              <a:rPr lang="de-DE" dirty="0" err="1"/>
              <a:t>to</a:t>
            </a:r>
            <a:r>
              <a:rPr lang="de-DE" dirty="0"/>
              <a:t> </a:t>
            </a:r>
            <a:r>
              <a:rPr lang="de-DE" dirty="0" err="1"/>
              <a:t>fight</a:t>
            </a:r>
            <a:r>
              <a:rPr lang="de-DE" dirty="0"/>
              <a:t> </a:t>
            </a:r>
            <a:r>
              <a:rPr lang="de-DE" dirty="0" err="1"/>
              <a:t>the</a:t>
            </a:r>
            <a:r>
              <a:rPr lang="de-DE" dirty="0"/>
              <a:t> </a:t>
            </a:r>
            <a:r>
              <a:rPr lang="de-DE" dirty="0" err="1"/>
              <a:t>problem</a:t>
            </a:r>
            <a:r>
              <a:rPr lang="de-DE" dirty="0"/>
              <a:t> via </a:t>
            </a:r>
            <a:r>
              <a:rPr lang="de-DE" dirty="0" err="1"/>
              <a:t>changing</a:t>
            </a:r>
            <a:r>
              <a:rPr lang="de-DE" dirty="0"/>
              <a:t> </a:t>
            </a:r>
            <a:r>
              <a:rPr lang="de-DE" dirty="0" err="1"/>
              <a:t>our</a:t>
            </a:r>
            <a:r>
              <a:rPr lang="de-DE" dirty="0"/>
              <a:t> </a:t>
            </a:r>
            <a:r>
              <a:rPr lang="de-DE" dirty="0" err="1"/>
              <a:t>lifestyle</a:t>
            </a:r>
            <a:r>
              <a:rPr lang="de-DE" dirty="0"/>
              <a:t> </a:t>
            </a:r>
            <a:r>
              <a:rPr lang="de-DE" dirty="0" err="1"/>
              <a:t>or</a:t>
            </a:r>
            <a:r>
              <a:rPr lang="de-DE" dirty="0"/>
              <a:t> </a:t>
            </a:r>
            <a:r>
              <a:rPr lang="de-DE" dirty="0" err="1"/>
              <a:t>donating</a:t>
            </a:r>
            <a:r>
              <a:rPr lang="de-DE" dirty="0"/>
              <a:t> </a:t>
            </a:r>
            <a:r>
              <a:rPr lang="de-DE" dirty="0" err="1"/>
              <a:t>to</a:t>
            </a:r>
            <a:r>
              <a:rPr lang="de-DE" dirty="0"/>
              <a:t> </a:t>
            </a:r>
            <a:r>
              <a:rPr lang="de-DE" dirty="0" err="1"/>
              <a:t>charities</a:t>
            </a:r>
            <a:r>
              <a:rPr lang="de-DE" dirty="0"/>
              <a:t> </a:t>
            </a:r>
            <a:r>
              <a:rPr lang="de-DE" dirty="0" err="1"/>
              <a:t>are</a:t>
            </a:r>
            <a:r>
              <a:rPr lang="de-DE" dirty="0"/>
              <a:t> limited.</a:t>
            </a:r>
          </a:p>
          <a:p>
            <a:r>
              <a:rPr lang="de-DE" dirty="0" err="1"/>
              <a:t>However</a:t>
            </a:r>
            <a:r>
              <a:rPr lang="de-DE" dirty="0"/>
              <a:t>, </a:t>
            </a:r>
            <a:r>
              <a:rPr lang="de-DE" dirty="0" err="1"/>
              <a:t>as</a:t>
            </a:r>
            <a:r>
              <a:rPr lang="de-DE" dirty="0"/>
              <a:t> </a:t>
            </a:r>
            <a:r>
              <a:rPr lang="de-DE" dirty="0" err="1"/>
              <a:t>citizens</a:t>
            </a:r>
            <a:r>
              <a:rPr lang="de-DE" dirty="0"/>
              <a:t> (</a:t>
            </a:r>
            <a:r>
              <a:rPr lang="de-DE" dirty="0" err="1"/>
              <a:t>especially</a:t>
            </a:r>
            <a:r>
              <a:rPr lang="de-DE" dirty="0"/>
              <a:t> in </a:t>
            </a:r>
            <a:r>
              <a:rPr lang="de-DE" dirty="0" err="1"/>
              <a:t>rich</a:t>
            </a:r>
            <a:r>
              <a:rPr lang="de-DE" dirty="0"/>
              <a:t> countries), </a:t>
            </a:r>
            <a:r>
              <a:rPr lang="de-DE" dirty="0" err="1"/>
              <a:t>we</a:t>
            </a:r>
            <a:r>
              <a:rPr lang="de-DE" dirty="0"/>
              <a:t> </a:t>
            </a:r>
            <a:r>
              <a:rPr lang="de-DE" dirty="0" err="1"/>
              <a:t>can</a:t>
            </a:r>
            <a:r>
              <a:rPr lang="de-DE" dirty="0"/>
              <a:t> </a:t>
            </a:r>
            <a:r>
              <a:rPr lang="de-DE" dirty="0" err="1"/>
              <a:t>make</a:t>
            </a:r>
            <a:r>
              <a:rPr lang="de-DE" dirty="0"/>
              <a:t> a </a:t>
            </a:r>
            <a:r>
              <a:rPr lang="de-DE" dirty="0" err="1"/>
              <a:t>difference</a:t>
            </a:r>
            <a:r>
              <a:rPr lang="de-DE" dirty="0"/>
              <a:t>: </a:t>
            </a:r>
            <a:r>
              <a:rPr lang="de-DE" dirty="0" err="1"/>
              <a:t>demonstrations</a:t>
            </a:r>
            <a:r>
              <a:rPr lang="de-DE" dirty="0"/>
              <a:t> and </a:t>
            </a:r>
            <a:r>
              <a:rPr lang="de-DE" dirty="0" err="1"/>
              <a:t>protests</a:t>
            </a:r>
            <a:r>
              <a:rPr lang="de-DE" dirty="0"/>
              <a:t>, </a:t>
            </a:r>
            <a:r>
              <a:rPr lang="de-DE" dirty="0" err="1"/>
              <a:t>petitions</a:t>
            </a:r>
            <a:r>
              <a:rPr lang="de-DE" dirty="0"/>
              <a:t>, </a:t>
            </a:r>
            <a:r>
              <a:rPr lang="de-DE" dirty="0" err="1"/>
              <a:t>elections</a:t>
            </a:r>
            <a:r>
              <a:rPr lang="de-DE" dirty="0"/>
              <a:t>, </a:t>
            </a:r>
            <a:r>
              <a:rPr lang="de-DE" dirty="0" err="1"/>
              <a:t>running</a:t>
            </a:r>
            <a:r>
              <a:rPr lang="de-DE" dirty="0"/>
              <a:t> </a:t>
            </a:r>
            <a:r>
              <a:rPr lang="de-DE" dirty="0" err="1"/>
              <a:t>for</a:t>
            </a:r>
            <a:r>
              <a:rPr lang="de-DE" dirty="0"/>
              <a:t> </a:t>
            </a:r>
            <a:r>
              <a:rPr lang="de-DE" dirty="0" err="1"/>
              <a:t>offices</a:t>
            </a:r>
            <a:r>
              <a:rPr lang="de-DE" dirty="0"/>
              <a:t> </a:t>
            </a:r>
            <a:r>
              <a:rPr lang="de-DE" dirty="0" err="1"/>
              <a:t>or</a:t>
            </a:r>
            <a:r>
              <a:rPr lang="de-DE" dirty="0"/>
              <a:t> </a:t>
            </a:r>
            <a:r>
              <a:rPr lang="de-DE" dirty="0" err="1"/>
              <a:t>engagement</a:t>
            </a:r>
            <a:r>
              <a:rPr lang="de-DE" dirty="0"/>
              <a:t> </a:t>
            </a:r>
            <a:r>
              <a:rPr lang="de-DE" dirty="0" err="1"/>
              <a:t>within</a:t>
            </a:r>
            <a:r>
              <a:rPr lang="de-DE" dirty="0"/>
              <a:t> </a:t>
            </a:r>
            <a:r>
              <a:rPr lang="de-DE" dirty="0" err="1"/>
              <a:t>participatory</a:t>
            </a:r>
            <a:r>
              <a:rPr lang="de-DE" dirty="0"/>
              <a:t> </a:t>
            </a:r>
            <a:r>
              <a:rPr lang="de-DE" dirty="0" err="1"/>
              <a:t>political</a:t>
            </a:r>
            <a:r>
              <a:rPr lang="de-DE" dirty="0"/>
              <a:t> </a:t>
            </a:r>
            <a:r>
              <a:rPr lang="de-DE" dirty="0" err="1"/>
              <a:t>decision-making</a:t>
            </a:r>
            <a:r>
              <a:rPr lang="de-DE" dirty="0"/>
              <a:t>.</a:t>
            </a:r>
          </a:p>
        </p:txBody>
      </p:sp>
      <p:sp>
        <p:nvSpPr>
          <p:cNvPr id="4" name="Foliennummernplatzhalter 3">
            <a:extLst>
              <a:ext uri="{FF2B5EF4-FFF2-40B4-BE49-F238E27FC236}">
                <a16:creationId xmlns:a16="http://schemas.microsoft.com/office/drawing/2014/main" id="{85C60BFE-9C3C-9677-0577-5FB65F7A21A4}"/>
              </a:ext>
            </a:extLst>
          </p:cNvPr>
          <p:cNvSpPr>
            <a:spLocks noGrp="1"/>
          </p:cNvSpPr>
          <p:nvPr>
            <p:ph type="sldNum" sz="quarter" idx="12"/>
          </p:nvPr>
        </p:nvSpPr>
        <p:spPr/>
        <p:txBody>
          <a:bodyPr/>
          <a:lstStyle/>
          <a:p>
            <a:fld id="{93B7D700-2619-45EC-B933-DE9988DFC663}" type="slidenum">
              <a:rPr lang="de-DE" smtClean="0"/>
              <a:t>47</a:t>
            </a:fld>
            <a:endParaRPr lang="de-DE"/>
          </a:p>
        </p:txBody>
      </p:sp>
    </p:spTree>
    <p:extLst>
      <p:ext uri="{BB962C8B-B14F-4D97-AF65-F5344CB8AC3E}">
        <p14:creationId xmlns:p14="http://schemas.microsoft.com/office/powerpoint/2010/main" val="8636242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B84F92B-36EE-532A-2747-7D8E521C6962}"/>
              </a:ext>
            </a:extLst>
          </p:cNvPr>
          <p:cNvSpPr>
            <a:spLocks noGrp="1"/>
          </p:cNvSpPr>
          <p:nvPr>
            <p:ph type="title"/>
          </p:nvPr>
        </p:nvSpPr>
        <p:spPr/>
        <p:txBody>
          <a:bodyPr/>
          <a:lstStyle/>
          <a:p>
            <a:pPr algn="ctr"/>
            <a:r>
              <a:rPr lang="de-DE" dirty="0"/>
              <a:t>The Right and </a:t>
            </a:r>
            <a:r>
              <a:rPr lang="de-DE" dirty="0" err="1"/>
              <a:t>the</a:t>
            </a:r>
            <a:r>
              <a:rPr lang="de-DE" dirty="0"/>
              <a:t> </a:t>
            </a:r>
            <a:r>
              <a:rPr lang="de-DE" dirty="0" err="1"/>
              <a:t>Good</a:t>
            </a:r>
            <a:endParaRPr lang="de-DE" dirty="0"/>
          </a:p>
        </p:txBody>
      </p:sp>
      <p:sp>
        <p:nvSpPr>
          <p:cNvPr id="3" name="Inhaltsplatzhalter 2">
            <a:extLst>
              <a:ext uri="{FF2B5EF4-FFF2-40B4-BE49-F238E27FC236}">
                <a16:creationId xmlns:a16="http://schemas.microsoft.com/office/drawing/2014/main" id="{7577D1CB-AF8C-AF9D-A97C-B122088B68B4}"/>
              </a:ext>
            </a:extLst>
          </p:cNvPr>
          <p:cNvSpPr>
            <a:spLocks noGrp="1"/>
          </p:cNvSpPr>
          <p:nvPr>
            <p:ph idx="1"/>
          </p:nvPr>
        </p:nvSpPr>
        <p:spPr/>
        <p:txBody>
          <a:bodyPr>
            <a:normAutofit fontScale="92500" lnSpcReduction="10000"/>
          </a:bodyPr>
          <a:lstStyle/>
          <a:p>
            <a:pPr marL="0" indent="0">
              <a:buNone/>
            </a:pPr>
            <a:r>
              <a:rPr lang="de-DE" b="1" dirty="0"/>
              <a:t>Actions</a:t>
            </a:r>
            <a:r>
              <a:rPr lang="de-DE" dirty="0"/>
              <a:t> </a:t>
            </a:r>
            <a:r>
              <a:rPr lang="de-DE" dirty="0" err="1"/>
              <a:t>can</a:t>
            </a:r>
            <a:r>
              <a:rPr lang="de-DE" dirty="0"/>
              <a:t> </a:t>
            </a:r>
            <a:r>
              <a:rPr lang="de-DE" dirty="0" err="1"/>
              <a:t>be</a:t>
            </a:r>
            <a:r>
              <a:rPr lang="de-DE" dirty="0"/>
              <a:t> </a:t>
            </a:r>
            <a:r>
              <a:rPr lang="de-DE" b="1" dirty="0" err="1"/>
              <a:t>right</a:t>
            </a:r>
            <a:r>
              <a:rPr lang="de-DE" dirty="0"/>
              <a:t> </a:t>
            </a:r>
            <a:r>
              <a:rPr lang="de-DE" dirty="0" err="1"/>
              <a:t>or</a:t>
            </a:r>
            <a:r>
              <a:rPr lang="de-DE" dirty="0"/>
              <a:t> </a:t>
            </a:r>
            <a:r>
              <a:rPr lang="de-DE" b="1" dirty="0" err="1"/>
              <a:t>wrong</a:t>
            </a:r>
            <a:r>
              <a:rPr lang="de-DE" dirty="0"/>
              <a:t>:</a:t>
            </a:r>
          </a:p>
          <a:p>
            <a:r>
              <a:rPr lang="de-DE" dirty="0"/>
              <a:t>The </a:t>
            </a:r>
            <a:r>
              <a:rPr lang="de-DE" dirty="0" err="1"/>
              <a:t>right</a:t>
            </a:r>
            <a:r>
              <a:rPr lang="de-DE" dirty="0"/>
              <a:t>: </a:t>
            </a:r>
            <a:r>
              <a:rPr lang="de-DE" dirty="0" err="1"/>
              <a:t>principles</a:t>
            </a:r>
            <a:r>
              <a:rPr lang="de-DE" dirty="0"/>
              <a:t> and </a:t>
            </a:r>
            <a:r>
              <a:rPr lang="de-DE" dirty="0" err="1"/>
              <a:t>norms</a:t>
            </a:r>
            <a:r>
              <a:rPr lang="de-DE" dirty="0"/>
              <a:t> </a:t>
            </a:r>
            <a:r>
              <a:rPr lang="de-DE" dirty="0" err="1"/>
              <a:t>that</a:t>
            </a:r>
            <a:r>
              <a:rPr lang="de-DE" dirty="0"/>
              <a:t> </a:t>
            </a:r>
            <a:r>
              <a:rPr lang="de-DE" dirty="0" err="1"/>
              <a:t>guide</a:t>
            </a:r>
            <a:r>
              <a:rPr lang="de-DE" dirty="0"/>
              <a:t> </a:t>
            </a:r>
            <a:r>
              <a:rPr lang="de-DE" dirty="0" err="1"/>
              <a:t>behavior</a:t>
            </a:r>
            <a:r>
              <a:rPr lang="de-DE" dirty="0"/>
              <a:t>.</a:t>
            </a:r>
          </a:p>
          <a:p>
            <a:r>
              <a:rPr lang="de-DE" dirty="0" err="1"/>
              <a:t>You</a:t>
            </a:r>
            <a:r>
              <a:rPr lang="de-DE" dirty="0"/>
              <a:t> </a:t>
            </a:r>
            <a:r>
              <a:rPr lang="de-DE" dirty="0" err="1"/>
              <a:t>shall</a:t>
            </a:r>
            <a:r>
              <a:rPr lang="de-DE" dirty="0"/>
              <a:t> not </a:t>
            </a:r>
            <a:r>
              <a:rPr lang="de-DE" dirty="0" err="1"/>
              <a:t>lie</a:t>
            </a:r>
            <a:r>
              <a:rPr lang="de-DE" dirty="0"/>
              <a:t>! </a:t>
            </a:r>
            <a:r>
              <a:rPr lang="de-DE" dirty="0" err="1"/>
              <a:t>You</a:t>
            </a:r>
            <a:r>
              <a:rPr lang="de-DE" dirty="0"/>
              <a:t> </a:t>
            </a:r>
            <a:r>
              <a:rPr lang="de-DE" dirty="0" err="1"/>
              <a:t>shall</a:t>
            </a:r>
            <a:r>
              <a:rPr lang="de-DE" dirty="0"/>
              <a:t> </a:t>
            </a:r>
            <a:r>
              <a:rPr lang="de-DE" dirty="0" err="1"/>
              <a:t>help</a:t>
            </a:r>
            <a:r>
              <a:rPr lang="de-DE" dirty="0"/>
              <a:t> other </a:t>
            </a:r>
            <a:r>
              <a:rPr lang="de-DE" dirty="0" err="1"/>
              <a:t>people</a:t>
            </a:r>
            <a:r>
              <a:rPr lang="de-DE" dirty="0"/>
              <a:t>! …</a:t>
            </a:r>
          </a:p>
          <a:p>
            <a:pPr marL="0" indent="0">
              <a:buNone/>
            </a:pPr>
            <a:r>
              <a:rPr lang="de-DE" b="1" dirty="0"/>
              <a:t>States </a:t>
            </a:r>
            <a:r>
              <a:rPr lang="de-DE" b="1" dirty="0" err="1"/>
              <a:t>of</a:t>
            </a:r>
            <a:r>
              <a:rPr lang="de-DE" b="1" dirty="0"/>
              <a:t> </a:t>
            </a:r>
            <a:r>
              <a:rPr lang="de-DE" b="1" dirty="0" err="1"/>
              <a:t>affairs</a:t>
            </a:r>
            <a:r>
              <a:rPr lang="de-DE" dirty="0"/>
              <a:t> </a:t>
            </a:r>
            <a:r>
              <a:rPr lang="de-DE" dirty="0" err="1"/>
              <a:t>can</a:t>
            </a:r>
            <a:r>
              <a:rPr lang="de-DE" dirty="0"/>
              <a:t> </a:t>
            </a:r>
            <a:r>
              <a:rPr lang="de-DE" dirty="0" err="1"/>
              <a:t>be</a:t>
            </a:r>
            <a:r>
              <a:rPr lang="de-DE" dirty="0"/>
              <a:t> </a:t>
            </a:r>
            <a:r>
              <a:rPr lang="de-DE" b="1" dirty="0" err="1"/>
              <a:t>good</a:t>
            </a:r>
            <a:r>
              <a:rPr lang="de-DE" b="1" dirty="0"/>
              <a:t> </a:t>
            </a:r>
            <a:r>
              <a:rPr lang="de-DE" dirty="0" err="1"/>
              <a:t>or</a:t>
            </a:r>
            <a:r>
              <a:rPr lang="de-DE" dirty="0"/>
              <a:t> </a:t>
            </a:r>
            <a:r>
              <a:rPr lang="de-DE" b="1" dirty="0" err="1"/>
              <a:t>bad</a:t>
            </a:r>
            <a:r>
              <a:rPr lang="de-DE" dirty="0"/>
              <a:t>:</a:t>
            </a:r>
          </a:p>
          <a:p>
            <a:r>
              <a:rPr lang="de-DE" dirty="0"/>
              <a:t>The </a:t>
            </a:r>
            <a:r>
              <a:rPr lang="de-DE" dirty="0" err="1"/>
              <a:t>good</a:t>
            </a:r>
            <a:r>
              <a:rPr lang="de-DE" dirty="0"/>
              <a:t>: evaluative </a:t>
            </a:r>
            <a:r>
              <a:rPr lang="de-DE" dirty="0" err="1"/>
              <a:t>judgments</a:t>
            </a:r>
            <a:r>
              <a:rPr lang="de-DE" dirty="0"/>
              <a:t> </a:t>
            </a:r>
            <a:r>
              <a:rPr lang="de-DE" dirty="0" err="1"/>
              <a:t>about</a:t>
            </a:r>
            <a:r>
              <a:rPr lang="de-DE" dirty="0"/>
              <a:t> </a:t>
            </a:r>
            <a:r>
              <a:rPr lang="de-DE" dirty="0" err="1"/>
              <a:t>the</a:t>
            </a:r>
            <a:r>
              <a:rPr lang="de-DE" dirty="0"/>
              <a:t> </a:t>
            </a:r>
            <a:r>
              <a:rPr lang="de-DE" dirty="0" err="1"/>
              <a:t>world</a:t>
            </a:r>
            <a:r>
              <a:rPr lang="de-DE" dirty="0"/>
              <a:t> and </a:t>
            </a:r>
            <a:r>
              <a:rPr lang="de-DE" dirty="0" err="1"/>
              <a:t>the</a:t>
            </a:r>
            <a:r>
              <a:rPr lang="de-DE" dirty="0"/>
              <a:t> </a:t>
            </a:r>
            <a:r>
              <a:rPr lang="de-DE" dirty="0" err="1"/>
              <a:t>things</a:t>
            </a:r>
            <a:r>
              <a:rPr lang="de-DE" dirty="0"/>
              <a:t> </a:t>
            </a:r>
            <a:r>
              <a:rPr lang="de-DE" dirty="0" err="1"/>
              <a:t>that</a:t>
            </a:r>
            <a:r>
              <a:rPr lang="de-DE" dirty="0"/>
              <a:t> </a:t>
            </a:r>
            <a:r>
              <a:rPr lang="de-DE" dirty="0" err="1"/>
              <a:t>are</a:t>
            </a:r>
            <a:r>
              <a:rPr lang="de-DE" dirty="0"/>
              <a:t> in it.</a:t>
            </a:r>
          </a:p>
          <a:p>
            <a:r>
              <a:rPr lang="de-DE" dirty="0"/>
              <a:t>This </a:t>
            </a:r>
            <a:r>
              <a:rPr lang="de-DE" dirty="0" err="1"/>
              <a:t>knife</a:t>
            </a:r>
            <a:r>
              <a:rPr lang="de-DE" dirty="0"/>
              <a:t> </a:t>
            </a:r>
            <a:r>
              <a:rPr lang="de-DE" dirty="0" err="1"/>
              <a:t>is</a:t>
            </a:r>
            <a:r>
              <a:rPr lang="de-DE" dirty="0"/>
              <a:t> </a:t>
            </a:r>
            <a:r>
              <a:rPr lang="de-DE" dirty="0" err="1"/>
              <a:t>good</a:t>
            </a:r>
            <a:r>
              <a:rPr lang="de-DE" dirty="0"/>
              <a:t>. This game </a:t>
            </a:r>
            <a:r>
              <a:rPr lang="de-DE" dirty="0" err="1"/>
              <a:t>is</a:t>
            </a:r>
            <a:r>
              <a:rPr lang="de-DE" dirty="0"/>
              <a:t> funny. This </a:t>
            </a:r>
            <a:r>
              <a:rPr lang="de-DE" dirty="0" err="1"/>
              <a:t>landscape</a:t>
            </a:r>
            <a:r>
              <a:rPr lang="de-DE" dirty="0"/>
              <a:t> </a:t>
            </a:r>
            <a:r>
              <a:rPr lang="de-DE" dirty="0" err="1"/>
              <a:t>is</a:t>
            </a:r>
            <a:r>
              <a:rPr lang="de-DE" dirty="0"/>
              <a:t> </a:t>
            </a:r>
            <a:r>
              <a:rPr lang="de-DE" dirty="0" err="1"/>
              <a:t>beautiful</a:t>
            </a:r>
            <a:r>
              <a:rPr lang="de-DE" dirty="0"/>
              <a:t>.</a:t>
            </a:r>
          </a:p>
          <a:p>
            <a:endParaRPr lang="de-DE" dirty="0"/>
          </a:p>
          <a:p>
            <a:pPr marL="0" indent="0">
              <a:buNone/>
            </a:pPr>
            <a:r>
              <a:rPr lang="de-DE" dirty="0" err="1"/>
              <a:t>One</a:t>
            </a:r>
            <a:r>
              <a:rPr lang="de-DE" dirty="0"/>
              <a:t> </a:t>
            </a:r>
            <a:r>
              <a:rPr lang="de-DE" dirty="0" err="1"/>
              <a:t>leading</a:t>
            </a:r>
            <a:r>
              <a:rPr lang="de-DE" dirty="0"/>
              <a:t> </a:t>
            </a:r>
            <a:r>
              <a:rPr lang="de-DE" dirty="0" err="1"/>
              <a:t>question</a:t>
            </a:r>
            <a:r>
              <a:rPr lang="de-DE" dirty="0"/>
              <a:t>: </a:t>
            </a:r>
            <a:r>
              <a:rPr lang="de-DE" dirty="0" err="1"/>
              <a:t>How</a:t>
            </a:r>
            <a:r>
              <a:rPr lang="de-DE" dirty="0"/>
              <a:t> </a:t>
            </a:r>
            <a:r>
              <a:rPr lang="de-DE" dirty="0" err="1"/>
              <a:t>should</a:t>
            </a:r>
            <a:r>
              <a:rPr lang="de-DE" dirty="0"/>
              <a:t> </a:t>
            </a:r>
            <a:r>
              <a:rPr lang="de-DE" dirty="0" err="1"/>
              <a:t>we</a:t>
            </a:r>
            <a:r>
              <a:rPr lang="de-DE" dirty="0"/>
              <a:t> </a:t>
            </a:r>
            <a:r>
              <a:rPr lang="de-DE" dirty="0" err="1"/>
              <a:t>understand</a:t>
            </a:r>
            <a:r>
              <a:rPr lang="de-DE" dirty="0"/>
              <a:t> </a:t>
            </a:r>
            <a:r>
              <a:rPr lang="de-DE" dirty="0" err="1"/>
              <a:t>the</a:t>
            </a:r>
            <a:r>
              <a:rPr lang="de-DE" dirty="0"/>
              <a:t> </a:t>
            </a:r>
            <a:r>
              <a:rPr lang="de-DE" dirty="0" err="1"/>
              <a:t>relation</a:t>
            </a:r>
            <a:r>
              <a:rPr lang="de-DE" dirty="0"/>
              <a:t> </a:t>
            </a:r>
            <a:r>
              <a:rPr lang="de-DE" dirty="0" err="1"/>
              <a:t>between</a:t>
            </a:r>
            <a:r>
              <a:rPr lang="de-DE" dirty="0"/>
              <a:t> </a:t>
            </a:r>
            <a:r>
              <a:rPr lang="de-DE" dirty="0" err="1"/>
              <a:t>the</a:t>
            </a:r>
            <a:r>
              <a:rPr lang="de-DE" dirty="0"/>
              <a:t> </a:t>
            </a:r>
            <a:r>
              <a:rPr lang="de-DE" dirty="0" err="1"/>
              <a:t>good</a:t>
            </a:r>
            <a:r>
              <a:rPr lang="de-DE" dirty="0"/>
              <a:t> and </a:t>
            </a:r>
            <a:r>
              <a:rPr lang="de-DE" dirty="0" err="1"/>
              <a:t>the</a:t>
            </a:r>
            <a:r>
              <a:rPr lang="de-DE" dirty="0"/>
              <a:t> </a:t>
            </a:r>
            <a:r>
              <a:rPr lang="de-DE" dirty="0" err="1"/>
              <a:t>right</a:t>
            </a:r>
            <a:r>
              <a:rPr lang="de-DE" dirty="0"/>
              <a:t>?</a:t>
            </a:r>
          </a:p>
        </p:txBody>
      </p:sp>
      <p:sp>
        <p:nvSpPr>
          <p:cNvPr id="4" name="Foliennummernplatzhalter 3">
            <a:extLst>
              <a:ext uri="{FF2B5EF4-FFF2-40B4-BE49-F238E27FC236}">
                <a16:creationId xmlns:a16="http://schemas.microsoft.com/office/drawing/2014/main" id="{E80207FE-C803-953D-038A-0DD59136B7C6}"/>
              </a:ext>
            </a:extLst>
          </p:cNvPr>
          <p:cNvSpPr>
            <a:spLocks noGrp="1"/>
          </p:cNvSpPr>
          <p:nvPr>
            <p:ph type="sldNum" sz="quarter" idx="12"/>
          </p:nvPr>
        </p:nvSpPr>
        <p:spPr/>
        <p:txBody>
          <a:bodyPr/>
          <a:lstStyle/>
          <a:p>
            <a:fld id="{93B7D700-2619-45EC-B933-DE9988DFC663}" type="slidenum">
              <a:rPr lang="de-DE" smtClean="0"/>
              <a:t>5</a:t>
            </a:fld>
            <a:endParaRPr lang="de-DE"/>
          </a:p>
        </p:txBody>
      </p:sp>
    </p:spTree>
    <p:extLst>
      <p:ext uri="{BB962C8B-B14F-4D97-AF65-F5344CB8AC3E}">
        <p14:creationId xmlns:p14="http://schemas.microsoft.com/office/powerpoint/2010/main" val="36880457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56064AAD-0A25-CB73-14FF-87A68C410305}"/>
              </a:ext>
            </a:extLst>
          </p:cNvPr>
          <p:cNvSpPr>
            <a:spLocks noGrp="1"/>
          </p:cNvSpPr>
          <p:nvPr>
            <p:ph type="title"/>
          </p:nvPr>
        </p:nvSpPr>
        <p:spPr/>
        <p:txBody>
          <a:bodyPr/>
          <a:lstStyle/>
          <a:p>
            <a:pPr algn="ctr"/>
            <a:r>
              <a:rPr lang="de-DE" dirty="0" err="1"/>
              <a:t>Conceptualising</a:t>
            </a:r>
            <a:r>
              <a:rPr lang="de-DE" dirty="0"/>
              <a:t> </a:t>
            </a:r>
            <a:r>
              <a:rPr lang="de-DE" dirty="0" err="1"/>
              <a:t>the</a:t>
            </a:r>
            <a:r>
              <a:rPr lang="de-DE" dirty="0"/>
              <a:t> Environment</a:t>
            </a:r>
          </a:p>
        </p:txBody>
      </p:sp>
      <p:sp>
        <p:nvSpPr>
          <p:cNvPr id="3" name="Inhaltsplatzhalter 2">
            <a:extLst>
              <a:ext uri="{FF2B5EF4-FFF2-40B4-BE49-F238E27FC236}">
                <a16:creationId xmlns:a16="http://schemas.microsoft.com/office/drawing/2014/main" id="{F669E3FB-1758-A205-FE46-2FFCFBC94929}"/>
              </a:ext>
            </a:extLst>
          </p:cNvPr>
          <p:cNvSpPr>
            <a:spLocks noGrp="1"/>
          </p:cNvSpPr>
          <p:nvPr>
            <p:ph idx="1"/>
          </p:nvPr>
        </p:nvSpPr>
        <p:spPr/>
        <p:txBody>
          <a:bodyPr/>
          <a:lstStyle/>
          <a:p>
            <a:pPr marL="0" indent="0">
              <a:buNone/>
            </a:pPr>
            <a:r>
              <a:rPr lang="de-DE" dirty="0" err="1"/>
              <a:t>How</a:t>
            </a:r>
            <a:r>
              <a:rPr lang="de-DE" dirty="0"/>
              <a:t> </a:t>
            </a:r>
            <a:r>
              <a:rPr lang="de-DE" dirty="0" err="1"/>
              <a:t>should</a:t>
            </a:r>
            <a:r>
              <a:rPr lang="de-DE" dirty="0"/>
              <a:t> </a:t>
            </a:r>
            <a:r>
              <a:rPr lang="de-DE" dirty="0" err="1"/>
              <a:t>we</a:t>
            </a:r>
            <a:r>
              <a:rPr lang="de-DE" dirty="0"/>
              <a:t> </a:t>
            </a:r>
            <a:r>
              <a:rPr lang="de-DE" dirty="0" err="1"/>
              <a:t>think</a:t>
            </a:r>
            <a:r>
              <a:rPr lang="de-DE" dirty="0"/>
              <a:t> </a:t>
            </a:r>
            <a:r>
              <a:rPr lang="de-DE" dirty="0" err="1"/>
              <a:t>of</a:t>
            </a:r>
            <a:r>
              <a:rPr lang="de-DE" dirty="0"/>
              <a:t> </a:t>
            </a:r>
            <a:r>
              <a:rPr lang="de-DE" dirty="0" err="1"/>
              <a:t>the</a:t>
            </a:r>
            <a:r>
              <a:rPr lang="de-DE" dirty="0"/>
              <a:t> </a:t>
            </a:r>
            <a:r>
              <a:rPr lang="de-DE" dirty="0" err="1"/>
              <a:t>world</a:t>
            </a:r>
            <a:r>
              <a:rPr lang="de-DE" dirty="0"/>
              <a:t> </a:t>
            </a:r>
            <a:r>
              <a:rPr lang="de-DE" dirty="0" err="1"/>
              <a:t>around</a:t>
            </a:r>
            <a:r>
              <a:rPr lang="de-DE" dirty="0"/>
              <a:t> </a:t>
            </a:r>
            <a:r>
              <a:rPr lang="de-DE" dirty="0" err="1"/>
              <a:t>us</a:t>
            </a:r>
            <a:r>
              <a:rPr lang="de-DE" dirty="0"/>
              <a:t>? </a:t>
            </a:r>
            <a:r>
              <a:rPr lang="de-DE" dirty="0" err="1"/>
              <a:t>Is</a:t>
            </a:r>
            <a:r>
              <a:rPr lang="de-DE" dirty="0"/>
              <a:t> </a:t>
            </a:r>
            <a:r>
              <a:rPr lang="de-DE" dirty="0" err="1"/>
              <a:t>it</a:t>
            </a:r>
            <a:endParaRPr lang="de-DE" dirty="0"/>
          </a:p>
          <a:p>
            <a:pPr marL="0" indent="0">
              <a:buNone/>
            </a:pPr>
            <a:endParaRPr lang="de-DE" dirty="0"/>
          </a:p>
          <a:p>
            <a:pPr marL="514350" indent="-514350">
              <a:buFont typeface="+mj-lt"/>
              <a:buAutoNum type="arabicPeriod"/>
            </a:pPr>
            <a:r>
              <a:rPr lang="de-DE" b="1" dirty="0" err="1"/>
              <a:t>nature</a:t>
            </a:r>
            <a:r>
              <a:rPr lang="de-DE" dirty="0"/>
              <a:t>: </a:t>
            </a:r>
            <a:r>
              <a:rPr lang="de-DE" dirty="0" err="1"/>
              <a:t>analyzable</a:t>
            </a:r>
            <a:r>
              <a:rPr lang="de-DE" dirty="0"/>
              <a:t> and </a:t>
            </a:r>
            <a:r>
              <a:rPr lang="de-DE" dirty="0" err="1"/>
              <a:t>understandable</a:t>
            </a:r>
            <a:r>
              <a:rPr lang="de-DE" dirty="0"/>
              <a:t> </a:t>
            </a:r>
            <a:r>
              <a:rPr lang="de-DE" dirty="0" err="1"/>
              <a:t>relying</a:t>
            </a:r>
            <a:r>
              <a:rPr lang="de-DE" dirty="0"/>
              <a:t> on </a:t>
            </a:r>
            <a:r>
              <a:rPr lang="de-DE" dirty="0" err="1"/>
              <a:t>scientific</a:t>
            </a:r>
            <a:r>
              <a:rPr lang="de-DE" dirty="0"/>
              <a:t> </a:t>
            </a:r>
            <a:r>
              <a:rPr lang="de-DE" dirty="0" err="1"/>
              <a:t>methods</a:t>
            </a:r>
            <a:r>
              <a:rPr lang="de-DE" dirty="0"/>
              <a:t>?</a:t>
            </a:r>
          </a:p>
          <a:p>
            <a:pPr marL="514350" indent="-514350">
              <a:buFont typeface="+mj-lt"/>
              <a:buAutoNum type="arabicPeriod"/>
            </a:pPr>
            <a:r>
              <a:rPr lang="de-DE" b="1" dirty="0" err="1"/>
              <a:t>environment</a:t>
            </a:r>
            <a:r>
              <a:rPr lang="de-DE" b="1" dirty="0"/>
              <a:t>: </a:t>
            </a:r>
            <a:r>
              <a:rPr lang="de-DE" dirty="0" err="1"/>
              <a:t>the</a:t>
            </a:r>
            <a:r>
              <a:rPr lang="de-DE" dirty="0"/>
              <a:t> </a:t>
            </a:r>
            <a:r>
              <a:rPr lang="de-DE" dirty="0" err="1"/>
              <a:t>world</a:t>
            </a:r>
            <a:r>
              <a:rPr lang="de-DE" dirty="0"/>
              <a:t> </a:t>
            </a:r>
            <a:r>
              <a:rPr lang="de-DE" dirty="0" err="1"/>
              <a:t>that</a:t>
            </a:r>
            <a:r>
              <a:rPr lang="de-DE" dirty="0"/>
              <a:t> </a:t>
            </a:r>
            <a:r>
              <a:rPr lang="de-DE" dirty="0" err="1"/>
              <a:t>surrounds</a:t>
            </a:r>
            <a:r>
              <a:rPr lang="de-DE" dirty="0"/>
              <a:t> </a:t>
            </a:r>
            <a:r>
              <a:rPr lang="de-DE" dirty="0" err="1"/>
              <a:t>us</a:t>
            </a:r>
            <a:r>
              <a:rPr lang="de-DE" dirty="0"/>
              <a:t> (</a:t>
            </a:r>
            <a:r>
              <a:rPr lang="de-DE" dirty="0" err="1"/>
              <a:t>we</a:t>
            </a:r>
            <a:r>
              <a:rPr lang="de-DE" dirty="0"/>
              <a:t> </a:t>
            </a:r>
            <a:r>
              <a:rPr lang="de-DE" dirty="0" err="1"/>
              <a:t>are</a:t>
            </a:r>
            <a:r>
              <a:rPr lang="de-DE" dirty="0"/>
              <a:t> in </a:t>
            </a:r>
            <a:r>
              <a:rPr lang="de-DE" dirty="0" err="1"/>
              <a:t>the</a:t>
            </a:r>
            <a:r>
              <a:rPr lang="de-DE" dirty="0"/>
              <a:t> </a:t>
            </a:r>
            <a:r>
              <a:rPr lang="de-DE" dirty="0" err="1"/>
              <a:t>center</a:t>
            </a:r>
            <a:r>
              <a:rPr lang="de-DE" dirty="0"/>
              <a:t>!) – </a:t>
            </a:r>
            <a:r>
              <a:rPr lang="de-DE" dirty="0" err="1"/>
              <a:t>or</a:t>
            </a:r>
            <a:r>
              <a:rPr lang="de-DE" dirty="0"/>
              <a:t> </a:t>
            </a:r>
            <a:r>
              <a:rPr lang="de-DE" dirty="0" err="1"/>
              <a:t>the</a:t>
            </a:r>
            <a:r>
              <a:rPr lang="de-DE" dirty="0"/>
              <a:t> </a:t>
            </a:r>
            <a:r>
              <a:rPr lang="de-DE" dirty="0" err="1"/>
              <a:t>world</a:t>
            </a:r>
            <a:r>
              <a:rPr lang="de-DE" dirty="0"/>
              <a:t> </a:t>
            </a:r>
            <a:r>
              <a:rPr lang="de-DE" dirty="0" err="1"/>
              <a:t>to</a:t>
            </a:r>
            <a:r>
              <a:rPr lang="de-DE" dirty="0"/>
              <a:t> </a:t>
            </a:r>
            <a:r>
              <a:rPr lang="de-DE" dirty="0" err="1"/>
              <a:t>which</a:t>
            </a:r>
            <a:r>
              <a:rPr lang="de-DE" dirty="0"/>
              <a:t> </a:t>
            </a:r>
            <a:r>
              <a:rPr lang="de-DE" dirty="0" err="1"/>
              <a:t>we</a:t>
            </a:r>
            <a:r>
              <a:rPr lang="de-DE" dirty="0"/>
              <a:t> </a:t>
            </a:r>
            <a:r>
              <a:rPr lang="de-DE" dirty="0" err="1"/>
              <a:t>belong</a:t>
            </a:r>
            <a:r>
              <a:rPr lang="de-DE" dirty="0"/>
              <a:t>, upon </a:t>
            </a:r>
            <a:r>
              <a:rPr lang="de-DE" dirty="0" err="1"/>
              <a:t>which</a:t>
            </a:r>
            <a:r>
              <a:rPr lang="de-DE" dirty="0"/>
              <a:t> </a:t>
            </a:r>
            <a:r>
              <a:rPr lang="de-DE" dirty="0" err="1"/>
              <a:t>we</a:t>
            </a:r>
            <a:r>
              <a:rPr lang="de-DE" dirty="0"/>
              <a:t> </a:t>
            </a:r>
            <a:r>
              <a:rPr lang="de-DE" dirty="0" err="1"/>
              <a:t>depend</a:t>
            </a:r>
            <a:r>
              <a:rPr lang="de-DE" dirty="0"/>
              <a:t>?</a:t>
            </a:r>
          </a:p>
          <a:p>
            <a:pPr marL="514350" indent="-514350">
              <a:buFont typeface="+mj-lt"/>
              <a:buAutoNum type="arabicPeriod"/>
            </a:pPr>
            <a:r>
              <a:rPr lang="de-DE" b="1" dirty="0" err="1"/>
              <a:t>creation</a:t>
            </a:r>
            <a:r>
              <a:rPr lang="de-DE" b="1" dirty="0"/>
              <a:t>: </a:t>
            </a:r>
            <a:r>
              <a:rPr lang="de-DE" dirty="0" err="1"/>
              <a:t>religious</a:t>
            </a:r>
            <a:r>
              <a:rPr lang="de-DE" dirty="0"/>
              <a:t> </a:t>
            </a:r>
            <a:r>
              <a:rPr lang="de-DE" dirty="0" err="1"/>
              <a:t>idea</a:t>
            </a:r>
            <a:r>
              <a:rPr lang="de-DE" dirty="0"/>
              <a:t>, </a:t>
            </a:r>
            <a:r>
              <a:rPr lang="de-DE" dirty="0" err="1"/>
              <a:t>more</a:t>
            </a:r>
            <a:r>
              <a:rPr lang="de-DE" dirty="0"/>
              <a:t> </a:t>
            </a:r>
            <a:r>
              <a:rPr lang="de-DE" dirty="0" err="1"/>
              <a:t>general</a:t>
            </a:r>
            <a:r>
              <a:rPr lang="de-DE" dirty="0"/>
              <a:t>: a </a:t>
            </a:r>
            <a:r>
              <a:rPr lang="de-DE" dirty="0" err="1"/>
              <a:t>world</a:t>
            </a:r>
            <a:r>
              <a:rPr lang="de-DE" dirty="0"/>
              <a:t> </a:t>
            </a:r>
            <a:r>
              <a:rPr lang="de-DE" dirty="0" err="1"/>
              <a:t>that</a:t>
            </a:r>
            <a:r>
              <a:rPr lang="de-DE" dirty="0"/>
              <a:t> </a:t>
            </a:r>
            <a:r>
              <a:rPr lang="de-DE" dirty="0" err="1"/>
              <a:t>possesses</a:t>
            </a:r>
            <a:r>
              <a:rPr lang="de-DE" dirty="0"/>
              <a:t> </a:t>
            </a:r>
            <a:r>
              <a:rPr lang="de-DE" dirty="0" err="1"/>
              <a:t>value</a:t>
            </a:r>
            <a:r>
              <a:rPr lang="de-DE" dirty="0"/>
              <a:t> in </a:t>
            </a:r>
            <a:r>
              <a:rPr lang="de-DE" dirty="0" err="1"/>
              <a:t>itself</a:t>
            </a:r>
            <a:r>
              <a:rPr lang="de-DE" dirty="0"/>
              <a:t> („</a:t>
            </a:r>
            <a:r>
              <a:rPr lang="de-DE" dirty="0" err="1"/>
              <a:t>God</a:t>
            </a:r>
            <a:r>
              <a:rPr lang="de-DE" dirty="0"/>
              <a:t> </a:t>
            </a:r>
            <a:r>
              <a:rPr lang="de-DE" dirty="0" err="1"/>
              <a:t>saw</a:t>
            </a:r>
            <a:r>
              <a:rPr lang="de-DE" dirty="0"/>
              <a:t> </a:t>
            </a:r>
            <a:r>
              <a:rPr lang="de-DE" dirty="0" err="1"/>
              <a:t>everything</a:t>
            </a:r>
            <a:r>
              <a:rPr lang="de-DE" dirty="0"/>
              <a:t> He </a:t>
            </a:r>
            <a:r>
              <a:rPr lang="de-DE" dirty="0" err="1"/>
              <a:t>had</a:t>
            </a:r>
            <a:r>
              <a:rPr lang="de-DE" dirty="0"/>
              <a:t> </a:t>
            </a:r>
            <a:r>
              <a:rPr lang="de-DE" dirty="0" err="1"/>
              <a:t>made</a:t>
            </a:r>
            <a:r>
              <a:rPr lang="de-DE" dirty="0"/>
              <a:t>, and </a:t>
            </a:r>
            <a:r>
              <a:rPr lang="de-DE" dirty="0" err="1"/>
              <a:t>behold</a:t>
            </a:r>
            <a:r>
              <a:rPr lang="de-DE" dirty="0"/>
              <a:t>, </a:t>
            </a:r>
            <a:r>
              <a:rPr lang="de-DE" dirty="0" err="1"/>
              <a:t>it</a:t>
            </a:r>
            <a:r>
              <a:rPr lang="de-DE" dirty="0"/>
              <a:t> was </a:t>
            </a:r>
            <a:r>
              <a:rPr lang="de-DE" b="1" dirty="0" err="1"/>
              <a:t>very</a:t>
            </a:r>
            <a:r>
              <a:rPr lang="de-DE" b="1" dirty="0"/>
              <a:t> </a:t>
            </a:r>
            <a:r>
              <a:rPr lang="de-DE" b="1" dirty="0" err="1"/>
              <a:t>good</a:t>
            </a:r>
            <a:r>
              <a:rPr lang="de-DE" dirty="0"/>
              <a:t>).</a:t>
            </a:r>
            <a:endParaRPr lang="de-DE" b="1" dirty="0"/>
          </a:p>
        </p:txBody>
      </p:sp>
      <p:sp>
        <p:nvSpPr>
          <p:cNvPr id="4" name="Foliennummernplatzhalter 3">
            <a:extLst>
              <a:ext uri="{FF2B5EF4-FFF2-40B4-BE49-F238E27FC236}">
                <a16:creationId xmlns:a16="http://schemas.microsoft.com/office/drawing/2014/main" id="{1826A7B9-B08B-5837-70D2-E545FD256FBD}"/>
              </a:ext>
            </a:extLst>
          </p:cNvPr>
          <p:cNvSpPr>
            <a:spLocks noGrp="1"/>
          </p:cNvSpPr>
          <p:nvPr>
            <p:ph type="sldNum" sz="quarter" idx="12"/>
          </p:nvPr>
        </p:nvSpPr>
        <p:spPr/>
        <p:txBody>
          <a:bodyPr/>
          <a:lstStyle/>
          <a:p>
            <a:fld id="{93B7D700-2619-45EC-B933-DE9988DFC663}" type="slidenum">
              <a:rPr lang="de-DE" smtClean="0"/>
              <a:t>6</a:t>
            </a:fld>
            <a:endParaRPr lang="de-DE"/>
          </a:p>
        </p:txBody>
      </p:sp>
    </p:spTree>
    <p:extLst>
      <p:ext uri="{BB962C8B-B14F-4D97-AF65-F5344CB8AC3E}">
        <p14:creationId xmlns:p14="http://schemas.microsoft.com/office/powerpoint/2010/main" val="12664175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12DBADD-B549-837D-209C-DD9CB14601FF}"/>
              </a:ext>
            </a:extLst>
          </p:cNvPr>
          <p:cNvSpPr>
            <a:spLocks noGrp="1"/>
          </p:cNvSpPr>
          <p:nvPr>
            <p:ph type="title"/>
          </p:nvPr>
        </p:nvSpPr>
        <p:spPr/>
        <p:txBody>
          <a:bodyPr/>
          <a:lstStyle/>
          <a:p>
            <a:pPr algn="ctr"/>
            <a:r>
              <a:rPr lang="de-DE" dirty="0" err="1"/>
              <a:t>Which</a:t>
            </a:r>
            <a:r>
              <a:rPr lang="de-DE" dirty="0"/>
              <a:t> </a:t>
            </a:r>
            <a:r>
              <a:rPr lang="de-DE" dirty="0" err="1"/>
              <a:t>entities</a:t>
            </a:r>
            <a:r>
              <a:rPr lang="de-DE" dirty="0"/>
              <a:t> </a:t>
            </a:r>
            <a:r>
              <a:rPr lang="de-DE" dirty="0" err="1"/>
              <a:t>possess</a:t>
            </a:r>
            <a:r>
              <a:rPr lang="de-DE" dirty="0"/>
              <a:t> </a:t>
            </a:r>
            <a:r>
              <a:rPr lang="de-DE" dirty="0" err="1"/>
              <a:t>value</a:t>
            </a:r>
            <a:r>
              <a:rPr lang="de-DE" dirty="0"/>
              <a:t>?</a:t>
            </a:r>
          </a:p>
        </p:txBody>
      </p:sp>
      <p:sp>
        <p:nvSpPr>
          <p:cNvPr id="3" name="Inhaltsplatzhalter 2">
            <a:extLst>
              <a:ext uri="{FF2B5EF4-FFF2-40B4-BE49-F238E27FC236}">
                <a16:creationId xmlns:a16="http://schemas.microsoft.com/office/drawing/2014/main" id="{9AA129DD-4A87-7266-7DD7-ED93DFA6B510}"/>
              </a:ext>
            </a:extLst>
          </p:cNvPr>
          <p:cNvSpPr>
            <a:spLocks noGrp="1"/>
          </p:cNvSpPr>
          <p:nvPr>
            <p:ph idx="1"/>
          </p:nvPr>
        </p:nvSpPr>
        <p:spPr/>
        <p:txBody>
          <a:bodyPr/>
          <a:lstStyle/>
          <a:p>
            <a:pPr marL="0" indent="0">
              <a:buNone/>
            </a:pPr>
            <a:r>
              <a:rPr lang="de-DE" dirty="0" err="1"/>
              <a:t>Sustainability</a:t>
            </a:r>
            <a:r>
              <a:rPr lang="de-DE" dirty="0"/>
              <a:t>: </a:t>
            </a:r>
            <a:r>
              <a:rPr lang="de-DE" dirty="0" err="1"/>
              <a:t>We</a:t>
            </a:r>
            <a:r>
              <a:rPr lang="de-DE" dirty="0"/>
              <a:t> </a:t>
            </a:r>
            <a:r>
              <a:rPr lang="de-DE" dirty="0" err="1"/>
              <a:t>should</a:t>
            </a:r>
            <a:r>
              <a:rPr lang="de-DE" dirty="0"/>
              <a:t> </a:t>
            </a:r>
            <a:r>
              <a:rPr lang="de-DE" dirty="0" err="1"/>
              <a:t>use</a:t>
            </a:r>
            <a:r>
              <a:rPr lang="de-DE" dirty="0"/>
              <a:t> </a:t>
            </a:r>
            <a:r>
              <a:rPr lang="de-DE" dirty="0" err="1"/>
              <a:t>the</a:t>
            </a:r>
            <a:r>
              <a:rPr lang="de-DE" dirty="0"/>
              <a:t> </a:t>
            </a:r>
            <a:r>
              <a:rPr lang="de-DE" dirty="0" err="1"/>
              <a:t>world‘s</a:t>
            </a:r>
            <a:r>
              <a:rPr lang="de-DE" dirty="0"/>
              <a:t> </a:t>
            </a:r>
            <a:r>
              <a:rPr lang="de-DE" dirty="0" err="1"/>
              <a:t>resources</a:t>
            </a:r>
            <a:r>
              <a:rPr lang="de-DE" dirty="0"/>
              <a:t> in </a:t>
            </a:r>
            <a:r>
              <a:rPr lang="de-DE" dirty="0" err="1"/>
              <a:t>ways</a:t>
            </a:r>
            <a:r>
              <a:rPr lang="de-DE" dirty="0"/>
              <a:t> </a:t>
            </a:r>
            <a:r>
              <a:rPr lang="de-DE" dirty="0" err="1"/>
              <a:t>that</a:t>
            </a:r>
            <a:r>
              <a:rPr lang="de-DE" dirty="0"/>
              <a:t> „</a:t>
            </a:r>
            <a:r>
              <a:rPr lang="de-DE" dirty="0" err="1"/>
              <a:t>meet</a:t>
            </a:r>
            <a:r>
              <a:rPr lang="de-DE" dirty="0"/>
              <a:t> </a:t>
            </a:r>
            <a:r>
              <a:rPr lang="de-DE" dirty="0" err="1"/>
              <a:t>the</a:t>
            </a:r>
            <a:r>
              <a:rPr lang="de-DE" dirty="0"/>
              <a:t> </a:t>
            </a:r>
            <a:r>
              <a:rPr lang="de-DE" dirty="0" err="1"/>
              <a:t>needs</a:t>
            </a:r>
            <a:r>
              <a:rPr lang="de-DE" dirty="0"/>
              <a:t> </a:t>
            </a:r>
            <a:r>
              <a:rPr lang="de-DE" dirty="0" err="1"/>
              <a:t>of</a:t>
            </a:r>
            <a:r>
              <a:rPr lang="de-DE" dirty="0"/>
              <a:t> </a:t>
            </a:r>
            <a:r>
              <a:rPr lang="de-DE" dirty="0" err="1"/>
              <a:t>the</a:t>
            </a:r>
            <a:r>
              <a:rPr lang="de-DE" dirty="0"/>
              <a:t> </a:t>
            </a:r>
            <a:r>
              <a:rPr lang="de-DE" dirty="0" err="1"/>
              <a:t>present</a:t>
            </a:r>
            <a:r>
              <a:rPr lang="de-DE" dirty="0"/>
              <a:t> </a:t>
            </a:r>
            <a:r>
              <a:rPr lang="de-DE" dirty="0" err="1"/>
              <a:t>without</a:t>
            </a:r>
            <a:r>
              <a:rPr lang="de-DE" dirty="0"/>
              <a:t> </a:t>
            </a:r>
            <a:r>
              <a:rPr lang="de-DE" dirty="0" err="1"/>
              <a:t>compromising</a:t>
            </a:r>
            <a:r>
              <a:rPr lang="de-DE" dirty="0"/>
              <a:t> </a:t>
            </a:r>
            <a:r>
              <a:rPr lang="de-DE" dirty="0" err="1"/>
              <a:t>the</a:t>
            </a:r>
            <a:r>
              <a:rPr lang="de-DE" dirty="0"/>
              <a:t> </a:t>
            </a:r>
            <a:r>
              <a:rPr lang="de-DE" dirty="0" err="1"/>
              <a:t>ability</a:t>
            </a:r>
            <a:r>
              <a:rPr lang="de-DE" dirty="0"/>
              <a:t> </a:t>
            </a:r>
            <a:r>
              <a:rPr lang="de-DE" dirty="0" err="1"/>
              <a:t>of</a:t>
            </a:r>
            <a:r>
              <a:rPr lang="de-DE" dirty="0"/>
              <a:t> </a:t>
            </a:r>
            <a:r>
              <a:rPr lang="de-DE" dirty="0" err="1"/>
              <a:t>future</a:t>
            </a:r>
            <a:r>
              <a:rPr lang="de-DE" dirty="0"/>
              <a:t> </a:t>
            </a:r>
            <a:r>
              <a:rPr lang="de-DE" dirty="0" err="1"/>
              <a:t>generations</a:t>
            </a:r>
            <a:r>
              <a:rPr lang="de-DE" dirty="0"/>
              <a:t> </a:t>
            </a:r>
            <a:r>
              <a:rPr lang="de-DE" dirty="0" err="1"/>
              <a:t>to</a:t>
            </a:r>
            <a:r>
              <a:rPr lang="de-DE" dirty="0"/>
              <a:t> </a:t>
            </a:r>
            <a:r>
              <a:rPr lang="de-DE" dirty="0" err="1"/>
              <a:t>meet</a:t>
            </a:r>
            <a:r>
              <a:rPr lang="de-DE" dirty="0"/>
              <a:t> </a:t>
            </a:r>
            <a:r>
              <a:rPr lang="de-DE" dirty="0" err="1"/>
              <a:t>their</a:t>
            </a:r>
            <a:r>
              <a:rPr lang="de-DE" dirty="0"/>
              <a:t> own </a:t>
            </a:r>
            <a:r>
              <a:rPr lang="de-DE" dirty="0" err="1"/>
              <a:t>needs</a:t>
            </a:r>
            <a:r>
              <a:rPr lang="de-DE" dirty="0"/>
              <a:t>“ (Brundtland UN </a:t>
            </a:r>
            <a:r>
              <a:rPr lang="de-DE" dirty="0" err="1"/>
              <a:t>Commission</a:t>
            </a:r>
            <a:r>
              <a:rPr lang="de-DE" dirty="0"/>
              <a:t> 1987) </a:t>
            </a:r>
          </a:p>
          <a:p>
            <a:r>
              <a:rPr lang="de-DE" dirty="0"/>
              <a:t>The </a:t>
            </a:r>
            <a:r>
              <a:rPr lang="de-DE" dirty="0" err="1"/>
              <a:t>definition</a:t>
            </a:r>
            <a:r>
              <a:rPr lang="de-DE" dirty="0"/>
              <a:t> </a:t>
            </a:r>
            <a:r>
              <a:rPr lang="de-DE" dirty="0" err="1"/>
              <a:t>looks</a:t>
            </a:r>
            <a:r>
              <a:rPr lang="de-DE" dirty="0"/>
              <a:t> at </a:t>
            </a:r>
            <a:r>
              <a:rPr lang="de-DE" i="1" dirty="0" err="1"/>
              <a:t>future</a:t>
            </a:r>
            <a:r>
              <a:rPr lang="de-DE" i="1" dirty="0"/>
              <a:t> </a:t>
            </a:r>
            <a:r>
              <a:rPr lang="de-DE" i="1" dirty="0" err="1"/>
              <a:t>generations</a:t>
            </a:r>
            <a:r>
              <a:rPr lang="de-DE" dirty="0"/>
              <a:t>. </a:t>
            </a:r>
          </a:p>
          <a:p>
            <a:r>
              <a:rPr lang="de-DE" dirty="0" err="1"/>
              <a:t>Comprehensive</a:t>
            </a:r>
            <a:r>
              <a:rPr lang="de-DE" dirty="0"/>
              <a:t> </a:t>
            </a:r>
            <a:r>
              <a:rPr lang="de-DE" dirty="0" err="1"/>
              <a:t>theories</a:t>
            </a:r>
            <a:r>
              <a:rPr lang="de-DE" dirty="0"/>
              <a:t> </a:t>
            </a:r>
            <a:r>
              <a:rPr lang="de-DE" dirty="0" err="1"/>
              <a:t>of</a:t>
            </a:r>
            <a:r>
              <a:rPr lang="de-DE" dirty="0"/>
              <a:t> </a:t>
            </a:r>
            <a:r>
              <a:rPr lang="de-DE" dirty="0" err="1"/>
              <a:t>sustainability</a:t>
            </a:r>
            <a:r>
              <a:rPr lang="de-DE" dirty="0"/>
              <a:t> </a:t>
            </a:r>
            <a:r>
              <a:rPr lang="de-DE" dirty="0" err="1"/>
              <a:t>ask</a:t>
            </a:r>
            <a:r>
              <a:rPr lang="de-DE" dirty="0"/>
              <a:t>: </a:t>
            </a:r>
            <a:r>
              <a:rPr lang="de-DE" dirty="0" err="1"/>
              <a:t>which</a:t>
            </a:r>
            <a:r>
              <a:rPr lang="de-DE" dirty="0"/>
              <a:t> other </a:t>
            </a:r>
            <a:r>
              <a:rPr lang="de-DE" dirty="0" err="1"/>
              <a:t>entities</a:t>
            </a:r>
            <a:r>
              <a:rPr lang="de-DE" dirty="0"/>
              <a:t> do </a:t>
            </a:r>
            <a:r>
              <a:rPr lang="de-DE" dirty="0" err="1"/>
              <a:t>we</a:t>
            </a:r>
            <a:r>
              <a:rPr lang="de-DE" dirty="0"/>
              <a:t> </a:t>
            </a:r>
            <a:r>
              <a:rPr lang="de-DE" dirty="0" err="1"/>
              <a:t>have</a:t>
            </a:r>
            <a:r>
              <a:rPr lang="de-DE" dirty="0"/>
              <a:t> </a:t>
            </a:r>
            <a:r>
              <a:rPr lang="de-DE" dirty="0" err="1"/>
              <a:t>to</a:t>
            </a:r>
            <a:r>
              <a:rPr lang="de-DE" dirty="0"/>
              <a:t> </a:t>
            </a:r>
            <a:r>
              <a:rPr lang="de-DE" dirty="0" err="1"/>
              <a:t>respect</a:t>
            </a:r>
            <a:r>
              <a:rPr lang="de-DE" dirty="0"/>
              <a:t> in „</a:t>
            </a:r>
            <a:r>
              <a:rPr lang="de-DE" dirty="0" err="1"/>
              <a:t>meeting</a:t>
            </a:r>
            <a:r>
              <a:rPr lang="de-DE" dirty="0"/>
              <a:t> </a:t>
            </a:r>
            <a:r>
              <a:rPr lang="de-DE" dirty="0" err="1"/>
              <a:t>our</a:t>
            </a:r>
            <a:r>
              <a:rPr lang="de-DE" dirty="0"/>
              <a:t> </a:t>
            </a:r>
            <a:r>
              <a:rPr lang="de-DE" dirty="0" err="1"/>
              <a:t>needs</a:t>
            </a:r>
            <a:r>
              <a:rPr lang="de-DE" dirty="0"/>
              <a:t>“?</a:t>
            </a:r>
          </a:p>
          <a:p>
            <a:pPr lvl="1"/>
            <a:r>
              <a:rPr lang="de-DE" dirty="0" err="1"/>
              <a:t>humans</a:t>
            </a:r>
            <a:r>
              <a:rPr lang="de-DE" dirty="0"/>
              <a:t>?</a:t>
            </a:r>
          </a:p>
          <a:p>
            <a:pPr lvl="1"/>
            <a:r>
              <a:rPr lang="de-DE" dirty="0" err="1"/>
              <a:t>animals</a:t>
            </a:r>
            <a:r>
              <a:rPr lang="de-DE" dirty="0"/>
              <a:t>?</a:t>
            </a:r>
          </a:p>
          <a:p>
            <a:pPr lvl="1"/>
            <a:r>
              <a:rPr lang="de-DE" dirty="0"/>
              <a:t>all </a:t>
            </a:r>
            <a:r>
              <a:rPr lang="de-DE" dirty="0" err="1"/>
              <a:t>living</a:t>
            </a:r>
            <a:r>
              <a:rPr lang="de-DE" dirty="0"/>
              <a:t> </a:t>
            </a:r>
            <a:r>
              <a:rPr lang="de-DE" dirty="0" err="1"/>
              <a:t>species</a:t>
            </a:r>
            <a:r>
              <a:rPr lang="de-DE" dirty="0"/>
              <a:t> and </a:t>
            </a:r>
            <a:r>
              <a:rPr lang="de-DE" dirty="0" err="1"/>
              <a:t>entire</a:t>
            </a:r>
            <a:r>
              <a:rPr lang="de-DE" dirty="0"/>
              <a:t> </a:t>
            </a:r>
            <a:r>
              <a:rPr lang="de-DE" dirty="0" err="1"/>
              <a:t>ecosystems</a:t>
            </a:r>
            <a:r>
              <a:rPr lang="de-DE" dirty="0"/>
              <a:t>?</a:t>
            </a:r>
          </a:p>
        </p:txBody>
      </p:sp>
      <p:sp>
        <p:nvSpPr>
          <p:cNvPr id="4" name="Foliennummernplatzhalter 3">
            <a:extLst>
              <a:ext uri="{FF2B5EF4-FFF2-40B4-BE49-F238E27FC236}">
                <a16:creationId xmlns:a16="http://schemas.microsoft.com/office/drawing/2014/main" id="{766352DF-C318-61A7-BB22-77E1E0CB85F0}"/>
              </a:ext>
            </a:extLst>
          </p:cNvPr>
          <p:cNvSpPr>
            <a:spLocks noGrp="1"/>
          </p:cNvSpPr>
          <p:nvPr>
            <p:ph type="sldNum" sz="quarter" idx="12"/>
          </p:nvPr>
        </p:nvSpPr>
        <p:spPr/>
        <p:txBody>
          <a:bodyPr/>
          <a:lstStyle/>
          <a:p>
            <a:fld id="{93B7D700-2619-45EC-B933-DE9988DFC663}" type="slidenum">
              <a:rPr lang="de-DE" smtClean="0"/>
              <a:t>7</a:t>
            </a:fld>
            <a:endParaRPr lang="de-DE"/>
          </a:p>
        </p:txBody>
      </p:sp>
    </p:spTree>
    <p:extLst>
      <p:ext uri="{BB962C8B-B14F-4D97-AF65-F5344CB8AC3E}">
        <p14:creationId xmlns:p14="http://schemas.microsoft.com/office/powerpoint/2010/main" val="3546420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249C0F38-5447-7096-3B34-54BD54FB6377}"/>
              </a:ext>
            </a:extLst>
          </p:cNvPr>
          <p:cNvSpPr>
            <a:spLocks noGrp="1"/>
          </p:cNvSpPr>
          <p:nvPr>
            <p:ph type="title"/>
          </p:nvPr>
        </p:nvSpPr>
        <p:spPr/>
        <p:txBody>
          <a:bodyPr/>
          <a:lstStyle/>
          <a:p>
            <a:pPr algn="ctr"/>
            <a:r>
              <a:rPr lang="de-DE" dirty="0" err="1"/>
              <a:t>Anthropocentrism</a:t>
            </a:r>
            <a:endParaRPr lang="de-DE" dirty="0"/>
          </a:p>
        </p:txBody>
      </p:sp>
      <p:sp>
        <p:nvSpPr>
          <p:cNvPr id="3" name="Inhaltsplatzhalter 2">
            <a:extLst>
              <a:ext uri="{FF2B5EF4-FFF2-40B4-BE49-F238E27FC236}">
                <a16:creationId xmlns:a16="http://schemas.microsoft.com/office/drawing/2014/main" id="{BDD76636-A21A-E56A-E1FD-D62D651C9652}"/>
              </a:ext>
            </a:extLst>
          </p:cNvPr>
          <p:cNvSpPr>
            <a:spLocks noGrp="1"/>
          </p:cNvSpPr>
          <p:nvPr>
            <p:ph idx="1"/>
          </p:nvPr>
        </p:nvSpPr>
        <p:spPr>
          <a:xfrm>
            <a:off x="838200" y="1864536"/>
            <a:ext cx="10515600" cy="4351338"/>
          </a:xfrm>
        </p:spPr>
        <p:txBody>
          <a:bodyPr/>
          <a:lstStyle/>
          <a:p>
            <a:pPr marL="0" indent="0">
              <a:buNone/>
            </a:pPr>
            <a:r>
              <a:rPr lang="de-DE" dirty="0"/>
              <a:t>The </a:t>
            </a:r>
            <a:r>
              <a:rPr lang="de-DE" dirty="0" err="1"/>
              <a:t>basic</a:t>
            </a:r>
            <a:r>
              <a:rPr lang="de-DE" dirty="0"/>
              <a:t> </a:t>
            </a:r>
            <a:r>
              <a:rPr lang="de-DE" dirty="0" err="1"/>
              <a:t>idea</a:t>
            </a:r>
            <a:r>
              <a:rPr lang="de-DE" dirty="0"/>
              <a:t>: Human </a:t>
            </a:r>
            <a:r>
              <a:rPr lang="de-DE" dirty="0" err="1"/>
              <a:t>beings</a:t>
            </a:r>
            <a:r>
              <a:rPr lang="de-DE" dirty="0"/>
              <a:t> </a:t>
            </a:r>
            <a:r>
              <a:rPr lang="de-DE" dirty="0" err="1"/>
              <a:t>are</a:t>
            </a:r>
            <a:r>
              <a:rPr lang="de-DE" dirty="0"/>
              <a:t> </a:t>
            </a:r>
            <a:r>
              <a:rPr lang="de-DE" dirty="0" err="1"/>
              <a:t>the</a:t>
            </a:r>
            <a:r>
              <a:rPr lang="de-DE" dirty="0"/>
              <a:t> </a:t>
            </a:r>
            <a:r>
              <a:rPr lang="de-DE" dirty="0" err="1"/>
              <a:t>only</a:t>
            </a:r>
            <a:r>
              <a:rPr lang="de-DE" dirty="0"/>
              <a:t> </a:t>
            </a:r>
            <a:r>
              <a:rPr lang="de-DE" dirty="0" err="1"/>
              <a:t>beings</a:t>
            </a:r>
            <a:r>
              <a:rPr lang="de-DE" dirty="0"/>
              <a:t> </a:t>
            </a:r>
            <a:r>
              <a:rPr lang="de-DE" dirty="0" err="1"/>
              <a:t>that</a:t>
            </a:r>
            <a:r>
              <a:rPr lang="de-DE" dirty="0"/>
              <a:t> </a:t>
            </a:r>
            <a:r>
              <a:rPr lang="de-DE" dirty="0" err="1"/>
              <a:t>possess</a:t>
            </a:r>
            <a:r>
              <a:rPr lang="de-DE" dirty="0"/>
              <a:t> </a:t>
            </a:r>
            <a:r>
              <a:rPr lang="de-DE" dirty="0" err="1"/>
              <a:t>intrinsic</a:t>
            </a:r>
            <a:r>
              <a:rPr lang="de-DE" dirty="0"/>
              <a:t> </a:t>
            </a:r>
            <a:r>
              <a:rPr lang="de-DE" dirty="0" err="1"/>
              <a:t>value</a:t>
            </a:r>
            <a:r>
              <a:rPr lang="de-DE" dirty="0"/>
              <a:t>.</a:t>
            </a:r>
          </a:p>
          <a:p>
            <a:pPr marL="0" indent="0">
              <a:buNone/>
            </a:pPr>
            <a:r>
              <a:rPr lang="de-DE" dirty="0" err="1"/>
              <a:t>Sustainable</a:t>
            </a:r>
            <a:r>
              <a:rPr lang="de-DE" dirty="0"/>
              <a:t> </a:t>
            </a:r>
            <a:r>
              <a:rPr lang="de-DE" dirty="0" err="1"/>
              <a:t>action</a:t>
            </a:r>
            <a:r>
              <a:rPr lang="de-DE" dirty="0"/>
              <a:t> and environmental </a:t>
            </a:r>
            <a:r>
              <a:rPr lang="de-DE" dirty="0" err="1"/>
              <a:t>protection</a:t>
            </a:r>
            <a:r>
              <a:rPr lang="de-DE" dirty="0"/>
              <a:t> </a:t>
            </a:r>
            <a:r>
              <a:rPr lang="de-DE" dirty="0" err="1"/>
              <a:t>is</a:t>
            </a:r>
            <a:r>
              <a:rPr lang="de-DE" dirty="0"/>
              <a:t> </a:t>
            </a:r>
            <a:r>
              <a:rPr lang="de-DE" dirty="0" err="1"/>
              <a:t>needed</a:t>
            </a:r>
            <a:r>
              <a:rPr lang="de-DE" dirty="0"/>
              <a:t> </a:t>
            </a:r>
            <a:r>
              <a:rPr lang="de-DE" dirty="0" err="1"/>
              <a:t>as</a:t>
            </a:r>
            <a:r>
              <a:rPr lang="de-DE" dirty="0"/>
              <a:t> </a:t>
            </a:r>
            <a:r>
              <a:rPr lang="de-DE" dirty="0" err="1"/>
              <a:t>it</a:t>
            </a:r>
            <a:r>
              <a:rPr lang="de-DE" dirty="0"/>
              <a:t> </a:t>
            </a:r>
            <a:r>
              <a:rPr lang="de-DE" dirty="0" err="1"/>
              <a:t>fosters</a:t>
            </a:r>
            <a:r>
              <a:rPr lang="de-DE" dirty="0"/>
              <a:t> human </a:t>
            </a:r>
            <a:r>
              <a:rPr lang="de-DE" dirty="0" err="1"/>
              <a:t>interests</a:t>
            </a:r>
            <a:r>
              <a:rPr lang="de-DE" dirty="0"/>
              <a:t>:</a:t>
            </a:r>
          </a:p>
          <a:p>
            <a:pPr marL="514350" indent="-514350">
              <a:buFont typeface="+mj-lt"/>
              <a:buAutoNum type="arabicPeriod"/>
            </a:pPr>
            <a:r>
              <a:rPr lang="de-DE" dirty="0" err="1"/>
              <a:t>Econonic</a:t>
            </a:r>
            <a:r>
              <a:rPr lang="de-DE" dirty="0"/>
              <a:t> </a:t>
            </a:r>
            <a:r>
              <a:rPr lang="de-DE" dirty="0" err="1"/>
              <a:t>interests</a:t>
            </a:r>
            <a:r>
              <a:rPr lang="de-DE" dirty="0"/>
              <a:t>: Nature </a:t>
            </a:r>
            <a:r>
              <a:rPr lang="de-DE" dirty="0" err="1"/>
              <a:t>as</a:t>
            </a:r>
            <a:r>
              <a:rPr lang="de-DE" dirty="0"/>
              <a:t> a </a:t>
            </a:r>
            <a:r>
              <a:rPr lang="de-DE" dirty="0" err="1"/>
              <a:t>provider</a:t>
            </a:r>
            <a:r>
              <a:rPr lang="de-DE" dirty="0"/>
              <a:t> </a:t>
            </a:r>
            <a:r>
              <a:rPr lang="de-DE" dirty="0" err="1"/>
              <a:t>of</a:t>
            </a:r>
            <a:r>
              <a:rPr lang="de-DE" dirty="0"/>
              <a:t> </a:t>
            </a:r>
            <a:r>
              <a:rPr lang="de-DE" dirty="0" err="1"/>
              <a:t>resources</a:t>
            </a:r>
            <a:r>
              <a:rPr lang="de-DE" dirty="0"/>
              <a:t>.</a:t>
            </a:r>
          </a:p>
          <a:p>
            <a:pPr marL="514350" indent="-514350">
              <a:buFont typeface="+mj-lt"/>
              <a:buAutoNum type="arabicPeriod"/>
            </a:pPr>
            <a:r>
              <a:rPr lang="de-DE" dirty="0" err="1"/>
              <a:t>Safety</a:t>
            </a:r>
            <a:r>
              <a:rPr lang="de-DE" dirty="0"/>
              <a:t> </a:t>
            </a:r>
            <a:r>
              <a:rPr lang="de-DE" dirty="0" err="1"/>
              <a:t>interests</a:t>
            </a:r>
            <a:r>
              <a:rPr lang="de-DE" dirty="0"/>
              <a:t>: Fighting </a:t>
            </a:r>
            <a:r>
              <a:rPr lang="de-DE" dirty="0" err="1"/>
              <a:t>climate</a:t>
            </a:r>
            <a:r>
              <a:rPr lang="de-DE" dirty="0"/>
              <a:t> </a:t>
            </a:r>
            <a:r>
              <a:rPr lang="de-DE" dirty="0" err="1"/>
              <a:t>change</a:t>
            </a:r>
            <a:r>
              <a:rPr lang="de-DE" dirty="0"/>
              <a:t> </a:t>
            </a:r>
            <a:r>
              <a:rPr lang="de-DE" dirty="0" err="1"/>
              <a:t>to</a:t>
            </a:r>
            <a:r>
              <a:rPr lang="de-DE" dirty="0"/>
              <a:t> </a:t>
            </a:r>
            <a:r>
              <a:rPr lang="de-DE" dirty="0" err="1"/>
              <a:t>minimize</a:t>
            </a:r>
            <a:r>
              <a:rPr lang="de-DE" dirty="0"/>
              <a:t> </a:t>
            </a:r>
            <a:r>
              <a:rPr lang="de-DE" dirty="0" err="1"/>
              <a:t>risks</a:t>
            </a:r>
            <a:r>
              <a:rPr lang="de-DE" dirty="0"/>
              <a:t> </a:t>
            </a:r>
            <a:r>
              <a:rPr lang="de-DE" dirty="0" err="1"/>
              <a:t>of</a:t>
            </a:r>
            <a:r>
              <a:rPr lang="de-DE" dirty="0"/>
              <a:t> </a:t>
            </a:r>
            <a:r>
              <a:rPr lang="de-DE" dirty="0" err="1"/>
              <a:t>natural</a:t>
            </a:r>
            <a:r>
              <a:rPr lang="de-DE" dirty="0"/>
              <a:t> </a:t>
            </a:r>
            <a:r>
              <a:rPr lang="de-DE" dirty="0" err="1"/>
              <a:t>disasters</a:t>
            </a:r>
            <a:r>
              <a:rPr lang="de-DE" dirty="0"/>
              <a:t>.</a:t>
            </a:r>
          </a:p>
          <a:p>
            <a:pPr marL="514350" indent="-514350">
              <a:buFont typeface="+mj-lt"/>
              <a:buAutoNum type="arabicPeriod"/>
            </a:pPr>
            <a:r>
              <a:rPr lang="de-DE" dirty="0"/>
              <a:t>Health </a:t>
            </a:r>
            <a:r>
              <a:rPr lang="de-DE" dirty="0" err="1"/>
              <a:t>interests</a:t>
            </a:r>
            <a:r>
              <a:rPr lang="de-DE" dirty="0"/>
              <a:t>: Use </a:t>
            </a:r>
            <a:r>
              <a:rPr lang="de-DE" dirty="0" err="1"/>
              <a:t>of</a:t>
            </a:r>
            <a:r>
              <a:rPr lang="de-DE" dirty="0"/>
              <a:t> </a:t>
            </a:r>
            <a:r>
              <a:rPr lang="de-DE" dirty="0" err="1"/>
              <a:t>natural</a:t>
            </a:r>
            <a:r>
              <a:rPr lang="de-DE" dirty="0"/>
              <a:t> </a:t>
            </a:r>
            <a:r>
              <a:rPr lang="de-DE" dirty="0" err="1"/>
              <a:t>resources</a:t>
            </a:r>
            <a:r>
              <a:rPr lang="de-DE" dirty="0"/>
              <a:t> </a:t>
            </a:r>
            <a:r>
              <a:rPr lang="de-DE" dirty="0" err="1"/>
              <a:t>for</a:t>
            </a:r>
            <a:r>
              <a:rPr lang="de-DE" dirty="0"/>
              <a:t> </a:t>
            </a:r>
            <a:r>
              <a:rPr lang="de-DE" dirty="0" err="1"/>
              <a:t>producing</a:t>
            </a:r>
            <a:r>
              <a:rPr lang="de-DE" dirty="0"/>
              <a:t> </a:t>
            </a:r>
            <a:r>
              <a:rPr lang="de-DE" dirty="0" err="1"/>
              <a:t>drugs</a:t>
            </a:r>
            <a:r>
              <a:rPr lang="de-DE" dirty="0"/>
              <a:t>.</a:t>
            </a:r>
          </a:p>
          <a:p>
            <a:pPr marL="514350" indent="-514350">
              <a:buFont typeface="+mj-lt"/>
              <a:buAutoNum type="arabicPeriod"/>
            </a:pPr>
            <a:r>
              <a:rPr lang="de-DE" dirty="0" err="1"/>
              <a:t>Aesthetic</a:t>
            </a:r>
            <a:r>
              <a:rPr lang="de-DE" dirty="0"/>
              <a:t> </a:t>
            </a:r>
            <a:r>
              <a:rPr lang="de-DE" dirty="0" err="1"/>
              <a:t>interests</a:t>
            </a:r>
            <a:r>
              <a:rPr lang="de-DE" dirty="0"/>
              <a:t>: </a:t>
            </a:r>
            <a:r>
              <a:rPr lang="de-DE" dirty="0" err="1"/>
              <a:t>Humans</a:t>
            </a:r>
            <a:r>
              <a:rPr lang="de-DE" dirty="0"/>
              <a:t> </a:t>
            </a:r>
            <a:r>
              <a:rPr lang="de-DE" dirty="0" err="1"/>
              <a:t>enjoy</a:t>
            </a:r>
            <a:r>
              <a:rPr lang="de-DE" dirty="0"/>
              <a:t> </a:t>
            </a:r>
            <a:r>
              <a:rPr lang="de-DE" dirty="0" err="1"/>
              <a:t>the</a:t>
            </a:r>
            <a:r>
              <a:rPr lang="de-DE" dirty="0"/>
              <a:t> </a:t>
            </a:r>
            <a:r>
              <a:rPr lang="de-DE" dirty="0" err="1"/>
              <a:t>beauty</a:t>
            </a:r>
            <a:r>
              <a:rPr lang="de-DE" dirty="0"/>
              <a:t> </a:t>
            </a:r>
            <a:r>
              <a:rPr lang="de-DE" dirty="0" err="1"/>
              <a:t>of</a:t>
            </a:r>
            <a:r>
              <a:rPr lang="de-DE" dirty="0"/>
              <a:t> </a:t>
            </a:r>
            <a:r>
              <a:rPr lang="de-DE" dirty="0" err="1"/>
              <a:t>nature</a:t>
            </a:r>
            <a:r>
              <a:rPr lang="de-DE" dirty="0"/>
              <a:t>.</a:t>
            </a:r>
          </a:p>
        </p:txBody>
      </p:sp>
      <p:sp>
        <p:nvSpPr>
          <p:cNvPr id="4" name="Foliennummernplatzhalter 3">
            <a:extLst>
              <a:ext uri="{FF2B5EF4-FFF2-40B4-BE49-F238E27FC236}">
                <a16:creationId xmlns:a16="http://schemas.microsoft.com/office/drawing/2014/main" id="{7A5CF6EC-780B-2280-EB15-698978471AF0}"/>
              </a:ext>
            </a:extLst>
          </p:cNvPr>
          <p:cNvSpPr>
            <a:spLocks noGrp="1"/>
          </p:cNvSpPr>
          <p:nvPr>
            <p:ph type="sldNum" sz="quarter" idx="12"/>
          </p:nvPr>
        </p:nvSpPr>
        <p:spPr/>
        <p:txBody>
          <a:bodyPr/>
          <a:lstStyle/>
          <a:p>
            <a:fld id="{93B7D700-2619-45EC-B933-DE9988DFC663}" type="slidenum">
              <a:rPr lang="de-DE" smtClean="0"/>
              <a:t>8</a:t>
            </a:fld>
            <a:endParaRPr lang="de-DE"/>
          </a:p>
        </p:txBody>
      </p:sp>
    </p:spTree>
    <p:extLst>
      <p:ext uri="{BB962C8B-B14F-4D97-AF65-F5344CB8AC3E}">
        <p14:creationId xmlns:p14="http://schemas.microsoft.com/office/powerpoint/2010/main" val="8066806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6F40B7E8-0252-666A-53FC-8BA0D830322C}"/>
              </a:ext>
            </a:extLst>
          </p:cNvPr>
          <p:cNvSpPr>
            <a:spLocks noGrp="1"/>
          </p:cNvSpPr>
          <p:nvPr>
            <p:ph type="title"/>
          </p:nvPr>
        </p:nvSpPr>
        <p:spPr/>
        <p:txBody>
          <a:bodyPr/>
          <a:lstStyle/>
          <a:p>
            <a:pPr algn="ctr"/>
            <a:r>
              <a:rPr lang="de-DE" dirty="0" err="1"/>
              <a:t>Pathocentrism</a:t>
            </a:r>
            <a:endParaRPr lang="de-DE" dirty="0"/>
          </a:p>
        </p:txBody>
      </p:sp>
      <p:sp>
        <p:nvSpPr>
          <p:cNvPr id="3" name="Inhaltsplatzhalter 2">
            <a:extLst>
              <a:ext uri="{FF2B5EF4-FFF2-40B4-BE49-F238E27FC236}">
                <a16:creationId xmlns:a16="http://schemas.microsoft.com/office/drawing/2014/main" id="{8EE9EC2F-BAF7-F163-27DD-5BC6AFE83B25}"/>
              </a:ext>
            </a:extLst>
          </p:cNvPr>
          <p:cNvSpPr>
            <a:spLocks noGrp="1"/>
          </p:cNvSpPr>
          <p:nvPr>
            <p:ph idx="1"/>
          </p:nvPr>
        </p:nvSpPr>
        <p:spPr/>
        <p:txBody>
          <a:bodyPr/>
          <a:lstStyle/>
          <a:p>
            <a:pPr marL="0" indent="0">
              <a:buNone/>
            </a:pPr>
            <a:r>
              <a:rPr lang="de-DE" dirty="0"/>
              <a:t>The </a:t>
            </a:r>
            <a:r>
              <a:rPr lang="de-DE" dirty="0" err="1"/>
              <a:t>basic</a:t>
            </a:r>
            <a:r>
              <a:rPr lang="de-DE" dirty="0"/>
              <a:t> </a:t>
            </a:r>
            <a:r>
              <a:rPr lang="de-DE" dirty="0" err="1"/>
              <a:t>idea</a:t>
            </a:r>
            <a:r>
              <a:rPr lang="de-DE" dirty="0"/>
              <a:t>: All </a:t>
            </a:r>
            <a:r>
              <a:rPr lang="de-DE" dirty="0" err="1"/>
              <a:t>sentient</a:t>
            </a:r>
            <a:r>
              <a:rPr lang="de-DE" dirty="0"/>
              <a:t> </a:t>
            </a:r>
            <a:r>
              <a:rPr lang="de-DE" dirty="0" err="1"/>
              <a:t>creatures</a:t>
            </a:r>
            <a:r>
              <a:rPr lang="de-DE" dirty="0"/>
              <a:t>, human </a:t>
            </a:r>
            <a:r>
              <a:rPr lang="de-DE" dirty="0" err="1"/>
              <a:t>beings</a:t>
            </a:r>
            <a:r>
              <a:rPr lang="de-DE" dirty="0"/>
              <a:t> and non-human </a:t>
            </a:r>
            <a:r>
              <a:rPr lang="de-DE" dirty="0" err="1"/>
              <a:t>animals</a:t>
            </a:r>
            <a:r>
              <a:rPr lang="de-DE" dirty="0"/>
              <a:t> </a:t>
            </a:r>
            <a:r>
              <a:rPr lang="de-DE" dirty="0" err="1"/>
              <a:t>alike</a:t>
            </a:r>
            <a:r>
              <a:rPr lang="de-DE" dirty="0"/>
              <a:t>, </a:t>
            </a:r>
            <a:r>
              <a:rPr lang="de-DE" dirty="0" err="1"/>
              <a:t>possess</a:t>
            </a:r>
            <a:r>
              <a:rPr lang="de-DE" dirty="0"/>
              <a:t> </a:t>
            </a:r>
            <a:r>
              <a:rPr lang="de-DE" dirty="0" err="1"/>
              <a:t>intrinsic</a:t>
            </a:r>
            <a:r>
              <a:rPr lang="de-DE" dirty="0"/>
              <a:t> </a:t>
            </a:r>
            <a:r>
              <a:rPr lang="de-DE" dirty="0" err="1"/>
              <a:t>value</a:t>
            </a:r>
            <a:r>
              <a:rPr lang="de-DE" dirty="0"/>
              <a:t>.</a:t>
            </a:r>
          </a:p>
          <a:p>
            <a:pPr marL="0" indent="0">
              <a:buNone/>
            </a:pPr>
            <a:endParaRPr lang="de-DE" dirty="0"/>
          </a:p>
        </p:txBody>
      </p:sp>
      <p:sp>
        <p:nvSpPr>
          <p:cNvPr id="4" name="Foliennummernplatzhalter 3">
            <a:extLst>
              <a:ext uri="{FF2B5EF4-FFF2-40B4-BE49-F238E27FC236}">
                <a16:creationId xmlns:a16="http://schemas.microsoft.com/office/drawing/2014/main" id="{CF62CC28-B479-6672-8CE6-F496A8F10274}"/>
              </a:ext>
            </a:extLst>
          </p:cNvPr>
          <p:cNvSpPr>
            <a:spLocks noGrp="1"/>
          </p:cNvSpPr>
          <p:nvPr>
            <p:ph type="sldNum" sz="quarter" idx="12"/>
          </p:nvPr>
        </p:nvSpPr>
        <p:spPr/>
        <p:txBody>
          <a:bodyPr/>
          <a:lstStyle/>
          <a:p>
            <a:fld id="{93B7D700-2619-45EC-B933-DE9988DFC663}" type="slidenum">
              <a:rPr lang="de-DE" smtClean="0"/>
              <a:t>9</a:t>
            </a:fld>
            <a:endParaRPr lang="de-DE"/>
          </a:p>
        </p:txBody>
      </p:sp>
    </p:spTree>
    <p:extLst>
      <p:ext uri="{BB962C8B-B14F-4D97-AF65-F5344CB8AC3E}">
        <p14:creationId xmlns:p14="http://schemas.microsoft.com/office/powerpoint/2010/main" val="2251655856"/>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3724</Words>
  <Application>Microsoft Office PowerPoint</Application>
  <PresentationFormat>Breitbild</PresentationFormat>
  <Paragraphs>377</Paragraphs>
  <Slides>47</Slides>
  <Notes>4</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47</vt:i4>
      </vt:variant>
    </vt:vector>
  </HeadingPairs>
  <TitlesOfParts>
    <vt:vector size="51" baseType="lpstr">
      <vt:lpstr>Aptos</vt:lpstr>
      <vt:lpstr>Aptos Display</vt:lpstr>
      <vt:lpstr>Arial</vt:lpstr>
      <vt:lpstr>Office</vt:lpstr>
      <vt:lpstr>      Sustainability and Ethics </vt:lpstr>
      <vt:lpstr>Outline</vt:lpstr>
      <vt:lpstr>Ethics</vt:lpstr>
      <vt:lpstr>Normative and Applied Ethics</vt:lpstr>
      <vt:lpstr>The Right and the Good</vt:lpstr>
      <vt:lpstr>Conceptualising the Environment</vt:lpstr>
      <vt:lpstr>Which entities possess value?</vt:lpstr>
      <vt:lpstr>Anthropocentrism</vt:lpstr>
      <vt:lpstr>Pathocentrism</vt:lpstr>
      <vt:lpstr>Jeremy Bentham (1748–1832)</vt:lpstr>
      <vt:lpstr>Pathocentrism</vt:lpstr>
      <vt:lpstr>Biocentrism and Ecocentrism</vt:lpstr>
      <vt:lpstr>A case study: invasive species</vt:lpstr>
      <vt:lpstr>Goals and Conflicts</vt:lpstr>
      <vt:lpstr> Questions</vt:lpstr>
      <vt:lpstr>Questions</vt:lpstr>
      <vt:lpstr>         Second Part: Sustainability and Justice – The Case of Climate Change </vt:lpstr>
      <vt:lpstr>The ethical problem</vt:lpstr>
      <vt:lpstr>Rights and Duties</vt:lpstr>
      <vt:lpstr>Vulnerable Groups</vt:lpstr>
      <vt:lpstr>Climate Protection and Future Generations</vt:lpstr>
      <vt:lpstr>The Non-Identity-Problem</vt:lpstr>
      <vt:lpstr>Theories of Justice</vt:lpstr>
      <vt:lpstr>Climate Justice</vt:lpstr>
      <vt:lpstr>A Basic Standard: Human Rights</vt:lpstr>
      <vt:lpstr>Principles of Climate-Related Responsibility</vt:lpstr>
      <vt:lpstr>Being an Optimist or Being a Pessimist?</vt:lpstr>
      <vt:lpstr>Hans Jonas: The Heuristics of Fear</vt:lpstr>
      <vt:lpstr>Questions – A Scenario</vt:lpstr>
      <vt:lpstr>PowerPoint-Präsentation</vt:lpstr>
      <vt:lpstr>          Third Part: The Morality of Sustainable Conduct </vt:lpstr>
      <vt:lpstr>Conceptualizing the Climate Crisis</vt:lpstr>
      <vt:lpstr>The importance of narratives</vt:lpstr>
      <vt:lpstr>The first narrative: global Injustice</vt:lpstr>
      <vt:lpstr>The first narrative: global Injustice</vt:lpstr>
      <vt:lpstr>The second narrative: apocalypse</vt:lpstr>
      <vt:lpstr>The second narrative: apocalypse</vt:lpstr>
      <vt:lpstr>The third narrative: future</vt:lpstr>
      <vt:lpstr>The third narrative: future</vt:lpstr>
      <vt:lpstr>The third narrative: future</vt:lpstr>
      <vt:lpstr>Individual Duties?</vt:lpstr>
      <vt:lpstr>Sinnott-Armstrong‘s Case</vt:lpstr>
      <vt:lpstr>Avoiding Injustice</vt:lpstr>
      <vt:lpstr>A Personal Budget of Emissions?</vt:lpstr>
      <vt:lpstr>Being a Virtuous Person…</vt:lpstr>
      <vt:lpstr>… or Accepting a Lifestyle?</vt:lpstr>
      <vt:lpstr>Political Duties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Johannes Müller-Salo</dc:creator>
  <cp:lastModifiedBy>Johannes Müller-Salo</cp:lastModifiedBy>
  <cp:revision>84</cp:revision>
  <dcterms:created xsi:type="dcterms:W3CDTF">2024-12-03T08:16:47Z</dcterms:created>
  <dcterms:modified xsi:type="dcterms:W3CDTF">2024-12-11T08:26:29Z</dcterms:modified>
</cp:coreProperties>
</file>