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2.xml" ContentType="application/vnd.openxmlformats-officedocument.presentationml.slideMaster+xml"/>
  <Override PartName="/ppt/slideMasters/slideMaster11.xml" ContentType="application/vnd.openxmlformats-officedocument.presentationml.slideMaster+xml"/>
  <Override PartName="/ppt/slideMasters/slideMaster15.xml" ContentType="application/vnd.openxmlformats-officedocument.presentationml.slideMaster+xml"/>
  <Override PartName="/ppt/slideMasters/slideMaster3.xml" ContentType="application/vnd.openxmlformats-officedocument.presentationml.slideMaster+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11.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12.xml.rels" ContentType="application/vnd.openxmlformats-package.relationships+xml"/>
  <Override PartName="/ppt/slideMasters/_rels/slideMaster1.xml.rels" ContentType="application/vnd.openxmlformats-package.relationships+xml"/>
  <Override PartName="/ppt/slideMasters/_rels/slideMaster7.xml.rels" ContentType="application/vnd.openxmlformats-package.relationships+xml"/>
  <Override PartName="/ppt/slideMasters/_rels/slideMaster13.xml.rels" ContentType="application/vnd.openxmlformats-package.relationships+xml"/>
  <Override PartName="/ppt/slideMasters/_rels/slideMaster2.xml.rels" ContentType="application/vnd.openxmlformats-package.relationships+xml"/>
  <Override PartName="/ppt/slideMasters/_rels/slideMaster14.xml.rels" ContentType="application/vnd.openxmlformats-package.relationships+xml"/>
  <Override PartName="/ppt/slideMasters/_rels/slideMaster3.xml.rels" ContentType="application/vnd.openxmlformats-package.relationships+xml"/>
  <Override PartName="/ppt/slideMasters/_rels/slideMaster15.xml.rels" ContentType="application/vnd.openxmlformats-package.relationships+xml"/>
  <Override PartName="/ppt/slideMasters/_rels/slideMaster4.xml.rels" ContentType="application/vnd.openxmlformats-package.relationships+xml"/>
  <Override PartName="/ppt/slideMasters/_rels/slideMaster10.xml.rels" ContentType="application/vnd.openxmlformats-package.relationships+xml"/>
  <Override PartName="/ppt/slideMasters/slideMaster14.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1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presProps.xml" ContentType="application/vnd.openxmlformats-officedocument.presentationml.presProps+xml"/>
  <Override PartName="/ppt/theme/theme10.xml" ContentType="application/vnd.openxmlformats-officedocument.theme+xml"/>
  <Override PartName="/ppt/theme/theme9.xml" ContentType="application/vnd.openxmlformats-officedocument.theme+xml"/>
  <Override PartName="/ppt/theme/theme15.xml" ContentType="application/vnd.openxmlformats-officedocument.theme+xml"/>
  <Override PartName="/ppt/theme/theme5.xml" ContentType="application/vnd.openxmlformats-officedocument.theme+xml"/>
  <Override PartName="/ppt/theme/theme14.xml" ContentType="application/vnd.openxmlformats-officedocument.theme+xml"/>
  <Override PartName="/ppt/theme/theme4.xml" ContentType="application/vnd.openxmlformats-officedocument.theme+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6.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8.xml.rels" ContentType="application/vnd.openxmlformats-package.relationships+xml"/>
  <Override PartName="/ppt/slideLayouts/_rels/slideLayout5.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3.xml.rels" ContentType="application/vnd.openxmlformats-package.relationships+xml"/>
  <Override PartName="/ppt/slideLayouts/_rels/slideLayout11.xml.rels" ContentType="application/vnd.openxmlformats-package.relationships+xml"/>
  <Override PartName="/ppt/slideLayouts/_rels/slideLayout4.xml.rels" ContentType="application/vnd.openxmlformats-package.relationships+xml"/>
  <Override PartName="/ppt/slideLayouts/_rels/slideLayout1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s/_rels/slide22.xml.rels" ContentType="application/vnd.openxmlformats-package.relationships+xml"/>
  <Override PartName="/ppt/slides/_rels/slide59.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2.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1.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52.xml.rels" ContentType="application/vnd.openxmlformats-package.relationships+xml"/>
  <Override PartName="/ppt/slides/_rels/slide38.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45.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4.xml.rels" ContentType="application/vnd.openxmlformats-package.relationships+xml"/>
  <Override PartName="/ppt/slides/_rels/slide12.xml.rels" ContentType="application/vnd.openxmlformats-package.relationships+xml"/>
  <Override PartName="/ppt/slides/_rels/slide49.xml.rels" ContentType="application/vnd.openxmlformats-package.relationships+xml"/>
  <Override PartName="/ppt/slides/_rels/slide51.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28.xml.rels" ContentType="application/vnd.openxmlformats-package.relationships+xml"/>
  <Override PartName="/ppt/slides/_rels/slide17.xml.rels" ContentType="application/vnd.openxmlformats-package.relationships+xml"/>
  <Override PartName="/ppt/slides/_rels/slide29.xml.rels" ContentType="application/vnd.openxmlformats-package.relationships+xml"/>
  <Override PartName="/ppt/slides/_rels/slide11.xml.rels" ContentType="application/vnd.openxmlformats-package.relationships+xml"/>
  <Override PartName="/ppt/slides/_rels/slide48.xml.rels" ContentType="application/vnd.openxmlformats-package.relationships+xml"/>
  <Override PartName="/ppt/slides/_rels/slide50.xml.rels" ContentType="application/vnd.openxmlformats-package.relationships+xml"/>
  <Override PartName="/ppt/slides/_rels/slide13.xml.rels" ContentType="application/vnd.openxmlformats-package.relationships+xml"/>
  <Override PartName="/ppt/slides/_rels/slide4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57.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56.xml" ContentType="application/vnd.openxmlformats-officedocument.presentationml.slide+xml"/>
  <Override PartName="/ppt/slides/slide44.xml" ContentType="application/vnd.openxmlformats-officedocument.presentationml.slide+xml"/>
  <Override PartName="/ppt/slides/slide55.xml" ContentType="application/vnd.openxmlformats-officedocument.presentationml.slide+xml"/>
  <Override PartName="/ppt/slides/slide43.xml" ContentType="application/vnd.openxmlformats-officedocument.presentationml.slide+xml"/>
  <Override PartName="/ppt/slides/slide54.xml" ContentType="application/vnd.openxmlformats-officedocument.presentationml.slide+xml"/>
  <Override PartName="/ppt/slides/slide42.xml" ContentType="application/vnd.openxmlformats-officedocument.presentationml.slide+xml"/>
  <Override PartName="/ppt/slides/slide53.xml" ContentType="application/vnd.openxmlformats-officedocument.presentationml.slide+xml"/>
  <Override PartName="/ppt/slides/slide39.xml" ContentType="application/vnd.openxmlformats-officedocument.presentationml.slide+xml"/>
  <Override PartName="/ppt/slides/slide41.xml" ContentType="application/vnd.openxmlformats-officedocument.presentationml.slide+xml"/>
  <Override PartName="/ppt/slides/slide52.xml" ContentType="application/vnd.openxmlformats-officedocument.presentationml.slide+xml"/>
  <Override PartName="/ppt/slides/slide38.xml" ContentType="application/vnd.openxmlformats-officedocument.presentationml.slide+xml"/>
  <Override PartName="/ppt/slides/slide40.xml" ContentType="application/vnd.openxmlformats-officedocument.presentationml.slide+xml"/>
  <Override PartName="/ppt/slides/slide5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19.xml" ContentType="application/vnd.openxmlformats-officedocument.presentationml.slide+xml"/>
  <Override PartName="/ppt/slides/slide58.xml" ContentType="application/vnd.openxmlformats-officedocument.presentationml.slide+xml"/>
  <Override PartName="/ppt/slides/slide2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57.xml" ContentType="application/vnd.openxmlformats-officedocument.presentationml.slide+xml"/>
  <Override PartName="/ppt/slides/slide20.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46.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Lst>
  <p:sldIdLst>
    <p:sldId id="256" r:id="rId17"/>
    <p:sldId id="257" r:id="rId18"/>
    <p:sldId id="258" r:id="rId19"/>
    <p:sldId id="259" r:id="rId20"/>
    <p:sldId id="260" r:id="rId21"/>
    <p:sldId id="261" r:id="rId22"/>
    <p:sldId id="262" r:id="rId23"/>
    <p:sldId id="263" r:id="rId24"/>
    <p:sldId id="264" r:id="rId25"/>
    <p:sldId id="265" r:id="rId26"/>
    <p:sldId id="266" r:id="rId27"/>
    <p:sldId id="267" r:id="rId28"/>
    <p:sldId id="268" r:id="rId29"/>
    <p:sldId id="269" r:id="rId30"/>
    <p:sldId id="270" r:id="rId31"/>
    <p:sldId id="271" r:id="rId32"/>
    <p:sldId id="272" r:id="rId33"/>
    <p:sldId id="273" r:id="rId34"/>
    <p:sldId id="274" r:id="rId35"/>
    <p:sldId id="275" r:id="rId36"/>
    <p:sldId id="276" r:id="rId37"/>
    <p:sldId id="277" r:id="rId38"/>
    <p:sldId id="278" r:id="rId39"/>
    <p:sldId id="279" r:id="rId40"/>
    <p:sldId id="280" r:id="rId41"/>
    <p:sldId id="281" r:id="rId42"/>
    <p:sldId id="282" r:id="rId43"/>
    <p:sldId id="283" r:id="rId44"/>
    <p:sldId id="284" r:id="rId45"/>
    <p:sldId id="285" r:id="rId46"/>
    <p:sldId id="286" r:id="rId47"/>
    <p:sldId id="287" r:id="rId48"/>
    <p:sldId id="288" r:id="rId49"/>
    <p:sldId id="289" r:id="rId50"/>
    <p:sldId id="290" r:id="rId51"/>
    <p:sldId id="291" r:id="rId52"/>
    <p:sldId id="292" r:id="rId53"/>
    <p:sldId id="293" r:id="rId54"/>
    <p:sldId id="294" r:id="rId55"/>
    <p:sldId id="295" r:id="rId56"/>
    <p:sldId id="296" r:id="rId57"/>
    <p:sldId id="297" r:id="rId58"/>
    <p:sldId id="298" r:id="rId59"/>
    <p:sldId id="299" r:id="rId60"/>
    <p:sldId id="300" r:id="rId61"/>
    <p:sldId id="301" r:id="rId62"/>
    <p:sldId id="302" r:id="rId63"/>
    <p:sldId id="303" r:id="rId64"/>
    <p:sldId id="304" r:id="rId65"/>
    <p:sldId id="305" r:id="rId66"/>
    <p:sldId id="306" r:id="rId67"/>
    <p:sldId id="307" r:id="rId68"/>
    <p:sldId id="308" r:id="rId69"/>
    <p:sldId id="309" r:id="rId70"/>
    <p:sldId id="310" r:id="rId71"/>
    <p:sldId id="311" r:id="rId72"/>
    <p:sldId id="312" r:id="rId73"/>
    <p:sldId id="313" r:id="rId74"/>
    <p:sldId id="314" r:id="rId7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 Target="slides/slide1.xml"/><Relationship Id="rId18" Type="http://schemas.openxmlformats.org/officeDocument/2006/relationships/slide" Target="slides/slide2.xml"/><Relationship Id="rId19" Type="http://schemas.openxmlformats.org/officeDocument/2006/relationships/slide" Target="slides/slide3.xml"/><Relationship Id="rId20" Type="http://schemas.openxmlformats.org/officeDocument/2006/relationships/slide" Target="slides/slide4.xml"/><Relationship Id="rId21" Type="http://schemas.openxmlformats.org/officeDocument/2006/relationships/slide" Target="slides/slide5.xml"/><Relationship Id="rId22" Type="http://schemas.openxmlformats.org/officeDocument/2006/relationships/slide" Target="slides/slide6.xml"/><Relationship Id="rId23" Type="http://schemas.openxmlformats.org/officeDocument/2006/relationships/slide" Target="slides/slide7.xml"/><Relationship Id="rId24" Type="http://schemas.openxmlformats.org/officeDocument/2006/relationships/slide" Target="slides/slide8.xml"/><Relationship Id="rId25" Type="http://schemas.openxmlformats.org/officeDocument/2006/relationships/slide" Target="slides/slide9.xml"/><Relationship Id="rId26" Type="http://schemas.openxmlformats.org/officeDocument/2006/relationships/slide" Target="slides/slide10.xml"/><Relationship Id="rId27" Type="http://schemas.openxmlformats.org/officeDocument/2006/relationships/slide" Target="slides/slide11.xml"/><Relationship Id="rId28" Type="http://schemas.openxmlformats.org/officeDocument/2006/relationships/slide" Target="slides/slide12.xml"/><Relationship Id="rId29" Type="http://schemas.openxmlformats.org/officeDocument/2006/relationships/slide" Target="slides/slide13.xml"/><Relationship Id="rId30" Type="http://schemas.openxmlformats.org/officeDocument/2006/relationships/slide" Target="slides/slide14.xml"/><Relationship Id="rId31" Type="http://schemas.openxmlformats.org/officeDocument/2006/relationships/slide" Target="slides/slide15.xml"/><Relationship Id="rId32" Type="http://schemas.openxmlformats.org/officeDocument/2006/relationships/slide" Target="slides/slide16.xml"/><Relationship Id="rId33" Type="http://schemas.openxmlformats.org/officeDocument/2006/relationships/slide" Target="slides/slide17.xml"/><Relationship Id="rId34" Type="http://schemas.openxmlformats.org/officeDocument/2006/relationships/slide" Target="slides/slide18.xml"/><Relationship Id="rId35" Type="http://schemas.openxmlformats.org/officeDocument/2006/relationships/slide" Target="slides/slide19.xml"/><Relationship Id="rId36" Type="http://schemas.openxmlformats.org/officeDocument/2006/relationships/slide" Target="slides/slide20.xml"/><Relationship Id="rId37" Type="http://schemas.openxmlformats.org/officeDocument/2006/relationships/slide" Target="slides/slide21.xml"/><Relationship Id="rId38" Type="http://schemas.openxmlformats.org/officeDocument/2006/relationships/slide" Target="slides/slide22.xml"/><Relationship Id="rId39" Type="http://schemas.openxmlformats.org/officeDocument/2006/relationships/slide" Target="slides/slide23.xml"/><Relationship Id="rId40" Type="http://schemas.openxmlformats.org/officeDocument/2006/relationships/slide" Target="slides/slide24.xml"/><Relationship Id="rId41" Type="http://schemas.openxmlformats.org/officeDocument/2006/relationships/slide" Target="slides/slide25.xml"/><Relationship Id="rId42" Type="http://schemas.openxmlformats.org/officeDocument/2006/relationships/slide" Target="slides/slide26.xml"/><Relationship Id="rId43" Type="http://schemas.openxmlformats.org/officeDocument/2006/relationships/slide" Target="slides/slide27.xml"/><Relationship Id="rId44" Type="http://schemas.openxmlformats.org/officeDocument/2006/relationships/slide" Target="slides/slide28.xml"/><Relationship Id="rId45" Type="http://schemas.openxmlformats.org/officeDocument/2006/relationships/slide" Target="slides/slide29.xml"/><Relationship Id="rId46" Type="http://schemas.openxmlformats.org/officeDocument/2006/relationships/slide" Target="slides/slide30.xml"/><Relationship Id="rId47" Type="http://schemas.openxmlformats.org/officeDocument/2006/relationships/slide" Target="slides/slide31.xml"/><Relationship Id="rId48" Type="http://schemas.openxmlformats.org/officeDocument/2006/relationships/slide" Target="slides/slide32.xml"/><Relationship Id="rId49" Type="http://schemas.openxmlformats.org/officeDocument/2006/relationships/slide" Target="slides/slide33.xml"/><Relationship Id="rId50" Type="http://schemas.openxmlformats.org/officeDocument/2006/relationships/slide" Target="slides/slide34.xml"/><Relationship Id="rId51" Type="http://schemas.openxmlformats.org/officeDocument/2006/relationships/slide" Target="slides/slide35.xml"/><Relationship Id="rId52" Type="http://schemas.openxmlformats.org/officeDocument/2006/relationships/slide" Target="slides/slide36.xml"/><Relationship Id="rId53" Type="http://schemas.openxmlformats.org/officeDocument/2006/relationships/slide" Target="slides/slide37.xml"/><Relationship Id="rId54" Type="http://schemas.openxmlformats.org/officeDocument/2006/relationships/slide" Target="slides/slide38.xml"/><Relationship Id="rId55" Type="http://schemas.openxmlformats.org/officeDocument/2006/relationships/slide" Target="slides/slide39.xml"/><Relationship Id="rId56" Type="http://schemas.openxmlformats.org/officeDocument/2006/relationships/slide" Target="slides/slide40.xml"/><Relationship Id="rId57" Type="http://schemas.openxmlformats.org/officeDocument/2006/relationships/slide" Target="slides/slide41.xml"/><Relationship Id="rId58" Type="http://schemas.openxmlformats.org/officeDocument/2006/relationships/slide" Target="slides/slide42.xml"/><Relationship Id="rId59" Type="http://schemas.openxmlformats.org/officeDocument/2006/relationships/slide" Target="slides/slide43.xml"/><Relationship Id="rId60" Type="http://schemas.openxmlformats.org/officeDocument/2006/relationships/slide" Target="slides/slide44.xml"/><Relationship Id="rId61" Type="http://schemas.openxmlformats.org/officeDocument/2006/relationships/slide" Target="slides/slide45.xml"/><Relationship Id="rId62" Type="http://schemas.openxmlformats.org/officeDocument/2006/relationships/slide" Target="slides/slide46.xml"/><Relationship Id="rId63" Type="http://schemas.openxmlformats.org/officeDocument/2006/relationships/slide" Target="slides/slide47.xml"/><Relationship Id="rId64" Type="http://schemas.openxmlformats.org/officeDocument/2006/relationships/slide" Target="slides/slide48.xml"/><Relationship Id="rId65" Type="http://schemas.openxmlformats.org/officeDocument/2006/relationships/slide" Target="slides/slide49.xml"/><Relationship Id="rId66" Type="http://schemas.openxmlformats.org/officeDocument/2006/relationships/slide" Target="slides/slide50.xml"/><Relationship Id="rId67" Type="http://schemas.openxmlformats.org/officeDocument/2006/relationships/slide" Target="slides/slide51.xml"/><Relationship Id="rId68" Type="http://schemas.openxmlformats.org/officeDocument/2006/relationships/slide" Target="slides/slide52.xml"/><Relationship Id="rId69" Type="http://schemas.openxmlformats.org/officeDocument/2006/relationships/slide" Target="slides/slide53.xml"/><Relationship Id="rId70" Type="http://schemas.openxmlformats.org/officeDocument/2006/relationships/slide" Target="slides/slide54.xml"/><Relationship Id="rId71" Type="http://schemas.openxmlformats.org/officeDocument/2006/relationships/slide" Target="slides/slide55.xml"/><Relationship Id="rId72" Type="http://schemas.openxmlformats.org/officeDocument/2006/relationships/slide" Target="slides/slide56.xml"/><Relationship Id="rId73" Type="http://schemas.openxmlformats.org/officeDocument/2006/relationships/slide" Target="slides/slide57.xml"/><Relationship Id="rId74" Type="http://schemas.openxmlformats.org/officeDocument/2006/relationships/slide" Target="slides/slide58.xml"/><Relationship Id="rId75" Type="http://schemas.openxmlformats.org/officeDocument/2006/relationships/slide" Target="slides/slide59.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4"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5"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3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_">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__">
    <p:spTree>
      <p:nvGrpSpPr>
        <p:cNvPr id="1" name=""/>
        <p:cNvGrpSpPr/>
        <p:nvPr/>
      </p:nvGrpSpPr>
      <p:grpSpPr>
        <a:xfrm>
          <a:off x="0" y="0"/>
          <a:ext cx="0" cy="0"/>
          <a:chOff x="0" y="0"/>
          <a:chExt cx="0" cy="0"/>
        </a:xfrm>
      </p:grpSpPr>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Default">
    <p:spTree>
      <p:nvGrpSpPr>
        <p:cNvPr id="1" name=""/>
        <p:cNvGrpSpPr/>
        <p:nvPr/>
      </p:nvGrpSpPr>
      <p:grpSpPr>
        <a:xfrm>
          <a:off x="0" y="0"/>
          <a:ext cx="0" cy="0"/>
          <a:chOff x="0" y="0"/>
          <a:chExt cx="0" cy="0"/>
        </a:xfrm>
      </p:grpSpPr>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7"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0"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1"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7"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0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2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slideLayout" Target="../slideLayouts/slideLayout15.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2BB6F9E1-AD70-4398-93F9-4460FCB2B9C6}"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 name="Picture 19" descr="Logo_TUC_de_RGB"/>
          <p:cNvPicPr/>
          <p:nvPr/>
        </p:nvPicPr>
        <p:blipFill>
          <a:blip r:embed="rId2"/>
          <a:stretch/>
        </p:blipFill>
        <p:spPr>
          <a:xfrm>
            <a:off x="0" y="0"/>
            <a:ext cx="3030480" cy="540360"/>
          </a:xfrm>
          <a:prstGeom prst="rect">
            <a:avLst/>
          </a:prstGeom>
          <a:ln w="0">
            <a:noFill/>
          </a:ln>
        </p:spPr>
      </p:pic>
      <p:pic>
        <p:nvPicPr>
          <p:cNvPr id="4" name="Grafik 2" descr=""/>
          <p:cNvPicPr/>
          <p:nvPr/>
        </p:nvPicPr>
        <p:blipFill>
          <a:blip r:embed="rId3"/>
          <a:stretch/>
        </p:blipFill>
        <p:spPr>
          <a:xfrm>
            <a:off x="7430400" y="134640"/>
            <a:ext cx="3676320" cy="492480"/>
          </a:xfrm>
          <a:prstGeom prst="rect">
            <a:avLst/>
          </a:prstGeom>
          <a:ln w="0">
            <a:noFill/>
          </a:ln>
        </p:spPr>
      </p:pic>
      <p:sp>
        <p:nvSpPr>
          <p:cNvPr id="5"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7"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0"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1"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2"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3"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9C1A45B-538A-47FC-9746-E488B920DA34}"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24"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25" name="Picture 19" descr="Logo_TUC_de_RGB"/>
          <p:cNvPicPr/>
          <p:nvPr/>
        </p:nvPicPr>
        <p:blipFill>
          <a:blip r:embed="rId2"/>
          <a:stretch/>
        </p:blipFill>
        <p:spPr>
          <a:xfrm>
            <a:off x="0" y="0"/>
            <a:ext cx="3030480" cy="540360"/>
          </a:xfrm>
          <a:prstGeom prst="rect">
            <a:avLst/>
          </a:prstGeom>
          <a:ln w="0">
            <a:noFill/>
          </a:ln>
        </p:spPr>
      </p:pic>
      <p:pic>
        <p:nvPicPr>
          <p:cNvPr id="126" name="Grafik 2" descr=""/>
          <p:cNvPicPr/>
          <p:nvPr/>
        </p:nvPicPr>
        <p:blipFill>
          <a:blip r:embed="rId3"/>
          <a:stretch/>
        </p:blipFill>
        <p:spPr>
          <a:xfrm>
            <a:off x="7430400" y="134640"/>
            <a:ext cx="3676320" cy="492480"/>
          </a:xfrm>
          <a:prstGeom prst="rect">
            <a:avLst/>
          </a:prstGeom>
          <a:ln w="0">
            <a:noFill/>
          </a:ln>
        </p:spPr>
      </p:pic>
      <p:sp>
        <p:nvSpPr>
          <p:cNvPr id="127"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28"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29"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3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31"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132" name="PlaceHolder 3"/>
          <p:cNvSpPr>
            <a:spLocks noGrp="1"/>
          </p:cNvSpPr>
          <p:nvPr>
            <p:ph type="body"/>
          </p:nvPr>
        </p:nvSpPr>
        <p:spPr>
          <a:xfrm>
            <a:off x="623196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7" r:id="rId4"/>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36"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37"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71C4F2E-ADE8-46B9-BE6B-BDF691C7F488}"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38"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39" name="Picture 19" descr="Logo_TUC_de_RGB"/>
          <p:cNvPicPr/>
          <p:nvPr/>
        </p:nvPicPr>
        <p:blipFill>
          <a:blip r:embed="rId2"/>
          <a:stretch/>
        </p:blipFill>
        <p:spPr>
          <a:xfrm>
            <a:off x="0" y="0"/>
            <a:ext cx="3030480" cy="540360"/>
          </a:xfrm>
          <a:prstGeom prst="rect">
            <a:avLst/>
          </a:prstGeom>
          <a:ln w="0">
            <a:noFill/>
          </a:ln>
        </p:spPr>
      </p:pic>
      <p:pic>
        <p:nvPicPr>
          <p:cNvPr id="140" name="Grafik 2" descr=""/>
          <p:cNvPicPr/>
          <p:nvPr/>
        </p:nvPicPr>
        <p:blipFill>
          <a:blip r:embed="rId3"/>
          <a:stretch/>
        </p:blipFill>
        <p:spPr>
          <a:xfrm>
            <a:off x="7430400" y="134640"/>
            <a:ext cx="3676320" cy="492480"/>
          </a:xfrm>
          <a:prstGeom prst="rect">
            <a:avLst/>
          </a:prstGeom>
          <a:ln w="0">
            <a:noFill/>
          </a:ln>
        </p:spPr>
      </p:pic>
      <p:sp>
        <p:nvSpPr>
          <p:cNvPr id="141"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42"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3"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4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46"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47"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45CD9B62-4B59-498F-9DD3-52EE4EAEB4BD}"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48"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49" name="Picture 19" descr="Logo_TUC_de_RGB"/>
          <p:cNvPicPr/>
          <p:nvPr/>
        </p:nvPicPr>
        <p:blipFill>
          <a:blip r:embed="rId2"/>
          <a:stretch/>
        </p:blipFill>
        <p:spPr>
          <a:xfrm>
            <a:off x="0" y="0"/>
            <a:ext cx="3030480" cy="540360"/>
          </a:xfrm>
          <a:prstGeom prst="rect">
            <a:avLst/>
          </a:prstGeom>
          <a:ln w="0">
            <a:noFill/>
          </a:ln>
        </p:spPr>
      </p:pic>
      <p:pic>
        <p:nvPicPr>
          <p:cNvPr id="150" name="Grafik 2" descr=""/>
          <p:cNvPicPr/>
          <p:nvPr/>
        </p:nvPicPr>
        <p:blipFill>
          <a:blip r:embed="rId3"/>
          <a:stretch/>
        </p:blipFill>
        <p:spPr>
          <a:xfrm>
            <a:off x="7430400" y="134640"/>
            <a:ext cx="3676320" cy="492480"/>
          </a:xfrm>
          <a:prstGeom prst="rect">
            <a:avLst/>
          </a:prstGeom>
          <a:ln w="0">
            <a:noFill/>
          </a:ln>
        </p:spPr>
      </p:pic>
      <p:sp>
        <p:nvSpPr>
          <p:cNvPr id="151"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52"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3"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1" r:id="rId4"/>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54"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55"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73BA8CB0-3626-48A5-84AB-490B0B0E927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56"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57" name="Picture 19" descr="Logo_TUC_de_RGB"/>
          <p:cNvPicPr/>
          <p:nvPr/>
        </p:nvPicPr>
        <p:blipFill>
          <a:blip r:embed="rId2"/>
          <a:stretch/>
        </p:blipFill>
        <p:spPr>
          <a:xfrm>
            <a:off x="0" y="0"/>
            <a:ext cx="3030480" cy="540360"/>
          </a:xfrm>
          <a:prstGeom prst="rect">
            <a:avLst/>
          </a:prstGeom>
          <a:ln w="0">
            <a:noFill/>
          </a:ln>
        </p:spPr>
      </p:pic>
      <p:pic>
        <p:nvPicPr>
          <p:cNvPr id="158" name="Grafik 2" descr=""/>
          <p:cNvPicPr/>
          <p:nvPr/>
        </p:nvPicPr>
        <p:blipFill>
          <a:blip r:embed="rId3"/>
          <a:stretch/>
        </p:blipFill>
        <p:spPr>
          <a:xfrm>
            <a:off x="7430400" y="134640"/>
            <a:ext cx="3676320" cy="492480"/>
          </a:xfrm>
          <a:prstGeom prst="rect">
            <a:avLst/>
          </a:prstGeom>
          <a:ln w="0">
            <a:noFill/>
          </a:ln>
        </p:spPr>
      </p:pic>
      <p:sp>
        <p:nvSpPr>
          <p:cNvPr id="159"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60"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1"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6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6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3" r:id="rId4"/>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4" name="CustomShape 1"/>
          <p:cNvSpPr/>
          <p:nvPr/>
        </p:nvSpPr>
        <p:spPr>
          <a:xfrm>
            <a:off x="11444760" y="0"/>
            <a:ext cx="725400" cy="68342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65" name="CustomShape 2"/>
          <p:cNvSpPr/>
          <p:nvPr/>
        </p:nvSpPr>
        <p:spPr>
          <a:xfrm>
            <a:off x="11438640" y="6453360"/>
            <a:ext cx="7423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B74A88C-7426-45BE-BDA4-DBACCD739FB1}"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66" name="CustomShape 3"/>
          <p:cNvSpPr/>
          <p:nvPr/>
        </p:nvSpPr>
        <p:spPr>
          <a:xfrm>
            <a:off x="912240" y="1268280"/>
            <a:ext cx="919224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67" name="Picture 19" descr="Logo_TUC_de_RGB"/>
          <p:cNvPicPr/>
          <p:nvPr/>
        </p:nvPicPr>
        <p:blipFill>
          <a:blip r:embed="rId2"/>
          <a:stretch/>
        </p:blipFill>
        <p:spPr>
          <a:xfrm>
            <a:off x="0" y="0"/>
            <a:ext cx="3036240" cy="546120"/>
          </a:xfrm>
          <a:prstGeom prst="rect">
            <a:avLst/>
          </a:prstGeom>
          <a:ln w="0">
            <a:noFill/>
          </a:ln>
        </p:spPr>
      </p:pic>
      <p:pic>
        <p:nvPicPr>
          <p:cNvPr id="168" name="Grafik 2" descr=""/>
          <p:cNvPicPr/>
          <p:nvPr/>
        </p:nvPicPr>
        <p:blipFill>
          <a:blip r:embed="rId3"/>
          <a:stretch/>
        </p:blipFill>
        <p:spPr>
          <a:xfrm>
            <a:off x="7430400" y="134640"/>
            <a:ext cx="3682080" cy="498240"/>
          </a:xfrm>
          <a:prstGeom prst="rect">
            <a:avLst/>
          </a:prstGeom>
          <a:ln w="0">
            <a:noFill/>
          </a:ln>
        </p:spPr>
      </p:pic>
      <p:sp>
        <p:nvSpPr>
          <p:cNvPr id="169" name="CustomShape 4"/>
          <p:cNvSpPr/>
          <p:nvPr/>
        </p:nvSpPr>
        <p:spPr>
          <a:xfrm>
            <a:off x="912240" y="1268280"/>
            <a:ext cx="9192240" cy="3456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70" name="CustomShape 5"/>
          <p:cNvSpPr/>
          <p:nvPr/>
        </p:nvSpPr>
        <p:spPr>
          <a:xfrm>
            <a:off x="11444760" y="0"/>
            <a:ext cx="725400" cy="68342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1" name="CustomShape 6"/>
          <p:cNvSpPr/>
          <p:nvPr/>
        </p:nvSpPr>
        <p:spPr>
          <a:xfrm>
            <a:off x="0" y="6642720"/>
            <a:ext cx="121683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7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173"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Tree>
  </p:cSld>
  <p:clrMap bg1="lt1" bg2="lt2" tx1="dk1" tx2="dk2" accent1="accent1" accent2="accent2" accent3="accent3" accent4="accent4" accent5="accent5" accent6="accent6" hlink="hlink" folHlink="folHlink"/>
  <p:sldLayoutIdLst>
    <p:sldLayoutId id="2147483677"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6"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7"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A62059F-750D-4906-8B19-395517BBD014}"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8"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9" name="Picture 19" descr="Logo_TUC_de_RGB"/>
          <p:cNvPicPr/>
          <p:nvPr/>
        </p:nvPicPr>
        <p:blipFill>
          <a:blip r:embed="rId2"/>
          <a:stretch/>
        </p:blipFill>
        <p:spPr>
          <a:xfrm>
            <a:off x="0" y="0"/>
            <a:ext cx="3030480" cy="540360"/>
          </a:xfrm>
          <a:prstGeom prst="rect">
            <a:avLst/>
          </a:prstGeom>
          <a:ln w="0">
            <a:noFill/>
          </a:ln>
        </p:spPr>
      </p:pic>
      <p:pic>
        <p:nvPicPr>
          <p:cNvPr id="20" name="Grafik 2" descr=""/>
          <p:cNvPicPr/>
          <p:nvPr/>
        </p:nvPicPr>
        <p:blipFill>
          <a:blip r:embed="rId3"/>
          <a:stretch/>
        </p:blipFill>
        <p:spPr>
          <a:xfrm>
            <a:off x="7430400" y="134640"/>
            <a:ext cx="3676320" cy="492480"/>
          </a:xfrm>
          <a:prstGeom prst="rect">
            <a:avLst/>
          </a:prstGeom>
          <a:ln w="0">
            <a:noFill/>
          </a:ln>
        </p:spPr>
      </p:pic>
      <p:sp>
        <p:nvSpPr>
          <p:cNvPr id="21"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2"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23"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24"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25" name="PlaceHolder 2"/>
          <p:cNvSpPr>
            <a:spLocks noGrp="1"/>
          </p:cNvSpPr>
          <p:nvPr>
            <p:ph type="body"/>
          </p:nvPr>
        </p:nvSpPr>
        <p:spPr>
          <a:xfrm>
            <a:off x="609480" y="1604520"/>
            <a:ext cx="535392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6"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27" name="PlaceHolder 4"/>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2"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3"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5185740-0DF1-4434-961A-848C578C82C7}"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34"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35" name="Picture 19" descr="Logo_TUC_de_RGB"/>
          <p:cNvPicPr/>
          <p:nvPr/>
        </p:nvPicPr>
        <p:blipFill>
          <a:blip r:embed="rId2"/>
          <a:stretch/>
        </p:blipFill>
        <p:spPr>
          <a:xfrm>
            <a:off x="0" y="0"/>
            <a:ext cx="3030480" cy="540360"/>
          </a:xfrm>
          <a:prstGeom prst="rect">
            <a:avLst/>
          </a:prstGeom>
          <a:ln w="0">
            <a:noFill/>
          </a:ln>
        </p:spPr>
      </p:pic>
      <p:pic>
        <p:nvPicPr>
          <p:cNvPr id="36" name="Grafik 2" descr=""/>
          <p:cNvPicPr/>
          <p:nvPr/>
        </p:nvPicPr>
        <p:blipFill>
          <a:blip r:embed="rId3"/>
          <a:stretch/>
        </p:blipFill>
        <p:spPr>
          <a:xfrm>
            <a:off x="7430400" y="134640"/>
            <a:ext cx="3676320" cy="492480"/>
          </a:xfrm>
          <a:prstGeom prst="rect">
            <a:avLst/>
          </a:prstGeom>
          <a:ln w="0">
            <a:noFill/>
          </a:ln>
        </p:spPr>
      </p:pic>
      <p:sp>
        <p:nvSpPr>
          <p:cNvPr id="37"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8"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39"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4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4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43" name="PlaceHolder 4"/>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49"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CF895A3-BA83-4A37-8373-81BC14E29096}"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0"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51" name="Picture 19" descr="Logo_TUC_de_RGB"/>
          <p:cNvPicPr/>
          <p:nvPr/>
        </p:nvPicPr>
        <p:blipFill>
          <a:blip r:embed="rId2"/>
          <a:stretch/>
        </p:blipFill>
        <p:spPr>
          <a:xfrm>
            <a:off x="0" y="0"/>
            <a:ext cx="3030480" cy="540360"/>
          </a:xfrm>
          <a:prstGeom prst="rect">
            <a:avLst/>
          </a:prstGeom>
          <a:ln w="0">
            <a:noFill/>
          </a:ln>
        </p:spPr>
      </p:pic>
      <p:pic>
        <p:nvPicPr>
          <p:cNvPr id="52" name="Grafik 2" descr=""/>
          <p:cNvPicPr/>
          <p:nvPr/>
        </p:nvPicPr>
        <p:blipFill>
          <a:blip r:embed="rId3"/>
          <a:stretch/>
        </p:blipFill>
        <p:spPr>
          <a:xfrm>
            <a:off x="7430400" y="134640"/>
            <a:ext cx="3676320" cy="492480"/>
          </a:xfrm>
          <a:prstGeom prst="rect">
            <a:avLst/>
          </a:prstGeom>
          <a:ln w="0">
            <a:noFill/>
          </a:ln>
        </p:spPr>
      </p:pic>
      <p:sp>
        <p:nvSpPr>
          <p:cNvPr id="53"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54"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55"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5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57" name="PlaceHolder 2"/>
          <p:cNvSpPr>
            <a:spLocks noGrp="1"/>
          </p:cNvSpPr>
          <p:nvPr>
            <p:ph type="body"/>
          </p:nvPr>
        </p:nvSpPr>
        <p:spPr>
          <a:xfrm>
            <a:off x="609480" y="160452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58" name="PlaceHolder 3"/>
          <p:cNvSpPr>
            <a:spLocks noGrp="1"/>
          </p:cNvSpPr>
          <p:nvPr>
            <p:ph type="body"/>
          </p:nvPr>
        </p:nvSpPr>
        <p:spPr>
          <a:xfrm>
            <a:off x="609480" y="3682080"/>
            <a:ext cx="1097208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2"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3"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88D7E79A-8C0F-4E16-9362-A775224D5D56}"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64"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65" name="Picture 19" descr="Logo_TUC_de_RGB"/>
          <p:cNvPicPr/>
          <p:nvPr/>
        </p:nvPicPr>
        <p:blipFill>
          <a:blip r:embed="rId2"/>
          <a:stretch/>
        </p:blipFill>
        <p:spPr>
          <a:xfrm>
            <a:off x="0" y="0"/>
            <a:ext cx="3030480" cy="540360"/>
          </a:xfrm>
          <a:prstGeom prst="rect">
            <a:avLst/>
          </a:prstGeom>
          <a:ln w="0">
            <a:noFill/>
          </a:ln>
        </p:spPr>
      </p:pic>
      <p:pic>
        <p:nvPicPr>
          <p:cNvPr id="66" name="Grafik 2" descr=""/>
          <p:cNvPicPr/>
          <p:nvPr/>
        </p:nvPicPr>
        <p:blipFill>
          <a:blip r:embed="rId3"/>
          <a:stretch/>
        </p:blipFill>
        <p:spPr>
          <a:xfrm>
            <a:off x="7430400" y="134640"/>
            <a:ext cx="3676320" cy="492480"/>
          </a:xfrm>
          <a:prstGeom prst="rect">
            <a:avLst/>
          </a:prstGeom>
          <a:ln w="0">
            <a:noFill/>
          </a:ln>
        </p:spPr>
      </p:pic>
      <p:sp>
        <p:nvSpPr>
          <p:cNvPr id="67"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68"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69"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70"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71" name="PlaceHolder 2"/>
          <p:cNvSpPr>
            <a:spLocks noGrp="1"/>
          </p:cNvSpPr>
          <p:nvPr>
            <p:ph type="body"/>
          </p:nvPr>
        </p:nvSpPr>
        <p:spPr>
          <a:xfrm>
            <a:off x="60948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2" name="PlaceHolder 3"/>
          <p:cNvSpPr>
            <a:spLocks noGrp="1"/>
          </p:cNvSpPr>
          <p:nvPr>
            <p:ph type="body"/>
          </p:nvPr>
        </p:nvSpPr>
        <p:spPr>
          <a:xfrm>
            <a:off x="6231960" y="160452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3" name="PlaceHolder 4"/>
          <p:cNvSpPr>
            <a:spLocks noGrp="1"/>
          </p:cNvSpPr>
          <p:nvPr>
            <p:ph type="body"/>
          </p:nvPr>
        </p:nvSpPr>
        <p:spPr>
          <a:xfrm>
            <a:off x="60948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
        <p:nvSpPr>
          <p:cNvPr id="74" name="PlaceHolder 5"/>
          <p:cNvSpPr>
            <a:spLocks noGrp="1"/>
          </p:cNvSpPr>
          <p:nvPr>
            <p:ph type="body"/>
          </p:nvPr>
        </p:nvSpPr>
        <p:spPr>
          <a:xfrm>
            <a:off x="6231960" y="3682080"/>
            <a:ext cx="5353920" cy="1896480"/>
          </a:xfrm>
          <a:prstGeom prst="rect">
            <a:avLst/>
          </a:prstGeom>
          <a:noFill/>
          <a:ln w="0">
            <a:noFill/>
          </a:ln>
        </p:spPr>
        <p:txBody>
          <a:bodyPr lIns="0" rIns="0" tIns="0" bIns="0" anchor="t">
            <a:normAutofit fontScale="71666"/>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0"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1"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905EE4B6-A8BF-410F-84E4-21727EA00AD3}"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82"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83" name="Picture 19" descr="Logo_TUC_de_RGB"/>
          <p:cNvPicPr/>
          <p:nvPr/>
        </p:nvPicPr>
        <p:blipFill>
          <a:blip r:embed="rId2"/>
          <a:stretch/>
        </p:blipFill>
        <p:spPr>
          <a:xfrm>
            <a:off x="0" y="0"/>
            <a:ext cx="3030480" cy="540360"/>
          </a:xfrm>
          <a:prstGeom prst="rect">
            <a:avLst/>
          </a:prstGeom>
          <a:ln w="0">
            <a:noFill/>
          </a:ln>
        </p:spPr>
      </p:pic>
      <p:pic>
        <p:nvPicPr>
          <p:cNvPr id="84" name="Grafik 2" descr=""/>
          <p:cNvPicPr/>
          <p:nvPr/>
        </p:nvPicPr>
        <p:blipFill>
          <a:blip r:embed="rId3"/>
          <a:stretch/>
        </p:blipFill>
        <p:spPr>
          <a:xfrm>
            <a:off x="7430400" y="134640"/>
            <a:ext cx="3676320" cy="492480"/>
          </a:xfrm>
          <a:prstGeom prst="rect">
            <a:avLst/>
          </a:prstGeom>
          <a:ln w="0">
            <a:noFill/>
          </a:ln>
        </p:spPr>
      </p:pic>
      <p:sp>
        <p:nvSpPr>
          <p:cNvPr id="85"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86"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7"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59" r:id="rId4"/>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8"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89"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D4AB6FD8-AF6E-47C8-A729-C15A0E635A52}"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90"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91" name="Picture 19" descr="Logo_TUC_de_RGB"/>
          <p:cNvPicPr/>
          <p:nvPr/>
        </p:nvPicPr>
        <p:blipFill>
          <a:blip r:embed="rId2"/>
          <a:stretch/>
        </p:blipFill>
        <p:spPr>
          <a:xfrm>
            <a:off x="0" y="0"/>
            <a:ext cx="3030480" cy="540360"/>
          </a:xfrm>
          <a:prstGeom prst="rect">
            <a:avLst/>
          </a:prstGeom>
          <a:ln w="0">
            <a:noFill/>
          </a:ln>
        </p:spPr>
      </p:pic>
      <p:pic>
        <p:nvPicPr>
          <p:cNvPr id="92" name="Grafik 2" descr=""/>
          <p:cNvPicPr/>
          <p:nvPr/>
        </p:nvPicPr>
        <p:blipFill>
          <a:blip r:embed="rId3"/>
          <a:stretch/>
        </p:blipFill>
        <p:spPr>
          <a:xfrm>
            <a:off x="7430400" y="134640"/>
            <a:ext cx="3676320" cy="492480"/>
          </a:xfrm>
          <a:prstGeom prst="rect">
            <a:avLst/>
          </a:prstGeom>
          <a:ln w="0">
            <a:noFill/>
          </a:ln>
        </p:spPr>
      </p:pic>
      <p:sp>
        <p:nvSpPr>
          <p:cNvPr id="93"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94"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5"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9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7"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1" r:id="rId4"/>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8"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99"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6269DDA-8DE2-488C-90F7-76E918EAB7C5}"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00"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01" name="Picture 19" descr="Logo_TUC_de_RGB"/>
          <p:cNvPicPr/>
          <p:nvPr/>
        </p:nvPicPr>
        <p:blipFill>
          <a:blip r:embed="rId2"/>
          <a:stretch/>
        </p:blipFill>
        <p:spPr>
          <a:xfrm>
            <a:off x="0" y="0"/>
            <a:ext cx="3030480" cy="540360"/>
          </a:xfrm>
          <a:prstGeom prst="rect">
            <a:avLst/>
          </a:prstGeom>
          <a:ln w="0">
            <a:noFill/>
          </a:ln>
        </p:spPr>
      </p:pic>
      <p:pic>
        <p:nvPicPr>
          <p:cNvPr id="102" name="Grafik 2" descr=""/>
          <p:cNvPicPr/>
          <p:nvPr/>
        </p:nvPicPr>
        <p:blipFill>
          <a:blip r:embed="rId3"/>
          <a:stretch/>
        </p:blipFill>
        <p:spPr>
          <a:xfrm>
            <a:off x="7430400" y="134640"/>
            <a:ext cx="3676320" cy="492480"/>
          </a:xfrm>
          <a:prstGeom prst="rect">
            <a:avLst/>
          </a:prstGeom>
          <a:ln w="0">
            <a:noFill/>
          </a:ln>
        </p:spPr>
      </p:pic>
      <p:sp>
        <p:nvSpPr>
          <p:cNvPr id="103"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04"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05"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06"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07"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3" r:id="rId4"/>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0" name="CustomShape 1"/>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1" name="CustomShape 2"/>
          <p:cNvSpPr/>
          <p:nvPr/>
        </p:nvSpPr>
        <p:spPr>
          <a:xfrm>
            <a:off x="11438640" y="6453360"/>
            <a:ext cx="73656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6B997515-7E66-4307-AD07-B531218791DA}"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112" name="CustomShape 3"/>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pic>
        <p:nvPicPr>
          <p:cNvPr id="113" name="Picture 19" descr="Logo_TUC_de_RGB"/>
          <p:cNvPicPr/>
          <p:nvPr/>
        </p:nvPicPr>
        <p:blipFill>
          <a:blip r:embed="rId2"/>
          <a:stretch/>
        </p:blipFill>
        <p:spPr>
          <a:xfrm>
            <a:off x="0" y="0"/>
            <a:ext cx="3030480" cy="540360"/>
          </a:xfrm>
          <a:prstGeom prst="rect">
            <a:avLst/>
          </a:prstGeom>
          <a:ln w="0">
            <a:noFill/>
          </a:ln>
        </p:spPr>
      </p:pic>
      <p:pic>
        <p:nvPicPr>
          <p:cNvPr id="114" name="Grafik 2" descr=""/>
          <p:cNvPicPr/>
          <p:nvPr/>
        </p:nvPicPr>
        <p:blipFill>
          <a:blip r:embed="rId3"/>
          <a:stretch/>
        </p:blipFill>
        <p:spPr>
          <a:xfrm>
            <a:off x="7430400" y="134640"/>
            <a:ext cx="3676320" cy="492480"/>
          </a:xfrm>
          <a:prstGeom prst="rect">
            <a:avLst/>
          </a:prstGeom>
          <a:ln w="0">
            <a:noFill/>
          </a:ln>
        </p:spPr>
      </p:pic>
      <p:sp>
        <p:nvSpPr>
          <p:cNvPr id="115" name="CustomShape 4"/>
          <p:cNvSpPr/>
          <p:nvPr/>
        </p:nvSpPr>
        <p:spPr>
          <a:xfrm>
            <a:off x="912240" y="1268280"/>
            <a:ext cx="9186480" cy="339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16" name="CustomShape 5"/>
          <p:cNvSpPr/>
          <p:nvPr/>
        </p:nvSpPr>
        <p:spPr>
          <a:xfrm>
            <a:off x="11444760" y="0"/>
            <a:ext cx="719640" cy="682848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ffffff"/>
              </a:solidFill>
              <a:latin typeface="Arial"/>
              <a:ea typeface="DejaVu Sans"/>
            </a:endParaRPr>
          </a:p>
        </p:txBody>
      </p:sp>
      <p:sp>
        <p:nvSpPr>
          <p:cNvPr id="117" name="CustomShape 6"/>
          <p:cNvSpPr/>
          <p:nvPr/>
        </p:nvSpPr>
        <p:spPr>
          <a:xfrm>
            <a:off x="0" y="6642720"/>
            <a:ext cx="1216260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en-US" sz="800" spc="-1" strike="noStrike">
                <a:solidFill>
                  <a:srgbClr val="a6a6a6"/>
                </a:solidFill>
                <a:latin typeface="DejaVu Sans"/>
                <a:ea typeface="DejaVu Sans"/>
              </a:rPr>
              <a:t>The Limits to Growth – TU Clausthal</a:t>
            </a:r>
            <a:endParaRPr b="0" lang="en-GB" sz="800" spc="-1" strike="noStrike">
              <a:solidFill>
                <a:srgbClr val="000000"/>
              </a:solidFill>
              <a:latin typeface="Arial"/>
            </a:endParaRPr>
          </a:p>
        </p:txBody>
      </p:sp>
      <p:sp>
        <p:nvSpPr>
          <p:cNvPr id="118" name="PlaceHolder 1"/>
          <p:cNvSpPr>
            <a:spLocks noGrp="1"/>
          </p:cNvSpPr>
          <p:nvPr>
            <p:ph type="title"/>
          </p:nvPr>
        </p:nvSpPr>
        <p:spPr>
          <a:xfrm>
            <a:off x="609480" y="273600"/>
            <a:ext cx="10972080" cy="1144440"/>
          </a:xfrm>
          <a:prstGeom prst="rect">
            <a:avLst/>
          </a:prstGeom>
          <a:noFill/>
          <a:ln w="0">
            <a:noFill/>
          </a:ln>
        </p:spPr>
        <p:txBody>
          <a:bodyPr lIns="0" rIns="0" tIns="0" bIns="0" anchor="ctr">
            <a:noAutofit/>
          </a:bodyPr>
          <a:p>
            <a:pPr indent="0">
              <a:buNone/>
            </a:pPr>
            <a:r>
              <a:rPr b="0" lang="en-GB" sz="1800" spc="-1" strike="noStrike">
                <a:solidFill>
                  <a:srgbClr val="000000"/>
                </a:solidFill>
                <a:latin typeface="Arial"/>
              </a:rPr>
              <a:t>Click to edit the title text format</a:t>
            </a:r>
            <a:endParaRPr b="0" lang="en-GB" sz="1800" spc="-1" strike="noStrike">
              <a:solidFill>
                <a:srgbClr val="000000"/>
              </a:solidFill>
              <a:latin typeface="Arial"/>
            </a:endParaRPr>
          </a:p>
        </p:txBody>
      </p:sp>
      <p:sp>
        <p:nvSpPr>
          <p:cNvPr id="119" name="PlaceHolder 2"/>
          <p:cNvSpPr>
            <a:spLocks noGrp="1"/>
          </p:cNvSpPr>
          <p:nvPr>
            <p:ph type="body"/>
          </p:nvPr>
        </p:nvSpPr>
        <p:spPr>
          <a:xfrm>
            <a:off x="609480" y="1604520"/>
            <a:ext cx="10972080" cy="3976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1800" spc="-1" strike="noStrike">
                <a:solidFill>
                  <a:srgbClr val="000000"/>
                </a:solidFill>
                <a:latin typeface="Arial"/>
              </a:rPr>
              <a:t>Click to edit the outline text format</a:t>
            </a:r>
            <a:endParaRPr b="0" lang="en-GB"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1800" spc="-1" strike="noStrike">
                <a:solidFill>
                  <a:srgbClr val="000000"/>
                </a:solidFill>
                <a:latin typeface="Arial"/>
              </a:rPr>
              <a:t>Second Outline Level</a:t>
            </a:r>
            <a:endParaRPr b="0" lang="en-GB"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1800" spc="-1" strike="noStrike">
                <a:solidFill>
                  <a:srgbClr val="000000"/>
                </a:solidFill>
                <a:latin typeface="Arial"/>
              </a:rPr>
              <a:t>Third Outline Level</a:t>
            </a:r>
            <a:endParaRPr b="0" lang="en-GB"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1800" spc="-1" strike="noStrike">
                <a:solidFill>
                  <a:srgbClr val="000000"/>
                </a:solidFill>
                <a:latin typeface="Arial"/>
              </a:rPr>
              <a:t>Fourth Outline Level</a:t>
            </a:r>
            <a:endParaRPr b="0" lang="en-GB"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1800" spc="-1" strike="noStrike">
                <a:solidFill>
                  <a:srgbClr val="000000"/>
                </a:solidFill>
                <a:latin typeface="Arial"/>
              </a:rPr>
              <a:t>Fifth Outline Level</a:t>
            </a:r>
            <a:endParaRPr b="0" lang="en-GB"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1800" spc="-1" strike="noStrike">
                <a:solidFill>
                  <a:srgbClr val="000000"/>
                </a:solidFill>
                <a:latin typeface="Arial"/>
              </a:rPr>
              <a:t>Sixth Outline Level</a:t>
            </a:r>
            <a:endParaRPr b="0" lang="en-GB"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1800" spc="-1" strike="noStrike">
                <a:solidFill>
                  <a:srgbClr val="000000"/>
                </a:solidFill>
                <a:latin typeface="Arial"/>
              </a:rPr>
              <a:t>Seventh Outline Level</a:t>
            </a:r>
            <a:endParaRPr b="0" lang="en-GB"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The-Limits-to-Growth" TargetMode="External"/><Relationship Id="rId3" Type="http://schemas.openxmlformats.org/officeDocument/2006/relationships/slideLayout" Target="../slideLayouts/slideLayout7.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0.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7.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38.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7.xml"/>
</Relationships>
</file>

<file path=ppt/slides/_rels/slide39.xml.rels><?xml version="1.0" encoding="UTF-8"?>
<Relationships xmlns="http://schemas.openxmlformats.org/package/2006/relationships"><Relationship Id="rId1" Type="http://schemas.openxmlformats.org/officeDocument/2006/relationships/hyperlink" Target="https://strikemag.org/bullshit-jobs/" TargetMode="External"/><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hyperlink" Target="https://evasys.tu-clausthal.de/evasys/public/online/index/index?online_php=&amp;pswd=YFDP8" TargetMode="External"/><Relationship Id="rId2" Type="http://schemas.openxmlformats.org/officeDocument/2006/relationships/image" Target="../media/image3.png"/><Relationship Id="rId3" Type="http://schemas.openxmlformats.org/officeDocument/2006/relationships/slideLayout" Target="../slideLayouts/slideLayout15.xml"/>
</Relationships>
</file>

<file path=ppt/slides/_rels/slide40.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48.xml.rels><?xml version="1.0" encoding="UTF-8"?>
<Relationships xmlns="http://schemas.openxmlformats.org/package/2006/relationships"><Relationship Id="rId1" Type="http://schemas.openxmlformats.org/officeDocument/2006/relationships/hyperlink" Target="https://www.chronicle.com/article/are-you-in-a-bs-job-in-academe-youre-hardly-alone/" TargetMode="External"/><Relationship Id="rId2" Type="http://schemas.openxmlformats.org/officeDocument/2006/relationships/slideLayout" Target="../slideLayouts/slideLayout7.xml"/>
</Relationships>
</file>

<file path=ppt/slides/_rels/slide49.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51.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2.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3.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4.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5.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6.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7.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8.xml.rels><?xml version="1.0" encoding="UTF-8"?>
<Relationships xmlns="http://schemas.openxmlformats.org/package/2006/relationships"><Relationship Id="rId1" Type="http://schemas.openxmlformats.org/officeDocument/2006/relationships/hyperlink" Target="https://www.atlasofplaces.com/essays/on-the-phenomenon-of-bullshit-jobs/" TargetMode="External"/><Relationship Id="rId2" Type="http://schemas.openxmlformats.org/officeDocument/2006/relationships/slideLayout" Target="../slideLayouts/slideLayout7.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hyperlink" Target="https://media.ccc.de/v/bub2018-207-circular_society/related" TargetMode="External"/><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527400" y="1412640"/>
            <a:ext cx="10339560" cy="112608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GB" sz="3200" spc="-1" strike="noStrike">
                <a:solidFill>
                  <a:srgbClr val="008c4f"/>
                </a:solidFill>
                <a:latin typeface="DejaVu Sans"/>
                <a:ea typeface="DejaVu Sans"/>
              </a:rPr>
              <a:t>The Limits to Growth: Sustainability and the Circular Economy</a:t>
            </a:r>
            <a:endParaRPr b="0" lang="en-GB" sz="3200" spc="-1" strike="noStrike">
              <a:solidFill>
                <a:srgbClr val="000000"/>
              </a:solidFill>
              <a:latin typeface="Arial"/>
            </a:endParaRPr>
          </a:p>
        </p:txBody>
      </p:sp>
      <p:sp>
        <p:nvSpPr>
          <p:cNvPr id="175" name="CustomShape 2"/>
          <p:cNvSpPr/>
          <p:nvPr/>
        </p:nvSpPr>
        <p:spPr>
          <a:xfrm>
            <a:off x="527400" y="2852640"/>
            <a:ext cx="10339560" cy="234684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GB" sz="2400" spc="-1" strike="noStrike">
                <a:solidFill>
                  <a:srgbClr val="000000"/>
                </a:solidFill>
                <a:latin typeface="DejaVu Sans"/>
                <a:ea typeface="DejaVu Sans"/>
              </a:rPr>
              <a:t>Lecture 10: Beyond the Circular Economy I</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Prof. Dr. Benjamin Leiding</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M.Sc. Anant Sujatanagarjuna</a:t>
            </a:r>
            <a:endParaRPr b="0" lang="en-GB" sz="1600" spc="-1" strike="noStrike">
              <a:solidFill>
                <a:srgbClr val="000000"/>
              </a:solidFill>
              <a:latin typeface="Arial"/>
            </a:endParaRPr>
          </a:p>
          <a:p>
            <a:pPr algn="ctr" defTabSz="914400">
              <a:lnSpc>
                <a:spcPct val="100000"/>
              </a:lnSpc>
              <a:spcBef>
                <a:spcPts val="320"/>
              </a:spcBef>
              <a:tabLst>
                <a:tab algn="l" pos="0"/>
              </a:tabLst>
            </a:pPr>
            <a:r>
              <a:rPr b="0" lang="en-US" sz="1600" spc="-1" strike="noStrike">
                <a:solidFill>
                  <a:srgbClr val="000000"/>
                </a:solidFill>
                <a:latin typeface="DejaVu Sans"/>
                <a:ea typeface="DejaVu Sans"/>
              </a:rPr>
              <a:t> </a:t>
            </a:r>
            <a:r>
              <a:rPr b="0" lang="en-US" sz="1600" spc="-1" strike="noStrike">
                <a:solidFill>
                  <a:srgbClr val="000000"/>
                </a:solidFill>
                <a:latin typeface="DejaVu Sans"/>
                <a:ea typeface="DejaVu Sans"/>
              </a:rPr>
              <a:t>M.Sc. Nelly Nicaise Nyeck Mbialeu</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57"/>
          <p:cNvSpPr/>
          <p:nvPr/>
        </p:nvSpPr>
        <p:spPr>
          <a:xfrm>
            <a:off x="335520" y="764640"/>
            <a:ext cx="1072620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22" name="CustomShape 58"/>
          <p:cNvSpPr/>
          <p:nvPr/>
        </p:nvSpPr>
        <p:spPr>
          <a:xfrm>
            <a:off x="335520" y="1268280"/>
            <a:ext cx="10726200" cy="5013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23" name="CustomShape 59"/>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24" name="CustomShape 93"/>
          <p:cNvSpPr/>
          <p:nvPr/>
        </p:nvSpPr>
        <p:spPr>
          <a:xfrm>
            <a:off x="263520" y="6411600"/>
            <a:ext cx="978444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5" name="CustomShape 94"/>
          <p:cNvSpPr/>
          <p:nvPr/>
        </p:nvSpPr>
        <p:spPr>
          <a:xfrm>
            <a:off x="335520" y="764640"/>
            <a:ext cx="1072620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26" name="CustomShape 95"/>
          <p:cNvSpPr/>
          <p:nvPr/>
        </p:nvSpPr>
        <p:spPr>
          <a:xfrm>
            <a:off x="335520" y="1268280"/>
            <a:ext cx="10726200" cy="5013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1" lang="en-US" sz="1800" spc="-1" strike="noStrike">
                <a:solidFill>
                  <a:srgbClr val="000000"/>
                </a:solidFill>
                <a:latin typeface="DejaVu Sans"/>
                <a:ea typeface="DejaVu Sans"/>
              </a:rPr>
              <a:t>→ </a:t>
            </a:r>
            <a:r>
              <a:rPr b="1" lang="en-US" sz="1800" spc="-1" strike="noStrike">
                <a:solidFill>
                  <a:srgbClr val="000000"/>
                </a:solidFill>
                <a:latin typeface="DejaVu Sans"/>
                <a:ea typeface="DejaVu Sans"/>
              </a:rPr>
              <a:t>But why do we need never 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Alternatives: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Sufficiency strategies and lifestyle changes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27" name="CustomShape 96"/>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28" name="CustomShape 97"/>
          <p:cNvSpPr/>
          <p:nvPr/>
        </p:nvSpPr>
        <p:spPr>
          <a:xfrm>
            <a:off x="263520" y="6411600"/>
            <a:ext cx="978444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0"/>
          <p:cNvSpPr/>
          <p:nvPr/>
        </p:nvSpPr>
        <p:spPr>
          <a:xfrm>
            <a:off x="335520" y="4406760"/>
            <a:ext cx="10721880" cy="133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Eco-sufficiency</a:t>
            </a:r>
            <a:endParaRPr b="0" lang="en-GB" sz="3000" spc="-1" strike="noStrike">
              <a:solidFill>
                <a:srgbClr val="000000"/>
              </a:solidFill>
              <a:latin typeface="Arial"/>
            </a:endParaRPr>
          </a:p>
          <a:p>
            <a:pPr>
              <a:lnSpc>
                <a:spcPct val="100000"/>
              </a:lnSpc>
            </a:pPr>
            <a:endParaRPr b="0" lang="en-GB" sz="3000" spc="-1" strike="noStrike">
              <a:solidFill>
                <a:srgbClr val="000000"/>
              </a:solidFill>
              <a:latin typeface="Arial"/>
            </a:endParaRPr>
          </a:p>
        </p:txBody>
      </p:sp>
      <p:sp>
        <p:nvSpPr>
          <p:cNvPr id="230" name="CustomShape 11"/>
          <p:cNvSpPr/>
          <p:nvPr/>
        </p:nvSpPr>
        <p:spPr>
          <a:xfrm>
            <a:off x="335520" y="2906640"/>
            <a:ext cx="10721880" cy="146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1" name="CustomShape 24"/>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32" name="CustomShape 25"/>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33" name="CustomShape 26"/>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 </a:t>
            </a:r>
            <a:endParaRPr b="0" lang="en-GB" sz="2200" spc="-1" strike="noStrike">
              <a:solidFill>
                <a:srgbClr val="000000"/>
              </a:solidFill>
              <a:latin typeface="Arial"/>
            </a:endParaRPr>
          </a:p>
        </p:txBody>
      </p:sp>
      <p:sp>
        <p:nvSpPr>
          <p:cNvPr id="234" name="CustomShape 61"/>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35" name="CustomShape 98"/>
          <p:cNvSpPr/>
          <p:nvPr/>
        </p:nvSpPr>
        <p:spPr>
          <a:xfrm>
            <a:off x="282240" y="2340000"/>
            <a:ext cx="10779840" cy="117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36" name=""/>
          <p:cNvSpPr/>
          <p:nvPr/>
        </p:nvSpPr>
        <p:spPr>
          <a:xfrm>
            <a:off x="539280" y="2215080"/>
            <a:ext cx="10331640" cy="87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lang="en-US" sz="1800" spc="-1" strike="noStrike">
                <a:solidFill>
                  <a:srgbClr val="ffffff"/>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04"/>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38" name="CustomShape 105"/>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car that consumes 3 liter per 100km is 2x more ecologically efficient than a car that consumes 6 liter.</a:t>
            </a:r>
            <a:endParaRPr b="0" lang="en-GB" sz="1800" spc="-1" strike="noStrike">
              <a:solidFill>
                <a:srgbClr val="000000"/>
              </a:solidFill>
              <a:latin typeface="Arial"/>
            </a:endParaRPr>
          </a:p>
        </p:txBody>
      </p:sp>
      <p:sp>
        <p:nvSpPr>
          <p:cNvPr id="239" name="CustomShape 106"/>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240" name="CustomShape 107"/>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41" name="CustomShape 108"/>
          <p:cNvSpPr/>
          <p:nvPr/>
        </p:nvSpPr>
        <p:spPr>
          <a:xfrm>
            <a:off x="282240" y="2340000"/>
            <a:ext cx="10779840" cy="117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2" name=""/>
          <p:cNvSpPr/>
          <p:nvPr/>
        </p:nvSpPr>
        <p:spPr>
          <a:xfrm>
            <a:off x="539280" y="2215080"/>
            <a:ext cx="10331640" cy="87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3" name="CustomShape 99"/>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44" name="CustomShape 100"/>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car that consumes 3 liter per 100km is 2x more ecologically efficient than a car that consumes 6 liter.</a:t>
            </a:r>
            <a:endParaRPr b="0" lang="en-GB" sz="1800" spc="-1" strike="noStrike">
              <a:solidFill>
                <a:srgbClr val="000000"/>
              </a:solidFill>
              <a:latin typeface="Arial"/>
            </a:endParaRPr>
          </a:p>
        </p:txBody>
      </p:sp>
      <p:sp>
        <p:nvSpPr>
          <p:cNvPr id="245" name="CustomShape 101"/>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Eco-Efficiency – Definition/Example </a:t>
            </a:r>
            <a:endParaRPr b="0" lang="en-GB" sz="2200" spc="-1" strike="noStrike">
              <a:solidFill>
                <a:srgbClr val="000000"/>
              </a:solidFill>
              <a:latin typeface="Arial"/>
            </a:endParaRPr>
          </a:p>
        </p:txBody>
      </p:sp>
      <p:sp>
        <p:nvSpPr>
          <p:cNvPr id="246" name="CustomShape 102"/>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47" name="CustomShape 103"/>
          <p:cNvSpPr/>
          <p:nvPr/>
        </p:nvSpPr>
        <p:spPr>
          <a:xfrm>
            <a:off x="282240" y="2340000"/>
            <a:ext cx="10779840" cy="117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48" name=""/>
          <p:cNvSpPr/>
          <p:nvPr/>
        </p:nvSpPr>
        <p:spPr>
          <a:xfrm>
            <a:off x="539280" y="2215080"/>
            <a:ext cx="10331640" cy="873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Eco-Efficency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Minimise the material input required to achieve a certain economic result, i.e. to improve the ratio between the use of resources and the production of goods.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9" name="CustomShape 227"/>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0" name="CustomShape 228"/>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251" name="CustomShape 22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  </a:t>
            </a:r>
            <a:endParaRPr b="0" lang="en-GB" sz="2200" spc="-1" strike="noStrike">
              <a:solidFill>
                <a:srgbClr val="000000"/>
              </a:solidFill>
              <a:latin typeface="Arial"/>
            </a:endParaRPr>
          </a:p>
        </p:txBody>
      </p:sp>
      <p:sp>
        <p:nvSpPr>
          <p:cNvPr id="252" name="CustomShape 230"/>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53" name="CustomShape 231"/>
          <p:cNvSpPr/>
          <p:nvPr/>
        </p:nvSpPr>
        <p:spPr>
          <a:xfrm>
            <a:off x="282240" y="2160000"/>
            <a:ext cx="10779840" cy="135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54" name=""/>
          <p:cNvSpPr/>
          <p:nvPr/>
        </p:nvSpPr>
        <p:spPr>
          <a:xfrm>
            <a:off x="540000" y="1980000"/>
            <a:ext cx="10331640" cy="110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ffffff"/>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237"/>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56" name="CustomShape 238"/>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t>
            </a:r>
            <a:r>
              <a:rPr b="0" lang="en-GB" sz="1800" spc="-1" strike="noStrike">
                <a:solidFill>
                  <a:srgbClr val="ffffff"/>
                </a:solidFill>
                <a:latin typeface="DejaVu Sans"/>
                <a:ea typeface="DejaVu Sans"/>
              </a:rPr>
              <a:t>A battery electric vehicle (BEV) that runs on green energy (e.g., solar/wind/etc.)</a:t>
            </a:r>
            <a:endParaRPr b="0" lang="en-GB" sz="1800" spc="-1" strike="noStrike">
              <a:solidFill>
                <a:srgbClr val="000000"/>
              </a:solidFill>
              <a:latin typeface="Arial"/>
            </a:endParaRPr>
          </a:p>
        </p:txBody>
      </p:sp>
      <p:sp>
        <p:nvSpPr>
          <p:cNvPr id="257" name="CustomShape 23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58" name="CustomShape 240"/>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59" name="CustomShape 241"/>
          <p:cNvSpPr/>
          <p:nvPr/>
        </p:nvSpPr>
        <p:spPr>
          <a:xfrm>
            <a:off x="282240" y="2160000"/>
            <a:ext cx="10779840" cy="135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0" name=""/>
          <p:cNvSpPr/>
          <p:nvPr/>
        </p:nvSpPr>
        <p:spPr>
          <a:xfrm>
            <a:off x="540000" y="1980000"/>
            <a:ext cx="10331640" cy="110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CustomShape 232"/>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2" name="CustomShape 233"/>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077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 A battery electric vehicle (BEV) that runs on green energy (e.g., solar/wind/etc.)</a:t>
            </a:r>
            <a:endParaRPr b="0" lang="en-GB" sz="1800" spc="-1" strike="noStrike">
              <a:solidFill>
                <a:srgbClr val="000000"/>
              </a:solidFill>
              <a:latin typeface="Arial"/>
            </a:endParaRPr>
          </a:p>
        </p:txBody>
      </p:sp>
      <p:sp>
        <p:nvSpPr>
          <p:cNvPr id="263" name="CustomShape 234"/>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Eco-Consistency – Definition/Example </a:t>
            </a:r>
            <a:endParaRPr b="0" lang="en-GB" sz="2200" spc="-1" strike="noStrike">
              <a:solidFill>
                <a:srgbClr val="000000"/>
              </a:solidFill>
              <a:latin typeface="Arial"/>
            </a:endParaRPr>
          </a:p>
        </p:txBody>
      </p:sp>
      <p:sp>
        <p:nvSpPr>
          <p:cNvPr id="264" name="CustomShape 235"/>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
        <p:nvSpPr>
          <p:cNvPr id="265" name="CustomShape 236"/>
          <p:cNvSpPr/>
          <p:nvPr/>
        </p:nvSpPr>
        <p:spPr>
          <a:xfrm>
            <a:off x="282240" y="2160000"/>
            <a:ext cx="10779840" cy="135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66" name=""/>
          <p:cNvSpPr/>
          <p:nvPr/>
        </p:nvSpPr>
        <p:spPr>
          <a:xfrm>
            <a:off x="540000" y="1980000"/>
            <a:ext cx="10331640" cy="1108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r>
              <a:rPr b="0" lang="en-US" sz="1800" spc="-1" strike="noStrike" u="sng">
                <a:solidFill>
                  <a:srgbClr val="000000"/>
                </a:solidFill>
                <a:uFillTx/>
                <a:latin typeface="DejaVu Sans"/>
                <a:ea typeface="DejaVu Sans"/>
              </a:rPr>
              <a:t>Eco-Consistency</a:t>
            </a:r>
            <a:r>
              <a:rPr b="0" lang="en-US" sz="1800" spc="-1" strike="noStrike">
                <a:solidFill>
                  <a:srgbClr val="000000"/>
                </a:solidFill>
                <a:latin typeface="DejaVu Sans"/>
                <a:ea typeface="DejaVu Sans"/>
              </a:rPr>
              <a:t> → </a:t>
            </a:r>
            <a:r>
              <a:rPr b="0" i="1" lang="en-US" sz="1800" spc="-1" strike="noStrike">
                <a:solidFill>
                  <a:srgbClr val="000000"/>
                </a:solidFill>
                <a:latin typeface="DejaVu Sans"/>
                <a:ea typeface="DejaVu Sans"/>
              </a:rPr>
              <a:t>Ecological consistency is based on the damage intensity and environmental impact of the resources used. Instead of reducing their quantity, their nature or the product design should be optimised so that no emissions or waste are produced, regardless of the level of consumption → i.e., Circular Economy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CustomShape 33"/>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68" name="CustomShape 34"/>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Example: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First, minimize the fuel/energy consumption of a car </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Second, operate the car with carbon-neutral fuel/energy </a:t>
            </a:r>
            <a:endParaRPr b="0" lang="en-GB" sz="1800" spc="-1" strike="noStrike">
              <a:solidFill>
                <a:srgbClr val="000000"/>
              </a:solidFill>
              <a:latin typeface="Arial"/>
            </a:endParaRPr>
          </a:p>
        </p:txBody>
      </p:sp>
      <p:sp>
        <p:nvSpPr>
          <p:cNvPr id="269" name="CustomShape 35"/>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Efficiency + Consistency – Example </a:t>
            </a:r>
            <a:endParaRPr b="0" lang="en-GB" sz="2200" spc="-1" strike="noStrike">
              <a:solidFill>
                <a:srgbClr val="000000"/>
              </a:solidFill>
              <a:latin typeface="Arial"/>
            </a:endParaRPr>
          </a:p>
        </p:txBody>
      </p:sp>
      <p:sp>
        <p:nvSpPr>
          <p:cNvPr id="270" name="CustomShape 64"/>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335520" y="764640"/>
            <a:ext cx="10723680" cy="47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77" name="CustomShape 2"/>
          <p:cNvSpPr/>
          <p:nvPr/>
        </p:nvSpPr>
        <p:spPr>
          <a:xfrm>
            <a:off x="335520" y="1268280"/>
            <a:ext cx="10723680" cy="501120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This work is licensed under a </a:t>
            </a:r>
            <a:r>
              <a:rPr b="1" lang="en-GB" sz="1800" spc="-1" strike="noStrike">
                <a:solidFill>
                  <a:srgbClr val="000000"/>
                </a:solidFill>
                <a:latin typeface="DejaVu Sans"/>
                <a:ea typeface="DejaVu Sans"/>
              </a:rPr>
              <a:t>Creative Commons Attribution-ShareAlike 4.0 International License</a:t>
            </a:r>
            <a:r>
              <a:rPr b="0" lang="en-GB" sz="1800" spc="-1" strike="noStrike">
                <a:solidFill>
                  <a:srgbClr val="000000"/>
                </a:solidFill>
                <a:latin typeface="DejaVu Sans"/>
                <a:ea typeface="DejaVu Sans"/>
              </a:rPr>
              <a:t>. To view a copy of this license, please refer to </a:t>
            </a:r>
            <a:r>
              <a:rPr b="0" lang="en-GB" sz="1800" spc="-1" strike="noStrike" u="sng">
                <a:solidFill>
                  <a:srgbClr val="0000ff"/>
                </a:solidFill>
                <a:uFillTx/>
                <a:latin typeface="DejaVu Sans"/>
                <a:ea typeface="DejaVu Sans"/>
                <a:hlinkClick r:id="rId1"/>
              </a:rPr>
              <a:t>https://creativecommons.org/licenses/by-sa/4.0/</a:t>
            </a: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7640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Updated versions of these slides will be available in our </a:t>
            </a:r>
            <a:r>
              <a:rPr b="0" lang="en-GB" sz="1800" spc="-1" strike="noStrike" u="sng">
                <a:solidFill>
                  <a:srgbClr val="0000ff"/>
                </a:solidFill>
                <a:uFillTx/>
                <a:latin typeface="DejaVu Sans"/>
                <a:ea typeface="DejaVu Sans"/>
                <a:hlinkClick r:id="rId2"/>
              </a:rPr>
              <a:t>Github repository</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30"/>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2" name="CustomShape 31"/>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73" name="CustomShape 32"/>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74" name="CustomShape 65"/>
          <p:cNvSpPr/>
          <p:nvPr/>
        </p:nvSpPr>
        <p:spPr>
          <a:xfrm>
            <a:off x="264600" y="6300000"/>
            <a:ext cx="11071800" cy="3603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75" name="CustomShape 27"/>
          <p:cNvSpPr/>
          <p:nvPr/>
        </p:nvSpPr>
        <p:spPr>
          <a:xfrm>
            <a:off x="284400" y="2078640"/>
            <a:ext cx="11052000" cy="99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CustomShape 28"/>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77" name="CustomShape 248"/>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78" name="CustomShape 24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79" name="CustomShape 250"/>
          <p:cNvSpPr/>
          <p:nvPr/>
        </p:nvSpPr>
        <p:spPr>
          <a:xfrm>
            <a:off x="264600" y="6300000"/>
            <a:ext cx="110718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sp>
        <p:nvSpPr>
          <p:cNvPr id="280" name="CustomShape 251"/>
          <p:cNvSpPr/>
          <p:nvPr/>
        </p:nvSpPr>
        <p:spPr>
          <a:xfrm>
            <a:off x="284400" y="2078640"/>
            <a:ext cx="11052000" cy="99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1" name=""/>
          <p:cNvSpPr/>
          <p:nvPr/>
        </p:nvSpPr>
        <p:spPr>
          <a:xfrm>
            <a:off x="540000" y="2078640"/>
            <a:ext cx="10616400" cy="88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2" name="CustomShape 242"/>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83" name="CustomShape 243"/>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84" name="CustomShape 244"/>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85" name="CustomShape 245"/>
          <p:cNvSpPr/>
          <p:nvPr/>
        </p:nvSpPr>
        <p:spPr>
          <a:xfrm>
            <a:off x="264600" y="6300000"/>
            <a:ext cx="110718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86" name="CustomShape 246"/>
          <p:cNvSpPr/>
          <p:nvPr/>
        </p:nvSpPr>
        <p:spPr>
          <a:xfrm>
            <a:off x="284400" y="2078640"/>
            <a:ext cx="11052000" cy="99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87" name=""/>
          <p:cNvSpPr/>
          <p:nvPr/>
        </p:nvSpPr>
        <p:spPr>
          <a:xfrm>
            <a:off x="540000" y="2078640"/>
            <a:ext cx="10616400" cy="88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88" name=""/>
          <p:cNvSpPr/>
          <p:nvPr/>
        </p:nvSpPr>
        <p:spPr>
          <a:xfrm>
            <a:off x="360000" y="3780000"/>
            <a:ext cx="10616400" cy="896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89" name="CustomShape 247"/>
          <p:cNvSpPr/>
          <p:nvPr/>
        </p:nvSpPr>
        <p:spPr>
          <a:xfrm>
            <a:off x="284400" y="3679920"/>
            <a:ext cx="11052000" cy="117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29"/>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291" name="CustomShape 36"/>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292" name="CustomShape 37"/>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Definition(s)</a:t>
            </a:r>
            <a:endParaRPr b="0" lang="en-GB" sz="2200" spc="-1" strike="noStrike">
              <a:solidFill>
                <a:srgbClr val="000000"/>
              </a:solidFill>
              <a:latin typeface="Arial"/>
            </a:endParaRPr>
          </a:p>
        </p:txBody>
      </p:sp>
      <p:sp>
        <p:nvSpPr>
          <p:cNvPr id="293" name="CustomShape 38"/>
          <p:cNvSpPr/>
          <p:nvPr/>
        </p:nvSpPr>
        <p:spPr>
          <a:xfrm>
            <a:off x="264600" y="6300000"/>
            <a:ext cx="1107180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Thomas Princen (2005) – The Logic of Sufficiency</a:t>
            </a:r>
            <a:endParaRPr b="0" lang="en-GB" sz="900" spc="-1" strike="noStrike">
              <a:solidFill>
                <a:srgbClr val="000000"/>
              </a:solidFill>
              <a:latin typeface="Arial"/>
            </a:endParaRPr>
          </a:p>
          <a:p>
            <a:pPr>
              <a:lnSpc>
                <a:spcPct val="100000"/>
              </a:lnSpc>
            </a:pPr>
            <a:r>
              <a:rPr b="0" lang="de-DE" sz="900" spc="-1" strike="noStrike">
                <a:solidFill>
                  <a:srgbClr val="a6a6a6"/>
                </a:solidFill>
                <a:latin typeface="Roboto"/>
                <a:ea typeface="Roboto"/>
              </a:rPr>
              <a:t>IPCC AR6 Synthesis Report: Climate Change 2023 – https://www.ipcc.ch/report/sixth-assessment-report-cycle/</a:t>
            </a:r>
            <a:endParaRPr b="0" lang="en-GB" sz="900" spc="-1" strike="noStrike">
              <a:solidFill>
                <a:srgbClr val="000000"/>
              </a:solidFill>
              <a:latin typeface="Arial"/>
            </a:endParaRPr>
          </a:p>
        </p:txBody>
      </p:sp>
      <p:sp>
        <p:nvSpPr>
          <p:cNvPr id="294" name="CustomShape 62"/>
          <p:cNvSpPr/>
          <p:nvPr/>
        </p:nvSpPr>
        <p:spPr>
          <a:xfrm>
            <a:off x="284400" y="2078640"/>
            <a:ext cx="11052000" cy="99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5" name=""/>
          <p:cNvSpPr/>
          <p:nvPr/>
        </p:nvSpPr>
        <p:spPr>
          <a:xfrm>
            <a:off x="540000" y="2078640"/>
            <a:ext cx="10616400" cy="8827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Seeking enough when more is possible is both intuitive and rational - personally, organizationally and ecologically. And under global ecological constraint, it is ethical.</a:t>
            </a:r>
            <a:r>
              <a:rPr b="0" lang="en-US" sz="1800" spc="-1" strike="noStrike">
                <a:solidFill>
                  <a:srgbClr val="000000"/>
                </a:solidFill>
                <a:latin typeface="DejaVu Sans"/>
                <a:ea typeface="DejaVu Sans"/>
              </a:rPr>
              <a:t>” - Thomas Princen</a:t>
            </a:r>
            <a:endParaRPr b="0" lang="en-GB" sz="1800" spc="-1" strike="noStrike">
              <a:solidFill>
                <a:srgbClr val="000000"/>
              </a:solidFill>
              <a:latin typeface="Arial"/>
            </a:endParaRPr>
          </a:p>
        </p:txBody>
      </p:sp>
      <p:sp>
        <p:nvSpPr>
          <p:cNvPr id="296" name=""/>
          <p:cNvSpPr/>
          <p:nvPr/>
        </p:nvSpPr>
        <p:spPr>
          <a:xfrm>
            <a:off x="360000" y="3780000"/>
            <a:ext cx="10616400" cy="8964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A set of policy measures and daily practices that avoid the demand for energy, materials, land, water, and other natural resources while providing wellbeing for all within the planetary boundaries.</a:t>
            </a:r>
            <a:r>
              <a:rPr b="0" lang="en-US" sz="1800" spc="-1" strike="noStrike">
                <a:solidFill>
                  <a:srgbClr val="000000"/>
                </a:solidFill>
                <a:latin typeface="DejaVu Sans"/>
                <a:ea typeface="DejaVu Sans"/>
              </a:rPr>
              <a:t>” - IPCC</a:t>
            </a:r>
            <a:endParaRPr b="0" lang="en-GB" sz="1800" spc="-1" strike="noStrike">
              <a:solidFill>
                <a:srgbClr val="000000"/>
              </a:solidFill>
              <a:latin typeface="Arial"/>
            </a:endParaRPr>
          </a:p>
        </p:txBody>
      </p:sp>
      <p:sp>
        <p:nvSpPr>
          <p:cNvPr id="297" name="CustomShape 63"/>
          <p:cNvSpPr/>
          <p:nvPr/>
        </p:nvSpPr>
        <p:spPr>
          <a:xfrm>
            <a:off x="284400" y="3679920"/>
            <a:ext cx="11052000" cy="117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98" name=""/>
          <p:cNvSpPr/>
          <p:nvPr/>
        </p:nvSpPr>
        <p:spPr>
          <a:xfrm>
            <a:off x="3500640" y="5400000"/>
            <a:ext cx="4955760" cy="617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1800" spc="-1" strike="noStrike">
                <a:solidFill>
                  <a:srgbClr val="000000"/>
                </a:solidFill>
                <a:latin typeface="DejaVu Sans"/>
                <a:ea typeface="DejaVu Sans"/>
              </a:rPr>
              <a:t>Sufficiency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 All you need is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43"/>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0" name="CustomShape 44"/>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Energy-)efficiency:</a:t>
            </a:r>
            <a:r>
              <a:rPr b="0" lang="en-GB" sz="1800" spc="-1" strike="noStrike">
                <a:solidFill>
                  <a:srgbClr val="ffffff"/>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01" name="CustomShape 48"/>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02" name="CustomShape 49"/>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3" name="CustomShape 45"/>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4" name="CustomShape 46"/>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ffffff"/>
                </a:solidFill>
                <a:uFillTx/>
                <a:latin typeface="DejaVu Sans"/>
                <a:ea typeface="DejaVu Sans"/>
              </a:rPr>
              <a:t>Consistency:</a:t>
            </a:r>
            <a:r>
              <a:rPr b="0" lang="en-GB" sz="1800" spc="-1" strike="noStrike">
                <a:solidFill>
                  <a:srgbClr val="ffffff"/>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05" name="CustomShape 47"/>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06" name="CustomShape 66"/>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50"/>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08" name="CustomShape 51"/>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GB" sz="1800" spc="-1" strike="noStrike" u="sng">
                <a:solidFill>
                  <a:srgbClr val="ffffff"/>
                </a:solidFill>
                <a:uFillTx/>
                <a:latin typeface="DejaVu Sans"/>
                <a:ea typeface="DejaVu Sans"/>
              </a:rPr>
              <a:t>Sufficiency:</a:t>
            </a:r>
            <a:r>
              <a:rPr b="0" lang="en-GB" sz="1800" spc="-1" strike="noStrike">
                <a:solidFill>
                  <a:srgbClr val="ffffff"/>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09" name="CustomShape 52"/>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0" name="CustomShape 53"/>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1" name="CustomShape 39"/>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12" name="CustomShape 40"/>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a:solidFill>
                  <a:srgbClr val="000000"/>
                </a:solidFill>
                <a:latin typeface="DejaVu Sans"/>
                <a:ea typeface="DejaVu Sans"/>
              </a:rPr>
              <a:t>Scenario:</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Size: 120m²</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Heat demand: 130 kWh pro m² and year</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(Energy-)efficiency:</a:t>
            </a:r>
            <a:r>
              <a:rPr b="0" lang="en-GB" sz="1800" spc="-1" strike="noStrike">
                <a:solidFill>
                  <a:srgbClr val="000000"/>
                </a:solidFill>
                <a:latin typeface="DejaVu Sans"/>
                <a:ea typeface="DejaVu Sans"/>
              </a:rPr>
              <a:t> Well-insulated houses and highly-efficient heating systems require less energy to heat the apartment, i.e., minimize the heat demand as much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Consistency:</a:t>
            </a:r>
            <a:r>
              <a:rPr b="0" lang="en-GB" sz="1800" spc="-1" strike="noStrike">
                <a:solidFill>
                  <a:srgbClr val="000000"/>
                </a:solidFill>
                <a:latin typeface="DejaVu Sans"/>
                <a:ea typeface="DejaVu Sans"/>
              </a:rPr>
              <a:t> Minimize ecological damage by choosing the most sustainable way of heating</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GB" sz="1800" spc="-1" strike="noStrike" u="sng">
                <a:solidFill>
                  <a:srgbClr val="000000"/>
                </a:solidFill>
                <a:uFillTx/>
                <a:latin typeface="DejaVu Sans"/>
                <a:ea typeface="DejaVu Sans"/>
              </a:rPr>
              <a:t>Sufficiency:</a:t>
            </a:r>
            <a:r>
              <a:rPr b="0" lang="en-GB" sz="1800" spc="-1" strike="noStrike">
                <a:solidFill>
                  <a:srgbClr val="000000"/>
                </a:solidFill>
                <a:latin typeface="DejaVu Sans"/>
                <a:ea typeface="DejaVu Sans"/>
              </a:rPr>
              <a:t> Live in a smaller apartment (or utilize less space per person)</a:t>
            </a:r>
            <a:endParaRPr b="0" lang="en-GB" sz="1800" spc="-1" strike="noStrike">
              <a:solidFill>
                <a:srgbClr val="000000"/>
              </a:solidFill>
              <a:latin typeface="Arial"/>
            </a:endParaRPr>
          </a:p>
        </p:txBody>
      </p:sp>
      <p:sp>
        <p:nvSpPr>
          <p:cNvPr id="313" name="CustomShape 41"/>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4" name="CustomShape 42"/>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79"/>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16" name="CustomShape 80"/>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ffffff"/>
                </a:solidFill>
                <a:highlight>
                  <a:srgbClr val="ffffff"/>
                </a:highlight>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ffffff"/>
                </a:solidFill>
                <a:highlight>
                  <a:srgbClr val="ffffff"/>
                </a:highlight>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317" name="CustomShape 81"/>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18" name="CustomShape 82"/>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CustomShape 67"/>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20" name="CustomShape 68"/>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r>
              <a:rPr b="0" lang="en-GB" sz="1800" spc="-1" strike="noStrike">
                <a:solidFill>
                  <a:srgbClr val="000000"/>
                </a:solidFill>
                <a:latin typeface="DejaVu Sans"/>
                <a:ea typeface="DejaVu Sans"/>
              </a:rPr>
              <a:t> </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OpenSymbol"/>
              <a:buChar char="■"/>
            </a:pPr>
            <a:r>
              <a:rPr b="0" lang="en-GB" sz="1800" spc="-1" strike="noStrike" u="sng">
                <a:solidFill>
                  <a:srgbClr val="000000"/>
                </a:solidFill>
                <a:uFillTx/>
                <a:latin typeface="DejaVu Sans"/>
                <a:ea typeface="DejaVu Sans"/>
              </a:rPr>
              <a:t>Problem(s):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Efficiency and consistency allow us to either: </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 continue living a nice life using less resources</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b) Live even more comfortably using the same amount of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They promise to maintain your individual freedom (of choices) by fixing ecological challenges/downsides using technological/political action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DejaVu Sans"/>
              <a:buChar char="—"/>
            </a:pPr>
            <a:r>
              <a:rPr b="0" lang="en-GB" sz="1800" spc="-1" strike="noStrike">
                <a:solidFill>
                  <a:srgbClr val="000000"/>
                </a:solidFill>
                <a:latin typeface="DejaVu Sans"/>
                <a:ea typeface="DejaVu Sans"/>
              </a:rPr>
              <a:t>Also personal responsibility by buying yourself out of this mess → just buy high-prices eco-friendly products and everything will be fine. No need to consume less.</a:t>
            </a:r>
            <a:endParaRPr b="0" lang="en-GB" sz="1800" spc="-1" strike="noStrike">
              <a:solidFill>
                <a:srgbClr val="000000"/>
              </a:solidFill>
              <a:latin typeface="Arial"/>
            </a:endParaRPr>
          </a:p>
        </p:txBody>
      </p:sp>
      <p:sp>
        <p:nvSpPr>
          <p:cNvPr id="321" name="CustomShape 6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Example – New Apartment</a:t>
            </a:r>
            <a:r>
              <a:rPr b="1" lang="en-GB" sz="2200" spc="-1" strike="noStrike">
                <a:solidFill>
                  <a:srgbClr val="666666"/>
                </a:solidFill>
                <a:latin typeface="DejaVu Sans"/>
                <a:ea typeface="DejaVu Sans"/>
              </a:rPr>
              <a:t>	</a:t>
            </a:r>
            <a:endParaRPr b="0" lang="en-GB" sz="2200" spc="-1" strike="noStrike">
              <a:solidFill>
                <a:srgbClr val="000000"/>
              </a:solidFill>
              <a:latin typeface="Arial"/>
            </a:endParaRPr>
          </a:p>
        </p:txBody>
      </p:sp>
      <p:sp>
        <p:nvSpPr>
          <p:cNvPr id="322" name="CustomShape 70"/>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Manfred Folkers, Niko Paech (2020) – All you need is less </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4406760"/>
            <a:ext cx="10721880" cy="133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News/Updates/Feedback</a:t>
            </a:r>
            <a:endParaRPr b="0" lang="en-GB" sz="3000" spc="-1" strike="noStrike">
              <a:solidFill>
                <a:srgbClr val="000000"/>
              </a:solidFill>
              <a:latin typeface="Arial"/>
            </a:endParaRPr>
          </a:p>
        </p:txBody>
      </p:sp>
      <p:sp>
        <p:nvSpPr>
          <p:cNvPr id="179" name="CustomShape 2"/>
          <p:cNvSpPr/>
          <p:nvPr/>
        </p:nvSpPr>
        <p:spPr>
          <a:xfrm>
            <a:off x="335520" y="2906640"/>
            <a:ext cx="10721880" cy="146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3" name="CustomShape 6"/>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Eco-Sufficiency</a:t>
            </a:r>
            <a:endParaRPr b="0" lang="en-GB" sz="2400" spc="-1" strike="noStrike">
              <a:solidFill>
                <a:srgbClr val="000000"/>
              </a:solidFill>
              <a:latin typeface="Arial"/>
            </a:endParaRPr>
          </a:p>
        </p:txBody>
      </p:sp>
      <p:sp>
        <p:nvSpPr>
          <p:cNvPr id="324" name="CustomShape 7"/>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325" name="CustomShape 72"/>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GB" sz="2200" spc="-1" strike="noStrike">
                <a:solidFill>
                  <a:srgbClr val="666666"/>
                </a:solidFill>
                <a:latin typeface="DejaVu Sans"/>
                <a:ea typeface="DejaVu Sans"/>
              </a:rPr>
              <a:t>Sufficiency vs. Overconsumption</a:t>
            </a:r>
            <a:endParaRPr b="0" lang="en-GB" sz="2200" spc="-1" strike="noStrike">
              <a:solidFill>
                <a:srgbClr val="000000"/>
              </a:solidFill>
              <a:latin typeface="Arial"/>
            </a:endParaRPr>
          </a:p>
        </p:txBody>
      </p:sp>
      <p:sp>
        <p:nvSpPr>
          <p:cNvPr id="326" name="CustomShape 73"/>
          <p:cNvSpPr/>
          <p:nvPr/>
        </p:nvSpPr>
        <p:spPr>
          <a:xfrm>
            <a:off x="263520" y="6411600"/>
            <a:ext cx="1107180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900" spc="-1" strike="noStrike">
                <a:solidFill>
                  <a:srgbClr val="a6a6a6"/>
                </a:solidFill>
                <a:latin typeface="Roboto"/>
                <a:ea typeface="Roboto"/>
              </a:rPr>
              <a:t>Image recreated from „Manfred Folkers, Niko Paech (2020) – All you need is less“ </a:t>
            </a:r>
            <a:endParaRPr b="0" lang="en-GB" sz="900" spc="-1" strike="noStrike">
              <a:solidFill>
                <a:srgbClr val="000000"/>
              </a:solidFill>
              <a:latin typeface="Arial"/>
            </a:endParaRPr>
          </a:p>
        </p:txBody>
      </p:sp>
      <p:pic>
        <p:nvPicPr>
          <p:cNvPr id="327" name="" descr=""/>
          <p:cNvPicPr/>
          <p:nvPr/>
        </p:nvPicPr>
        <p:blipFill>
          <a:blip r:embed="rId1"/>
          <a:stretch/>
        </p:blipFill>
        <p:spPr>
          <a:xfrm>
            <a:off x="2231280" y="1833480"/>
            <a:ext cx="6290640" cy="3418200"/>
          </a:xfrm>
          <a:prstGeom prst="rect">
            <a:avLst/>
          </a:prstGeom>
          <a:ln w="0">
            <a:noFill/>
          </a:ln>
        </p:spPr>
      </p:pic>
      <p:sp>
        <p:nvSpPr>
          <p:cNvPr id="328" name=""/>
          <p:cNvSpPr/>
          <p:nvPr/>
        </p:nvSpPr>
        <p:spPr>
          <a:xfrm>
            <a:off x="1620000" y="5511600"/>
            <a:ext cx="1617480" cy="770760"/>
          </a:xfrm>
          <a:prstGeom prst="wedgeRectCallout">
            <a:avLst>
              <a:gd name="adj1" fmla="val 40953"/>
              <a:gd name="adj2" fmla="val -93787"/>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Shortage; global south; emerging countries</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329" name=""/>
          <p:cNvSpPr/>
          <p:nvPr/>
        </p:nvSpPr>
        <p:spPr>
          <a:xfrm>
            <a:off x="3600000" y="5511600"/>
            <a:ext cx="1437480" cy="770760"/>
          </a:xfrm>
          <a:prstGeom prst="wedgeRectCallout">
            <a:avLst>
              <a:gd name="adj1" fmla="val -5064"/>
              <a:gd name="adj2" fmla="val -99740"/>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Saturation in consumption-oriented society</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
        <p:nvSpPr>
          <p:cNvPr id="330" name=""/>
          <p:cNvSpPr/>
          <p:nvPr/>
        </p:nvSpPr>
        <p:spPr>
          <a:xfrm>
            <a:off x="5400000" y="5580000"/>
            <a:ext cx="2877480" cy="702360"/>
          </a:xfrm>
          <a:prstGeom prst="wedgeRectCallout">
            <a:avLst>
              <a:gd name="adj1" fmla="val -42703"/>
              <a:gd name="adj2" fmla="val -107731"/>
            </a:avLst>
          </a:prstGeom>
          <a:solidFill>
            <a:srgbClr val="ffffff"/>
          </a:solidFill>
          <a:ln w="0">
            <a:solidFill>
              <a:srgbClr val="254061"/>
            </a:solidFill>
          </a:ln>
        </p:spPr>
        <p:style>
          <a:lnRef idx="0"/>
          <a:fillRef idx="0"/>
          <a:effectRef idx="0"/>
          <a:fontRef idx="minor"/>
        </p:style>
        <p:txBody>
          <a:bodyPr lIns="90000" rIns="90000" tIns="45000" bIns="45000" anchor="ctr">
            <a:noAutofit/>
          </a:bodyPr>
          <a:p>
            <a:pPr algn="ctr">
              <a:lnSpc>
                <a:spcPct val="100000"/>
              </a:lnSpc>
            </a:pP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Overstimulation, lack of time, stress</a:t>
            </a:r>
            <a:endParaRPr b="0" lang="en-GB" sz="1400" spc="-1" strike="noStrike">
              <a:solidFill>
                <a:srgbClr val="000000"/>
              </a:solidFill>
              <a:latin typeface="Arial"/>
            </a:endParaRPr>
          </a:p>
          <a:p>
            <a:pPr algn="ctr">
              <a:lnSpc>
                <a:spcPct val="100000"/>
              </a:lnSpc>
            </a:pPr>
            <a:r>
              <a:rPr b="0" lang="en-GB" sz="1400" spc="-1" strike="noStrike">
                <a:solidFill>
                  <a:srgbClr val="000000"/>
                </a:solidFill>
                <a:latin typeface="Arial"/>
                <a:ea typeface="DejaVu Sans"/>
              </a:rPr>
              <a:t>&lt;”Consumer congestion”&gt;</a:t>
            </a:r>
            <a:endParaRPr b="0" lang="en-GB" sz="1400" spc="-1" strike="noStrike">
              <a:solidFill>
                <a:srgbClr val="000000"/>
              </a:solidFill>
              <a:latin typeface="Arial"/>
            </a:endParaRPr>
          </a:p>
          <a:p>
            <a:pPr algn="ctr">
              <a:lnSpc>
                <a:spcPct val="100000"/>
              </a:lnSpc>
            </a:pP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1" name="CustomShape 8"/>
          <p:cNvSpPr/>
          <p:nvPr/>
        </p:nvSpPr>
        <p:spPr>
          <a:xfrm>
            <a:off x="335520" y="4406760"/>
            <a:ext cx="10721880" cy="133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3000" spc="-1" strike="noStrike" cap="all">
                <a:solidFill>
                  <a:srgbClr val="008c4f"/>
                </a:solidFill>
                <a:latin typeface="Arial Unicode MS"/>
                <a:ea typeface="DejaVu Sans"/>
              </a:rPr>
              <a:t>Detour</a:t>
            </a:r>
            <a:endParaRPr b="0" lang="en-GB" sz="3000" spc="-1" strike="noStrike">
              <a:solidFill>
                <a:srgbClr val="000000"/>
              </a:solidFill>
              <a:latin typeface="Arial"/>
            </a:endParaRPr>
          </a:p>
        </p:txBody>
      </p:sp>
      <p:sp>
        <p:nvSpPr>
          <p:cNvPr id="332" name="CustomShape 12"/>
          <p:cNvSpPr/>
          <p:nvPr/>
        </p:nvSpPr>
        <p:spPr>
          <a:xfrm>
            <a:off x="335520" y="2906640"/>
            <a:ext cx="10721880" cy="146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CustomShape 3"/>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4" name="CustomShape 13"/>
          <p:cNvSpPr/>
          <p:nvPr/>
        </p:nvSpPr>
        <p:spPr>
          <a:xfrm>
            <a:off x="335520" y="1244520"/>
            <a:ext cx="10731240" cy="43308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35" name="CustomShape 14"/>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36" name="CustomShape 15"/>
          <p:cNvSpPr/>
          <p:nvPr/>
        </p:nvSpPr>
        <p:spPr>
          <a:xfrm>
            <a:off x="335520" y="277848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37" name="CustomShape 21"/>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Lower living costs → less work hours required pay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22"/>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39" name="CustomShape 23"/>
          <p:cNvSpPr/>
          <p:nvPr/>
        </p:nvSpPr>
        <p:spPr>
          <a:xfrm>
            <a:off x="335520" y="1244520"/>
            <a:ext cx="10731240" cy="43308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40" name="CustomShape 60"/>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41" name="CustomShape 87"/>
          <p:cNvSpPr/>
          <p:nvPr/>
        </p:nvSpPr>
        <p:spPr>
          <a:xfrm>
            <a:off x="335520" y="277848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2" name="CustomShape 88"/>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i.e.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09"/>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4" name="CustomShape 110"/>
          <p:cNvSpPr/>
          <p:nvPr/>
        </p:nvSpPr>
        <p:spPr>
          <a:xfrm>
            <a:off x="335520" y="1244520"/>
            <a:ext cx="10731240" cy="433080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1" lang="en-US" sz="1800" spc="-1" strike="noStrike">
                <a:solidFill>
                  <a:srgbClr val="000000"/>
                </a:solidFill>
                <a:latin typeface="DejaVu Sans"/>
                <a:ea typeface="DejaVu Sans"/>
              </a:rPr>
              <a:t>Sustainability</a:t>
            </a:r>
            <a:r>
              <a:rPr b="0" lang="de-DE"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Consume less</a:t>
            </a:r>
            <a:endParaRPr b="0" lang="en-GB" sz="1800" spc="-1" strike="noStrike">
              <a:solidFill>
                <a:srgbClr val="000000"/>
              </a:solidFill>
              <a:latin typeface="Arial"/>
            </a:endParaRPr>
          </a:p>
        </p:txBody>
      </p:sp>
      <p:sp>
        <p:nvSpPr>
          <p:cNvPr id="345" name="CustomShape 111"/>
          <p:cNvSpPr/>
          <p:nvPr/>
        </p:nvSpPr>
        <p:spPr>
          <a:xfrm>
            <a:off x="432720" y="1148040"/>
            <a:ext cx="10340280" cy="480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Sustainability</a:t>
            </a:r>
            <a:endParaRPr b="0" lang="en-GB" sz="2200" spc="-1" strike="noStrike">
              <a:solidFill>
                <a:srgbClr val="000000"/>
              </a:solidFill>
              <a:latin typeface="Arial"/>
            </a:endParaRPr>
          </a:p>
        </p:txBody>
      </p:sp>
      <p:sp>
        <p:nvSpPr>
          <p:cNvPr id="346" name="CustomShape 112"/>
          <p:cNvSpPr/>
          <p:nvPr/>
        </p:nvSpPr>
        <p:spPr>
          <a:xfrm>
            <a:off x="335520" y="2778480"/>
            <a:ext cx="10780200" cy="135684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47" name="CustomShape 113"/>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Consume less → Less money spend, </a:t>
            </a:r>
            <a:r>
              <a:rPr b="0" lang="en-GB" sz="1800" spc="-1" strike="noStrike">
                <a:solidFill>
                  <a:srgbClr val="000000"/>
                </a:solidFill>
                <a:latin typeface="DejaVu Sans"/>
                <a:ea typeface="DejaVu Sans"/>
              </a:rPr>
              <a:t>i.e.</a:t>
            </a:r>
            <a:r>
              <a:rPr b="0" lang="en-US" sz="1800" spc="-1" strike="noStrike">
                <a:solidFill>
                  <a:srgbClr val="000000"/>
                </a:solidFill>
                <a:latin typeface="DejaVu Sans"/>
                <a:ea typeface="DejaVu Sans"/>
              </a:rPr>
              <a:t> lower living costs?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Lower living costs → Less work hours required to cover costs, e.g., 20h work week?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Technological advances reducing workload even further?</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14"/>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49" name="CustomShape 115"/>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350" name="CustomShape 116"/>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351" name="CustomShape 117"/>
          <p:cNvSpPr/>
          <p:nvPr/>
        </p:nvSpPr>
        <p:spPr>
          <a:xfrm>
            <a:off x="198000" y="3420000"/>
            <a:ext cx="10777320" cy="99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2" name="CustomShape 118"/>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3" name="CustomShape 119"/>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54" name="CustomShape 120"/>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ffffff"/>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5" name="CustomShape 12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6" name="CustomShape 122"/>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Why am I working 40+h a week?</a:t>
            </a:r>
            <a:endParaRPr b="0" lang="en-GB" sz="2200" spc="-1" strike="noStrike">
              <a:solidFill>
                <a:srgbClr val="000000"/>
              </a:solidFill>
              <a:latin typeface="Arial"/>
            </a:endParaRPr>
          </a:p>
        </p:txBody>
      </p:sp>
      <p:sp>
        <p:nvSpPr>
          <p:cNvPr id="357" name="CustomShape 123"/>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Font typeface="Wingdings" charset="2"/>
              <a:buChar char=""/>
            </a:pPr>
            <a:r>
              <a:rPr b="0" lang="en-US" sz="1800" spc="-1" strike="noStrike">
                <a:solidFill>
                  <a:srgbClr val="000000"/>
                </a:solidFill>
                <a:latin typeface="DejaVu Sans"/>
                <a:ea typeface="DejaVu Sans"/>
              </a:rPr>
              <a:t>Lively debates pertaining to Keynes prediction – especially among economists.</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marL="216000" indent="-216000">
              <a:lnSpc>
                <a:spcPct val="100000"/>
              </a:lnSpc>
              <a:buClr>
                <a:srgbClr val="008c4f"/>
              </a:buClr>
              <a:buFont typeface="Wingdings" charset="2"/>
              <a:buChar char=""/>
            </a:pPr>
            <a:r>
              <a:rPr b="0" lang="en-US" sz="1800" spc="-1" strike="noStrike" u="sng">
                <a:solidFill>
                  <a:srgbClr val="000000"/>
                </a:solidFill>
                <a:uFillTx/>
                <a:latin typeface="DejaVu Sans"/>
                <a:ea typeface="DejaVu Sans"/>
              </a:rPr>
              <a:t>Main problem:</a:t>
            </a:r>
            <a:r>
              <a:rPr b="0" lang="en-US" sz="1800" spc="-1" strike="noStrike">
                <a:solidFill>
                  <a:srgbClr val="000000"/>
                </a:solidFill>
                <a:latin typeface="DejaVu Sans"/>
                <a:ea typeface="DejaVu Sans"/>
              </a:rPr>
              <a:t> Keynes did not account for the massive increase in consumerism → Majority of people chooses more toys and pleasure over less work hours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gn="ctr">
              <a:lnSpc>
                <a:spcPct val="100000"/>
              </a:lnSpc>
            </a:pP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algn="ctr">
              <a:lnSpc>
                <a:spcPct val="100000"/>
              </a:lnSpc>
            </a:pPr>
            <a:endParaRPr b="0" lang="en-GB" sz="1800" spc="-1" strike="noStrike">
              <a:solidFill>
                <a:srgbClr val="000000"/>
              </a:solidFill>
              <a:latin typeface="Arial"/>
            </a:endParaRPr>
          </a:p>
          <a:p>
            <a:pPr algn="ctr">
              <a:lnSpc>
                <a:spcPct val="100000"/>
              </a:lnSpc>
            </a:pPr>
            <a:r>
              <a:rPr b="1" lang="en-US" sz="1800" spc="-1" strike="noStrike">
                <a:solidFill>
                  <a:srgbClr val="000000"/>
                </a:solidFill>
                <a:latin typeface="DejaVu Sans"/>
                <a:ea typeface="DejaVu Sans"/>
              </a:rPr>
              <a:t>Contradicts our sustainability paradigm (consume less).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8" name="CustomShape 124"/>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59" name="CustomShape 125"/>
          <p:cNvSpPr/>
          <p:nvPr/>
        </p:nvSpPr>
        <p:spPr>
          <a:xfrm>
            <a:off x="432720" y="1148040"/>
            <a:ext cx="10337400" cy="478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Shift in Labor Force 1850 – 2010 </a:t>
            </a:r>
            <a:endParaRPr b="0" lang="en-GB" sz="2200" spc="-1" strike="noStrike">
              <a:solidFill>
                <a:srgbClr val="000000"/>
              </a:solidFill>
              <a:latin typeface="Arial"/>
            </a:endParaRPr>
          </a:p>
        </p:txBody>
      </p:sp>
      <p:sp>
        <p:nvSpPr>
          <p:cNvPr id="360" name="AutoShape 2"/>
          <p:cNvSpPr/>
          <p:nvPr/>
        </p:nvSpPr>
        <p:spPr>
          <a:xfrm>
            <a:off x="5943600" y="3276720"/>
            <a:ext cx="4218120" cy="4218120"/>
          </a:xfrm>
          <a:prstGeom prst="rect">
            <a:avLst/>
          </a:prstGeom>
          <a:noFill/>
          <a:ln w="0">
            <a:noFill/>
          </a:ln>
        </p:spPr>
        <p:style>
          <a:lnRef idx="0"/>
          <a:fillRef idx="0"/>
          <a:effectRef idx="0"/>
          <a:fontRef idx="minor"/>
        </p:style>
        <p:txBody>
          <a:bodyPr numCol="1" spcCol="0" lIns="90000" rIns="90000" tIns="45000" bIns="45000" anchor="t">
            <a:noAutofit/>
          </a:bodyPr>
          <a:p>
            <a:pPr>
              <a:lnSpc>
                <a:spcPct val="100000"/>
              </a:lnSpc>
            </a:pPr>
            <a:endParaRPr b="0" lang="en-US" sz="1800" spc="-1" strike="noStrike">
              <a:solidFill>
                <a:srgbClr val="000000"/>
              </a:solidFill>
              <a:latin typeface="Arial"/>
              <a:ea typeface="DejaVu Sans"/>
            </a:endParaRPr>
          </a:p>
        </p:txBody>
      </p:sp>
      <p:sp>
        <p:nvSpPr>
          <p:cNvPr id="361" name="CustomShape 126"/>
          <p:cNvSpPr/>
          <p:nvPr/>
        </p:nvSpPr>
        <p:spPr>
          <a:xfrm>
            <a:off x="263520" y="6442920"/>
            <a:ext cx="10783080" cy="502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Image recreated from: International Historical Statistics (2013): “Market Services Productivity Across Europe and the U.S.” by Robert Inklaar, Marcel P. Timmer and Bart van Ark, </a:t>
            </a:r>
            <a:r>
              <a:rPr b="0" i="1" lang="en-US" sz="900" spc="-1" strike="noStrike">
                <a:solidFill>
                  <a:srgbClr val="a6a6a6"/>
                </a:solidFill>
                <a:latin typeface="DejaVu Sans"/>
                <a:ea typeface="Roboto"/>
              </a:rPr>
              <a:t>Economic Policy</a:t>
            </a:r>
            <a:r>
              <a:rPr b="0" lang="en-US" sz="900" spc="-1" strike="noStrike">
                <a:solidFill>
                  <a:srgbClr val="a6a6a6"/>
                </a:solidFill>
                <a:latin typeface="DejaVu Sans"/>
                <a:ea typeface="Roboto"/>
              </a:rPr>
              <a:t>, Vol. 23, No. 53, 2008, pp. 139-94; authors calculations.</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362" name="Grafik 2" descr=""/>
          <p:cNvPicPr/>
          <p:nvPr/>
        </p:nvPicPr>
        <p:blipFill>
          <a:blip r:embed="rId1"/>
          <a:stretch/>
        </p:blipFill>
        <p:spPr>
          <a:xfrm>
            <a:off x="1347120" y="1853640"/>
            <a:ext cx="8312760" cy="4394880"/>
          </a:xfrm>
          <a:prstGeom prst="rect">
            <a:avLst/>
          </a:prstGeom>
          <a:ln w="0">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CustomShape 127"/>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4" name="CustomShape 128"/>
          <p:cNvSpPr/>
          <p:nvPr/>
        </p:nvSpPr>
        <p:spPr>
          <a:xfrm>
            <a:off x="432720" y="1148040"/>
            <a:ext cx="10337400" cy="478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Essay and Book by David Graeber</a:t>
            </a:r>
            <a:endParaRPr b="0" lang="en-GB" sz="2200" spc="-1" strike="noStrike">
              <a:solidFill>
                <a:srgbClr val="000000"/>
              </a:solidFill>
              <a:latin typeface="Arial"/>
            </a:endParaRPr>
          </a:p>
        </p:txBody>
      </p:sp>
      <p:sp>
        <p:nvSpPr>
          <p:cNvPr id="365" name="CustomShape 129"/>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Essay: </a:t>
            </a:r>
            <a:r>
              <a:rPr b="0" i="1" lang="en-US" sz="1800" spc="-1" strike="noStrike">
                <a:solidFill>
                  <a:srgbClr val="000000"/>
                </a:solidFill>
                <a:latin typeface="DejaVu Sans"/>
                <a:ea typeface="DejaVu Sans"/>
              </a:rPr>
              <a:t>On the Phenomenon of Bullshit Jobs: A Work Rant</a:t>
            </a:r>
            <a:r>
              <a:rPr b="0" lang="en-US" sz="1800" spc="-1" strike="noStrike">
                <a:solidFill>
                  <a:srgbClr val="000000"/>
                </a:solidFill>
                <a:latin typeface="DejaVu Sans"/>
                <a:ea typeface="DejaVu Sans"/>
              </a:rPr>
              <a:t> (2013)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Book: </a:t>
            </a:r>
            <a:r>
              <a:rPr b="0" i="1" lang="en-US" sz="1800" spc="-1" strike="noStrike">
                <a:solidFill>
                  <a:srgbClr val="000000"/>
                </a:solidFill>
                <a:latin typeface="DejaVu Sans"/>
                <a:ea typeface="DejaVu Sans"/>
              </a:rPr>
              <a:t>Bullshit Jobs: A Theory</a:t>
            </a:r>
            <a:r>
              <a:rPr b="0" lang="en-US" sz="1800" spc="-1" strike="noStrike">
                <a:solidFill>
                  <a:srgbClr val="000000"/>
                </a:solidFill>
                <a:latin typeface="DejaVu Sans"/>
                <a:ea typeface="DejaVu Sans"/>
              </a:rPr>
              <a:t> (2018)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76"/>
          <p:cNvSpPr/>
          <p:nvPr/>
        </p:nvSpPr>
        <p:spPr>
          <a:xfrm>
            <a:off x="335520" y="764640"/>
            <a:ext cx="10731240" cy="482040"/>
          </a:xfrm>
          <a:prstGeom prst="rect">
            <a:avLst/>
          </a:prstGeom>
          <a:noFill/>
          <a:ln w="0">
            <a:noFill/>
          </a:ln>
        </p:spPr>
        <p:style>
          <a:lnRef idx="0"/>
          <a:fillRef idx="0"/>
          <a:effectRef idx="0"/>
          <a:fontRef idx="minor"/>
        </p:style>
        <p:txBody>
          <a:bodyPr lIns="90000" rIns="90000" tIns="45000" bIns="45000" anchor="t">
            <a:noAutofit/>
          </a:bodyPr>
          <a:p>
            <a:pPr defTabSz="914400">
              <a:lnSpc>
                <a:spcPct val="100000"/>
              </a:lnSpc>
            </a:pPr>
            <a:r>
              <a:rPr b="1" lang="de-DE" sz="2400" spc="-1" strike="noStrike">
                <a:solidFill>
                  <a:srgbClr val="000000"/>
                </a:solidFill>
                <a:latin typeface="Arial Unicode MS"/>
                <a:ea typeface="DejaVu Sans"/>
              </a:rPr>
              <a:t>Course Evaluation</a:t>
            </a:r>
            <a:endParaRPr b="0" lang="en-GB" sz="2400" spc="-1" strike="noStrike">
              <a:solidFill>
                <a:srgbClr val="000000"/>
              </a:solidFill>
              <a:latin typeface="Arial"/>
            </a:endParaRPr>
          </a:p>
        </p:txBody>
      </p:sp>
      <p:sp>
        <p:nvSpPr>
          <p:cNvPr id="181" name="CustomShape 77"/>
          <p:cNvSpPr/>
          <p:nvPr/>
        </p:nvSpPr>
        <p:spPr>
          <a:xfrm>
            <a:off x="487800" y="1420920"/>
            <a:ext cx="5593320" cy="5033880"/>
          </a:xfrm>
          <a:prstGeom prst="rect">
            <a:avLst/>
          </a:prstGeom>
          <a:noFill/>
          <a:ln w="0">
            <a:solidFill>
              <a:srgbClr val="ffffff"/>
            </a:solidFill>
          </a:ln>
        </p:spPr>
        <p:style>
          <a:lnRef idx="0"/>
          <a:fillRef idx="0"/>
          <a:effectRef idx="0"/>
          <a:fontRef idx="minor"/>
        </p:style>
        <p:txBody>
          <a:bodyPr lIns="90000" rIns="90000" tIns="45000" bIns="45000" anchor="ctr">
            <a:noAutofit/>
          </a:bodyPr>
          <a:p>
            <a:pPr defTabSz="914400">
              <a:lnSpc>
                <a:spcPct val="100000"/>
              </a:lnSpc>
              <a:spcBef>
                <a:spcPts val="360"/>
              </a:spcBef>
            </a:pPr>
            <a:endParaRPr b="0" lang="en-GB" sz="1800" spc="-1" strike="noStrike">
              <a:solidFill>
                <a:srgbClr val="000000"/>
              </a:solidFill>
              <a:latin typeface="Arial"/>
            </a:endParaRPr>
          </a:p>
          <a:p>
            <a:pPr marL="195120" indent="-190800" defTabSz="914400">
              <a:lnSpc>
                <a:spcPct val="100000"/>
              </a:lnSpc>
              <a:spcBef>
                <a:spcPts val="360"/>
              </a:spcBef>
              <a:buClr>
                <a:srgbClr val="008c4f"/>
              </a:buClr>
              <a:buSzPct val="115000"/>
              <a:buFont typeface="Wingdings" charset="2"/>
              <a:buChar char=""/>
            </a:pPr>
            <a:r>
              <a:rPr b="0" lang="de-DE" sz="1800" spc="-1" strike="noStrike">
                <a:solidFill>
                  <a:srgbClr val="000000"/>
                </a:solidFill>
                <a:latin typeface="Arial"/>
                <a:ea typeface="DejaVu Sans"/>
              </a:rPr>
              <a:t>Link: </a:t>
            </a:r>
            <a:r>
              <a:rPr b="0" lang="de-DE" sz="1800" spc="-1" strike="noStrike">
                <a:solidFill>
                  <a:srgbClr val="000000"/>
                </a:solidFill>
                <a:latin typeface="Arial"/>
                <a:ea typeface="DejaVu Sans"/>
                <a:hlinkClick r:id="rId1"/>
              </a:rPr>
              <a:t>Click Me</a:t>
            </a:r>
            <a:endParaRPr b="0" lang="en-GB" sz="1800" spc="-1" strike="noStrike">
              <a:solidFill>
                <a:srgbClr val="000000"/>
              </a:solidFill>
              <a:latin typeface="Arial"/>
            </a:endParaRPr>
          </a:p>
        </p:txBody>
      </p:sp>
      <p:pic>
        <p:nvPicPr>
          <p:cNvPr id="182" name="" descr=""/>
          <p:cNvPicPr/>
          <p:nvPr/>
        </p:nvPicPr>
        <p:blipFill>
          <a:blip r:embed="rId2"/>
          <a:stretch/>
        </p:blipFill>
        <p:spPr>
          <a:xfrm>
            <a:off x="6416640" y="1080000"/>
            <a:ext cx="4650120" cy="4650120"/>
          </a:xfrm>
          <a:prstGeom prst="rect">
            <a:avLst/>
          </a:prstGeom>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30"/>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67" name="CustomShape 131"/>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68" name="CustomShape 132"/>
          <p:cNvSpPr/>
          <p:nvPr/>
        </p:nvSpPr>
        <p:spPr>
          <a:xfrm>
            <a:off x="432720" y="1148040"/>
            <a:ext cx="10337400" cy="478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69" name="CustomShape 133"/>
          <p:cNvSpPr/>
          <p:nvPr/>
        </p:nvSpPr>
        <p:spPr>
          <a:xfrm>
            <a:off x="335520" y="3291840"/>
            <a:ext cx="10777320" cy="13539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70" name="CustomShape 134"/>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71" name="CustomShape 135"/>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CustomShape 136"/>
          <p:cNvSpPr/>
          <p:nvPr/>
        </p:nvSpPr>
        <p:spPr>
          <a:xfrm>
            <a:off x="335520" y="764640"/>
            <a:ext cx="10728360" cy="4791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73" name="CustomShape 137"/>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endParaRPr b="0" lang="en-GB" sz="1800" spc="-1" strike="noStrike">
              <a:solidFill>
                <a:srgbClr val="000000"/>
              </a:solidFill>
              <a:latin typeface="Arial"/>
            </a:endParaRPr>
          </a:p>
          <a:p>
            <a:pPr algn="ctr">
              <a:lnSpc>
                <a:spcPct val="100000"/>
              </a:lnSpc>
              <a:spcBef>
                <a:spcPts val="360"/>
              </a:spcBef>
            </a:pPr>
            <a:r>
              <a:rPr b="0" i="1" lang="en-US" sz="1800" spc="-1" strike="noStrike">
                <a:solidFill>
                  <a:srgbClr val="000000"/>
                </a:solidFill>
                <a:latin typeface="DejaVu Sans"/>
                <a:ea typeface="DejaVu Sans"/>
              </a:rPr>
              <a:t>„</a:t>
            </a:r>
            <a:r>
              <a:rPr b="0" i="1" lang="en-US" sz="1800" spc="-1" strike="noStrike">
                <a:solidFill>
                  <a:srgbClr val="000000"/>
                </a:solidFill>
                <a:latin typeface="DejaVu Sans"/>
                <a:ea typeface="DejaVu Sans"/>
              </a:rPr>
              <a:t>Form of paid employment that is so completely pointless, unnecessary, or pernicious that even the employee cannot justify its existence even though, as part of the conditions of employment, the employee feels obliged to pretend that this is not the case.”</a:t>
            </a:r>
            <a:endParaRPr b="0" lang="en-GB" sz="1800" spc="-1" strike="noStrike">
              <a:solidFill>
                <a:srgbClr val="000000"/>
              </a:solidFill>
              <a:latin typeface="Arial"/>
            </a:endParaRPr>
          </a:p>
        </p:txBody>
      </p:sp>
      <p:sp>
        <p:nvSpPr>
          <p:cNvPr id="374" name="CustomShape 138"/>
          <p:cNvSpPr/>
          <p:nvPr/>
        </p:nvSpPr>
        <p:spPr>
          <a:xfrm>
            <a:off x="432720" y="1148040"/>
            <a:ext cx="10337400" cy="4780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 – Definition</a:t>
            </a:r>
            <a:endParaRPr b="0" lang="en-GB" sz="2200" spc="-1" strike="noStrike">
              <a:solidFill>
                <a:srgbClr val="000000"/>
              </a:solidFill>
              <a:latin typeface="Arial"/>
            </a:endParaRPr>
          </a:p>
        </p:txBody>
      </p:sp>
      <p:sp>
        <p:nvSpPr>
          <p:cNvPr id="375" name="CustomShape 139"/>
          <p:cNvSpPr/>
          <p:nvPr/>
        </p:nvSpPr>
        <p:spPr>
          <a:xfrm>
            <a:off x="335520" y="3291840"/>
            <a:ext cx="10777320" cy="13539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376" name="CustomShape 140"/>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77" name="CustomShape 141"/>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378" name="CustomShape 142"/>
          <p:cNvSpPr/>
          <p:nvPr/>
        </p:nvSpPr>
        <p:spPr>
          <a:xfrm>
            <a:off x="0" y="5140080"/>
            <a:ext cx="11420640" cy="34632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pP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Inefficiencies in capitalism?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9" name="CustomShape 143"/>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0" name="CustomShape 144"/>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81" name="CustomShape 145"/>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2" name="CustomShape 146"/>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3" name="CustomShape 147"/>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4" name="CustomShape 148"/>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Goons:</a:t>
            </a:r>
            <a:r>
              <a:rPr b="0" lang="en-US" sz="1800" spc="-1" strike="noStrike">
                <a:solidFill>
                  <a:srgbClr val="ffffff"/>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85" name="CustomShape 149"/>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86" name="CustomShape 150"/>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87" name="CustomShape 151"/>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8" name="CustomShape 152"/>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89" name="CustomShape 153"/>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Duct tapers:</a:t>
            </a:r>
            <a:r>
              <a:rPr b="0" lang="en-US" sz="1800" spc="-1" strike="noStrike">
                <a:solidFill>
                  <a:srgbClr val="ffffff"/>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0" name="CustomShape 154"/>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91" name="CustomShape 155"/>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2" name="CustomShape 156"/>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CustomShape 157"/>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4" name="CustomShape 158"/>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Box tickers:</a:t>
            </a:r>
            <a:r>
              <a:rPr b="0" lang="en-US" sz="1800" spc="-1" strike="noStrike">
                <a:solidFill>
                  <a:srgbClr val="ffffff"/>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395" name="CustomShape 159"/>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396" name="CustomShape 160"/>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397" name="CustomShape 161"/>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62"/>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399" name="CustomShape 163"/>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a:lnSpc>
                <a:spcPct val="100000"/>
              </a:lnSpc>
              <a:spcBef>
                <a:spcPts val="360"/>
              </a:spcBef>
            </a:pPr>
            <a:r>
              <a:rPr b="0" lang="en-US" sz="1800" spc="-1" strike="noStrike" u="sng">
                <a:solidFill>
                  <a:srgbClr val="ffffff"/>
                </a:solidFill>
                <a:uFillTx/>
                <a:latin typeface="DejaVu Sans"/>
                <a:ea typeface="DejaVu Sans"/>
              </a:rPr>
              <a:t>Taskmasters:</a:t>
            </a:r>
            <a:r>
              <a:rPr b="0" lang="en-US" sz="1800" spc="-1" strike="noStrike">
                <a:solidFill>
                  <a:srgbClr val="ffffff"/>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00" name="CustomShape 164"/>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401" name="CustomShape 165"/>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2" name="CustomShape 166"/>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67"/>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4" name="CustomShape 168"/>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Flunkies:</a:t>
            </a:r>
            <a:r>
              <a:rPr b="0" lang="en-US" sz="1800" spc="-1" strike="noStrike">
                <a:solidFill>
                  <a:srgbClr val="000000"/>
                </a:solidFill>
                <a:latin typeface="DejaVu Sans"/>
                <a:ea typeface="DejaVu Sans"/>
              </a:rPr>
              <a:t> Serve to make their superiors feel important, e.g., receptionists, administrative assistants, door attendants, store greeters, makers of websites whose sites neglect ease of use and speed for looks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Goons:</a:t>
            </a:r>
            <a:r>
              <a:rPr b="0" lang="en-US" sz="1800" spc="-1" strike="noStrike">
                <a:solidFill>
                  <a:srgbClr val="000000"/>
                </a:solidFill>
                <a:latin typeface="DejaVu Sans"/>
                <a:ea typeface="DejaVu Sans"/>
              </a:rPr>
              <a:t> Act to harm or deceive others on behalf of their employer, e.g., lobbyists, corporate lawyers, telemarketers, public relations specialists, community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Duct tapers:</a:t>
            </a:r>
            <a:r>
              <a:rPr b="0" lang="en-US" sz="1800" spc="-1" strike="noStrike">
                <a:solidFill>
                  <a:srgbClr val="000000"/>
                </a:solidFill>
                <a:latin typeface="DejaVu Sans"/>
                <a:ea typeface="DejaVu Sans"/>
              </a:rPr>
              <a:t> Temporarily fix problems that could be fixed permanently, e.g., programmers repairing bloated code, airline desk staff who calm passengers whose bags do not arrive</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Box tickers:</a:t>
            </a:r>
            <a:r>
              <a:rPr b="0" lang="en-US" sz="1800" spc="-1" strike="noStrike">
                <a:solidFill>
                  <a:srgbClr val="000000"/>
                </a:solidFill>
                <a:latin typeface="DejaVu Sans"/>
                <a:ea typeface="DejaVu Sans"/>
              </a:rPr>
              <a:t> Create the appearance that something useful is being done when it is not, e.g., survey administrators, in-house magazine journalists, corporate compliance officers, quality service managers</a:t>
            </a: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0" lang="en-US" sz="1800" spc="-1" strike="noStrike" u="sng">
                <a:solidFill>
                  <a:srgbClr val="000000"/>
                </a:solidFill>
                <a:uFillTx/>
                <a:latin typeface="DejaVu Sans"/>
                <a:ea typeface="DejaVu Sans"/>
              </a:rPr>
              <a:t>Taskmasters:</a:t>
            </a:r>
            <a:r>
              <a:rPr b="0" lang="en-US" sz="1800" spc="-1" strike="noStrike">
                <a:solidFill>
                  <a:srgbClr val="000000"/>
                </a:solidFill>
                <a:latin typeface="DejaVu Sans"/>
                <a:ea typeface="DejaVu Sans"/>
              </a:rPr>
              <a:t> Create extra work for those who do not need it, e.g., middle management, leadership professionals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05" name="CustomShape 169"/>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Categories</a:t>
            </a:r>
            <a:endParaRPr b="0" lang="en-GB" sz="2200" spc="-1" strike="noStrike">
              <a:solidFill>
                <a:srgbClr val="000000"/>
              </a:solidFill>
              <a:latin typeface="Arial"/>
            </a:endParaRPr>
          </a:p>
        </p:txBody>
      </p:sp>
      <p:sp>
        <p:nvSpPr>
          <p:cNvPr id="406" name="CustomShape 170"/>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07" name="CustomShape 171"/>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CustomShape 172"/>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09" name="CustomShape 173"/>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Bullshitization</a:t>
            </a:r>
            <a:endParaRPr b="0" lang="en-GB" sz="2200" spc="-1" strike="noStrike">
              <a:solidFill>
                <a:srgbClr val="000000"/>
              </a:solidFill>
              <a:latin typeface="Arial"/>
            </a:endParaRPr>
          </a:p>
        </p:txBody>
      </p:sp>
      <p:sp>
        <p:nvSpPr>
          <p:cNvPr id="410" name="CustomShape 174"/>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Are You in a BS Job? In Academe, You’re Hardly Alone (Chronicle of Higher Education) – </a:t>
            </a:r>
            <a:r>
              <a:rPr b="0" lang="en-US" sz="900" spc="-1" strike="noStrike" u="sng">
                <a:solidFill>
                  <a:srgbClr val="0000ff"/>
                </a:solidFill>
                <a:uFillTx/>
                <a:latin typeface="DejaVu Sans"/>
                <a:ea typeface="Roboto"/>
                <a:hlinkClick r:id="rId1"/>
              </a:rPr>
              <a:t>Link</a:t>
            </a:r>
            <a:r>
              <a:rPr b="0" lang="en-US" sz="900" spc="-1" strike="noStrike">
                <a:solidFill>
                  <a:srgbClr val="a6a6a6"/>
                </a:solidFill>
                <a:latin typeface="DejaVu Sans"/>
                <a:ea typeface="Roboto"/>
              </a:rPr>
              <a:t> </a:t>
            </a:r>
            <a:endParaRPr b="0" lang="en-GB" sz="900" spc="-1" strike="noStrike">
              <a:solidFill>
                <a:srgbClr val="000000"/>
              </a:solidFill>
              <a:latin typeface="Arial"/>
            </a:endParaRPr>
          </a:p>
        </p:txBody>
      </p:sp>
      <p:sp>
        <p:nvSpPr>
          <p:cNvPr id="411" name="CustomShape 175"/>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12" name="CustomShape 176"/>
          <p:cNvSpPr/>
          <p:nvPr/>
        </p:nvSpPr>
        <p:spPr>
          <a:xfrm>
            <a:off x="327960" y="3165120"/>
            <a:ext cx="10777320" cy="135396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413" name="CustomShape 177"/>
          <p:cNvSpPr/>
          <p:nvPr/>
        </p:nvSpPr>
        <p:spPr>
          <a:xfrm>
            <a:off x="335520" y="1268280"/>
            <a:ext cx="10728360" cy="501588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i="1" lang="en-US" sz="1800" spc="-1" strike="noStrike">
                <a:solidFill>
                  <a:srgbClr val="000000"/>
                </a:solidFill>
                <a:latin typeface="Arial"/>
                <a:ea typeface="DejaVu Sans"/>
              </a:rPr>
              <a:t>Transition of a meaningful job into a bullshit job through corporatization, </a:t>
            </a:r>
            <a:endParaRPr b="0" lang="en-GB" sz="1800" spc="-1" strike="noStrike">
              <a:solidFill>
                <a:srgbClr val="000000"/>
              </a:solidFill>
              <a:latin typeface="Arial"/>
            </a:endParaRPr>
          </a:p>
          <a:p>
            <a:pPr algn="ctr">
              <a:lnSpc>
                <a:spcPct val="100000"/>
              </a:lnSpc>
            </a:pPr>
            <a:r>
              <a:rPr b="0" i="1" lang="en-US" sz="1800" spc="-1" strike="noStrike">
                <a:solidFill>
                  <a:srgbClr val="000000"/>
                </a:solidFill>
                <a:latin typeface="Arial"/>
                <a:ea typeface="DejaVu Sans"/>
              </a:rPr>
              <a:t>marketization or managerialism.</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CustomShape 178"/>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15" name="CustomShape 179"/>
          <p:cNvSpPr/>
          <p:nvPr/>
        </p:nvSpPr>
        <p:spPr>
          <a:xfrm>
            <a:off x="432720" y="123552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Changes in full-time staff size and student enrollment </a:t>
            </a:r>
            <a:endParaRPr b="0" lang="en-GB" sz="2200" spc="-1" strike="noStrike">
              <a:solidFill>
                <a:srgbClr val="000000"/>
              </a:solidFill>
              <a:latin typeface="Arial"/>
            </a:endParaRPr>
          </a:p>
          <a:p>
            <a:pPr>
              <a:lnSpc>
                <a:spcPct val="100000"/>
              </a:lnSpc>
            </a:pPr>
            <a:r>
              <a:rPr b="1" lang="en-US" sz="2200" spc="-1" strike="noStrike">
                <a:solidFill>
                  <a:srgbClr val="666666"/>
                </a:solidFill>
                <a:latin typeface="DejaVu Sans"/>
                <a:ea typeface="DejaVu Sans"/>
              </a:rPr>
              <a:t>(1976–2011 and 1976–2018)</a:t>
            </a:r>
            <a:endParaRPr b="0" lang="en-GB" sz="2200" spc="-1" strike="noStrike">
              <a:solidFill>
                <a:srgbClr val="000000"/>
              </a:solidFill>
              <a:latin typeface="Arial"/>
            </a:endParaRPr>
          </a:p>
        </p:txBody>
      </p:sp>
      <p:sp>
        <p:nvSpPr>
          <p:cNvPr id="416" name="CustomShape 180"/>
          <p:cNvSpPr/>
          <p:nvPr/>
        </p:nvSpPr>
        <p:spPr>
          <a:xfrm>
            <a:off x="259200" y="6424200"/>
            <a:ext cx="11057760" cy="364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Michael Delucchi, Richard B. Dadzie, Erik Dean &amp; Xuan Pham (2021) What’s that smell? Bullshit jobs in higher education, Review of Social Economy, DOI: 10.1080/00346764.2021.1940255</a:t>
            </a:r>
            <a:endParaRPr b="0" lang="en-GB" sz="900" spc="-1" strike="noStrike">
              <a:solidFill>
                <a:srgbClr val="000000"/>
              </a:solidFill>
              <a:latin typeface="Arial"/>
            </a:endParaRPr>
          </a:p>
          <a:p>
            <a:pPr>
              <a:lnSpc>
                <a:spcPct val="100000"/>
              </a:lnSpc>
            </a:pPr>
            <a:endParaRPr b="0" lang="en-GB" sz="900" spc="-1" strike="noStrike">
              <a:solidFill>
                <a:srgbClr val="000000"/>
              </a:solidFill>
              <a:latin typeface="Arial"/>
            </a:endParaRPr>
          </a:p>
        </p:txBody>
      </p:sp>
      <p:pic>
        <p:nvPicPr>
          <p:cNvPr id="417" name="Grafik 1" descr=""/>
          <p:cNvPicPr/>
          <p:nvPr/>
        </p:nvPicPr>
        <p:blipFill>
          <a:blip r:embed="rId1"/>
          <a:stretch/>
        </p:blipFill>
        <p:spPr>
          <a:xfrm>
            <a:off x="620280" y="2789280"/>
            <a:ext cx="10424880" cy="1491840"/>
          </a:xfrm>
          <a:prstGeom prst="rect">
            <a:avLst/>
          </a:prstGeom>
          <a:ln w="0">
            <a:noFill/>
          </a:ln>
        </p:spPr>
      </p:pic>
      <p:sp>
        <p:nvSpPr>
          <p:cNvPr id="418" name="Pfeil: nach oben 3"/>
          <p:cNvSpPr/>
          <p:nvPr/>
        </p:nvSpPr>
        <p:spPr>
          <a:xfrm>
            <a:off x="5760720" y="4249800"/>
            <a:ext cx="245520" cy="69912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19" name="Pfeil: nach oben 4"/>
          <p:cNvSpPr/>
          <p:nvPr/>
        </p:nvSpPr>
        <p:spPr>
          <a:xfrm>
            <a:off x="9410040" y="4279680"/>
            <a:ext cx="245520" cy="699120"/>
          </a:xfrm>
          <a:prstGeom prst="upArrow">
            <a:avLst>
              <a:gd name="adj1" fmla="val 50000"/>
              <a:gd name="adj2" fmla="val 70324"/>
            </a:avLst>
          </a:prstGeom>
          <a:solidFill>
            <a:srgbClr val="ff0000"/>
          </a:solidFill>
          <a:ln w="0">
            <a:solidFill>
              <a:srgbClr val="3465a4"/>
            </a:solid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83" name="CustomShape 71"/>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Feedback/Recap</a:t>
            </a:r>
            <a:endParaRPr b="0" lang="en-GB" sz="2400" spc="-1" strike="noStrike">
              <a:solidFill>
                <a:srgbClr val="000000"/>
              </a:solidFill>
              <a:latin typeface="Arial"/>
            </a:endParaRPr>
          </a:p>
        </p:txBody>
      </p:sp>
      <p:sp>
        <p:nvSpPr>
          <p:cNvPr id="184" name="CustomShape 75"/>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E04 (Political Protest) – Group 1</a:t>
            </a:r>
            <a:endParaRPr b="0" lang="en-GB" sz="2200" spc="-1" strike="noStrike">
              <a:solidFill>
                <a:srgbClr val="000000"/>
              </a:solidFill>
              <a:latin typeface="Arial"/>
            </a:endParaRPr>
          </a:p>
        </p:txBody>
      </p:sp>
      <p:grpSp>
        <p:nvGrpSpPr>
          <p:cNvPr id="185" name="Inhaltsplatzhalter 1"/>
          <p:cNvGrpSpPr/>
          <p:nvPr/>
        </p:nvGrpSpPr>
        <p:grpSpPr>
          <a:xfrm>
            <a:off x="1980000" y="1627200"/>
            <a:ext cx="7739640" cy="5039640"/>
            <a:chOff x="1980000" y="1627200"/>
            <a:chExt cx="7739640" cy="5039640"/>
          </a:xfrm>
        </p:grpSpPr>
        <p:sp>
          <p:nvSpPr>
            <p:cNvPr id="186" name=""/>
            <p:cNvSpPr/>
            <p:nvPr/>
          </p:nvSpPr>
          <p:spPr>
            <a:xfrm>
              <a:off x="1980000" y="1627200"/>
              <a:ext cx="7739640" cy="503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187" name=""/>
            <p:cNvSpPr/>
            <p:nvPr/>
          </p:nvSpPr>
          <p:spPr>
            <a:xfrm>
              <a:off x="1980000" y="1909080"/>
              <a:ext cx="7739640" cy="74088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Reduce food waste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Install more bike racks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Outlaw single-use plastics</a:t>
              </a:r>
              <a:endParaRPr b="0" lang="en-GB" sz="900" spc="-1" strike="noStrike">
                <a:solidFill>
                  <a:srgbClr val="000000"/>
                </a:solidFill>
                <a:latin typeface="Arial"/>
              </a:endParaRPr>
            </a:p>
          </p:txBody>
        </p:sp>
        <p:sp>
          <p:nvSpPr>
            <p:cNvPr id="188" name=""/>
            <p:cNvSpPr/>
            <p:nvPr/>
          </p:nvSpPr>
          <p:spPr>
            <a:xfrm>
              <a:off x="2367000" y="1712880"/>
              <a:ext cx="5977800" cy="28908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Goals</a:t>
              </a:r>
              <a:endParaRPr b="0" lang="en-GB" sz="1400" spc="-1" strike="noStrike">
                <a:solidFill>
                  <a:srgbClr val="000000"/>
                </a:solidFill>
                <a:latin typeface="Arial"/>
              </a:endParaRPr>
            </a:p>
          </p:txBody>
        </p:sp>
        <p:sp>
          <p:nvSpPr>
            <p:cNvPr id="189" name=""/>
            <p:cNvSpPr/>
            <p:nvPr/>
          </p:nvSpPr>
          <p:spPr>
            <a:xfrm>
              <a:off x="1980000" y="2881080"/>
              <a:ext cx="7739640" cy="74124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Distribute leftovers to students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Install ten new bicycle racks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Ban single-use plastic snacks</a:t>
              </a:r>
              <a:endParaRPr b="0" lang="en-GB" sz="900" spc="-1" strike="noStrike">
                <a:solidFill>
                  <a:srgbClr val="000000"/>
                </a:solidFill>
                <a:latin typeface="Arial"/>
              </a:endParaRPr>
            </a:p>
          </p:txBody>
        </p:sp>
        <p:sp>
          <p:nvSpPr>
            <p:cNvPr id="190" name=""/>
            <p:cNvSpPr/>
            <p:nvPr/>
          </p:nvSpPr>
          <p:spPr>
            <a:xfrm>
              <a:off x="2367000" y="2685240"/>
              <a:ext cx="6045120" cy="28908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561"/>
                </a:spcAft>
                <a:tabLst>
                  <a:tab algn="l" pos="0"/>
                </a:tabLst>
              </a:pPr>
              <a:r>
                <a:rPr b="0" lang="en-GB" sz="1400" spc="-1" strike="noStrike">
                  <a:solidFill>
                    <a:schemeClr val="dk1"/>
                  </a:solidFill>
                  <a:latin typeface="StoneSerITCStd"/>
                  <a:ea typeface="DejaVu Sans"/>
                </a:rPr>
                <a:t>Demands</a:t>
              </a:r>
              <a:r>
                <a:rPr b="0" lang="en-GB" sz="1600" spc="-1" strike="noStrike">
                  <a:solidFill>
                    <a:schemeClr val="dk1"/>
                  </a:solidFill>
                  <a:latin typeface="StoneSerITCStd"/>
                  <a:ea typeface="DejaVu Sans"/>
                </a:rPr>
                <a:t> </a:t>
              </a:r>
              <a:r>
                <a:rPr b="0" lang="en-GB" sz="1400" spc="-1" strike="noStrike">
                  <a:solidFill>
                    <a:schemeClr val="dk1"/>
                  </a:solidFill>
                  <a:latin typeface="StoneSerITCStd"/>
                  <a:ea typeface="DejaVu Sans"/>
                </a:rPr>
                <a:t>(</a:t>
              </a:r>
              <a:r>
                <a:rPr b="0" lang="en-GB" sz="1100" spc="-1" strike="noStrike">
                  <a:solidFill>
                    <a:schemeClr val="dk1"/>
                  </a:solidFill>
                  <a:latin typeface="StoneSerITCStd"/>
                  <a:ea typeface="DejaVu Sans"/>
                </a:rPr>
                <a:t>Targets</a:t>
              </a:r>
              <a:r>
                <a:rPr b="0" lang="en-GB" sz="1200" spc="-1" strike="noStrike">
                  <a:solidFill>
                    <a:schemeClr val="dk1"/>
                  </a:solidFill>
                  <a:latin typeface="StoneSerITCStd"/>
                  <a:ea typeface="DejaVu Sans"/>
                </a:rPr>
                <a:t>:</a:t>
              </a:r>
              <a:r>
                <a:rPr b="0" lang="en-GB" sz="1400" spc="-1" strike="noStrike">
                  <a:solidFill>
                    <a:schemeClr val="dk1"/>
                  </a:solidFill>
                  <a:latin typeface="StoneSerITCStd"/>
                  <a:ea typeface="DejaVu Sans"/>
                </a:rPr>
                <a:t> </a:t>
              </a:r>
              <a:r>
                <a:rPr b="0" lang="en-GB" sz="1100" spc="-1" strike="noStrike">
                  <a:solidFill>
                    <a:srgbClr val="0070c0"/>
                  </a:solidFill>
                  <a:latin typeface="StoneSerITCStd"/>
                  <a:ea typeface="DejaVu Sans"/>
                </a:rPr>
                <a:t>Cafeteria and university administration</a:t>
              </a:r>
              <a:r>
                <a:rPr b="0" lang="en-GB" sz="1400" spc="-1" strike="noStrike">
                  <a:solidFill>
                    <a:schemeClr val="dk1"/>
                  </a:solidFill>
                  <a:latin typeface="StoneSerITCStd"/>
                  <a:ea typeface="DejaVu Sans"/>
                </a:rPr>
                <a:t>)</a:t>
              </a:r>
              <a:endParaRPr b="0" lang="en-GB" sz="1400" spc="-1" strike="noStrike">
                <a:solidFill>
                  <a:srgbClr val="000000"/>
                </a:solidFill>
                <a:latin typeface="Arial"/>
              </a:endParaRPr>
            </a:p>
          </p:txBody>
        </p:sp>
        <p:sp>
          <p:nvSpPr>
            <p:cNvPr id="191" name=""/>
            <p:cNvSpPr/>
            <p:nvPr/>
          </p:nvSpPr>
          <p:spPr>
            <a:xfrm>
              <a:off x="1980000" y="3853440"/>
              <a:ext cx="7739640" cy="74088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No violence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Mild vandalism </a:t>
              </a:r>
              <a:r>
                <a:rPr b="0" lang="en-GB" sz="900" spc="-1" strike="noStrike">
                  <a:solidFill>
                    <a:schemeClr val="accent2">
                      <a:lumMod val="75000"/>
                    </a:schemeClr>
                  </a:solidFill>
                  <a:latin typeface="StoneSerITCStd"/>
                  <a:ea typeface="DejaVu Sans"/>
                </a:rPr>
                <a:t>(opposes the concept of nonviolence)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Peaceful sit-ins</a:t>
              </a:r>
              <a:endParaRPr b="0" lang="en-GB" sz="900" spc="-1" strike="noStrike">
                <a:solidFill>
                  <a:srgbClr val="000000"/>
                </a:solidFill>
                <a:latin typeface="Arial"/>
              </a:endParaRPr>
            </a:p>
          </p:txBody>
        </p:sp>
        <p:sp>
          <p:nvSpPr>
            <p:cNvPr id="192" name=""/>
            <p:cNvSpPr/>
            <p:nvPr/>
          </p:nvSpPr>
          <p:spPr>
            <a:xfrm>
              <a:off x="2367000" y="3657240"/>
              <a:ext cx="5977800" cy="28944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Community participation principles</a:t>
              </a:r>
              <a:endParaRPr b="0" lang="en-GB" sz="1400" spc="-1" strike="noStrike">
                <a:solidFill>
                  <a:srgbClr val="000000"/>
                </a:solidFill>
                <a:latin typeface="Arial"/>
              </a:endParaRPr>
            </a:p>
          </p:txBody>
        </p:sp>
        <p:sp>
          <p:nvSpPr>
            <p:cNvPr id="193" name=""/>
            <p:cNvSpPr/>
            <p:nvPr/>
          </p:nvSpPr>
          <p:spPr>
            <a:xfrm>
              <a:off x="1980000" y="4880160"/>
              <a:ext cx="7739640" cy="74124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Block cafeteria doors with chained bicycles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Mounting a bike rack and potentially setting it on fire → Sustainability?</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Peaceful table occupation with placards</a:t>
              </a:r>
              <a:endParaRPr b="0" lang="en-GB" sz="900" spc="-1" strike="noStrike">
                <a:solidFill>
                  <a:srgbClr val="000000"/>
                </a:solidFill>
                <a:latin typeface="Arial"/>
              </a:endParaRPr>
            </a:p>
          </p:txBody>
        </p:sp>
        <p:sp>
          <p:nvSpPr>
            <p:cNvPr id="194" name=""/>
            <p:cNvSpPr/>
            <p:nvPr/>
          </p:nvSpPr>
          <p:spPr>
            <a:xfrm>
              <a:off x="2367000" y="4629600"/>
              <a:ext cx="5994000" cy="34200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Hypothetical protest actions</a:t>
              </a:r>
              <a:endParaRPr b="0" lang="en-GB" sz="1400" spc="-1" strike="noStrike">
                <a:solidFill>
                  <a:srgbClr val="000000"/>
                </a:solidFill>
                <a:latin typeface="Arial"/>
              </a:endParaRPr>
            </a:p>
          </p:txBody>
        </p:sp>
        <p:sp>
          <p:nvSpPr>
            <p:cNvPr id="195" name=""/>
            <p:cNvSpPr/>
            <p:nvPr/>
          </p:nvSpPr>
          <p:spPr>
            <a:xfrm>
              <a:off x="1980000" y="5840640"/>
              <a:ext cx="7739640" cy="74088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Getting more bike racks installed than before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Implementing leftover food distribution to decrease waste</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Reduce or eliminate single-use plastics for less trash than before</a:t>
              </a:r>
              <a:endParaRPr b="0" lang="en-GB" sz="900" spc="-1" strike="noStrike">
                <a:solidFill>
                  <a:srgbClr val="000000"/>
                </a:solidFill>
                <a:latin typeface="Arial"/>
              </a:endParaRPr>
            </a:p>
          </p:txBody>
        </p:sp>
        <p:sp>
          <p:nvSpPr>
            <p:cNvPr id="196" name=""/>
            <p:cNvSpPr/>
            <p:nvPr/>
          </p:nvSpPr>
          <p:spPr>
            <a:xfrm>
              <a:off x="2367000" y="5654520"/>
              <a:ext cx="6076440" cy="27936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Effectiveness</a:t>
              </a:r>
              <a:endParaRPr b="0" lang="en-GB"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CustomShape 181"/>
          <p:cNvSpPr/>
          <p:nvPr/>
        </p:nvSpPr>
        <p:spPr>
          <a:xfrm>
            <a:off x="335520" y="764640"/>
            <a:ext cx="10726560" cy="47736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21" name="CustomShape 182"/>
          <p:cNvSpPr/>
          <p:nvPr/>
        </p:nvSpPr>
        <p:spPr>
          <a:xfrm>
            <a:off x="335520" y="1268280"/>
            <a:ext cx="10726560" cy="501408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000000"/>
                </a:solidFill>
                <a:latin typeface="DejaVu Sans"/>
                <a:ea typeface="DejaVu Sans"/>
              </a:rPr>
              <a:t>John Maynard Keynes predicted a 15h work week in his 1930 essay </a:t>
            </a:r>
            <a:r>
              <a:rPr b="0" i="1" lang="en-US" sz="1800" spc="-1" strike="noStrike">
                <a:solidFill>
                  <a:srgbClr val="000000"/>
                </a:solidFill>
                <a:latin typeface="DejaVu Sans"/>
                <a:ea typeface="DejaVu Sans"/>
              </a:rPr>
              <a:t>“Economic Possibilities for our Grandchildren”</a:t>
            </a:r>
            <a:endParaRPr b="0" lang="en-GB" sz="1800" spc="-1" strike="noStrike">
              <a:solidFill>
                <a:srgbClr val="000000"/>
              </a:solidFill>
              <a:latin typeface="Arial"/>
            </a:endParaRPr>
          </a:p>
        </p:txBody>
      </p:sp>
      <p:sp>
        <p:nvSpPr>
          <p:cNvPr id="422" name="CustomShape 183"/>
          <p:cNvSpPr/>
          <p:nvPr/>
        </p:nvSpPr>
        <p:spPr>
          <a:xfrm>
            <a:off x="432720" y="1148040"/>
            <a:ext cx="10332000" cy="4726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15h Work Week</a:t>
            </a:r>
            <a:endParaRPr b="0" lang="en-GB" sz="2200" spc="-1" strike="noStrike">
              <a:solidFill>
                <a:srgbClr val="000000"/>
              </a:solidFill>
              <a:latin typeface="Arial"/>
            </a:endParaRPr>
          </a:p>
        </p:txBody>
      </p:sp>
      <p:sp>
        <p:nvSpPr>
          <p:cNvPr id="423" name="CustomShape 184"/>
          <p:cNvSpPr/>
          <p:nvPr/>
        </p:nvSpPr>
        <p:spPr>
          <a:xfrm>
            <a:off x="198000" y="3420000"/>
            <a:ext cx="10777320" cy="996480"/>
          </a:xfrm>
          <a:prstGeom prst="roundRect">
            <a:avLst>
              <a:gd name="adj" fmla="val 16667"/>
            </a:avLst>
          </a:prstGeom>
          <a:noFill/>
          <a:ln>
            <a:solidFill>
              <a:srgbClr val="008c4f"/>
            </a:solidFill>
            <a:round/>
          </a:ln>
        </p:spPr>
        <p:style>
          <a:lnRef idx="2">
            <a:schemeClr val="accent5"/>
          </a:lnRef>
          <a:fillRef idx="1">
            <a:schemeClr val="lt1"/>
          </a:fillRef>
          <a:effectRef idx="0">
            <a:schemeClr val="accent5"/>
          </a:effectRef>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85"/>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25" name="CustomShape 186"/>
          <p:cNvSpPr/>
          <p:nvPr/>
        </p:nvSpPr>
        <p:spPr>
          <a:xfrm>
            <a:off x="335520" y="1268280"/>
            <a:ext cx="738756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p:txBody>
      </p:sp>
      <p:sp>
        <p:nvSpPr>
          <p:cNvPr id="426" name="CustomShape 187"/>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27" name="CustomShape 188"/>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28" name="CustomShape 189"/>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29" name="CustomShape 190"/>
          <p:cNvSpPr/>
          <p:nvPr/>
        </p:nvSpPr>
        <p:spPr>
          <a:xfrm>
            <a:off x="8076600" y="1268280"/>
            <a:ext cx="3176640" cy="495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CustomShape 191"/>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31" name="CustomShape 192"/>
          <p:cNvSpPr/>
          <p:nvPr/>
        </p:nvSpPr>
        <p:spPr>
          <a:xfrm>
            <a:off x="335520" y="1268280"/>
            <a:ext cx="738756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32" name="CustomShape 193"/>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33" name="CustomShape 194"/>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34" name="CustomShape 195"/>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35" name="CustomShape 196"/>
          <p:cNvSpPr/>
          <p:nvPr/>
        </p:nvSpPr>
        <p:spPr>
          <a:xfrm>
            <a:off x="8076600" y="1268280"/>
            <a:ext cx="3176640" cy="495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ffffff"/>
                </a:solidFill>
                <a:latin typeface="DejaVu Sans"/>
                <a:ea typeface="DejaVu Sans"/>
              </a:rPr>
              <a:t>Feudalism:</a:t>
            </a:r>
            <a:r>
              <a:rPr b="0" i="1" lang="en-US" sz="1600" spc="-1" strike="noStrike">
                <a:solidFill>
                  <a:srgbClr val="ffffff"/>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ffffff"/>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CustomShape 197"/>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37" name="CustomShape 198"/>
          <p:cNvSpPr/>
          <p:nvPr/>
        </p:nvSpPr>
        <p:spPr>
          <a:xfrm>
            <a:off x="335520" y="1268280"/>
            <a:ext cx="738756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38" name="CustomShape 199"/>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39" name="CustomShape 200"/>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0" name="CustomShape 201"/>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41" name="CustomShape 202"/>
          <p:cNvSpPr/>
          <p:nvPr/>
        </p:nvSpPr>
        <p:spPr>
          <a:xfrm>
            <a:off x="8076600" y="1268280"/>
            <a:ext cx="3176640" cy="495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CustomShape 203"/>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43" name="CustomShape 204"/>
          <p:cNvSpPr/>
          <p:nvPr/>
        </p:nvSpPr>
        <p:spPr>
          <a:xfrm>
            <a:off x="335520" y="1268280"/>
            <a:ext cx="738756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44" name="CustomShape 205"/>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45" name="CustomShape 206"/>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46" name="CustomShape 207"/>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47" name="CustomShape 208"/>
          <p:cNvSpPr/>
          <p:nvPr/>
        </p:nvSpPr>
        <p:spPr>
          <a:xfrm>
            <a:off x="8076600" y="1268280"/>
            <a:ext cx="3176640" cy="495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CustomShape 209"/>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49" name="CustomShape 210"/>
          <p:cNvSpPr/>
          <p:nvPr/>
        </p:nvSpPr>
        <p:spPr>
          <a:xfrm>
            <a:off x="335520" y="1268280"/>
            <a:ext cx="7387560" cy="50097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buClr>
                <a:srgbClr val="008c4f"/>
              </a:buClr>
              <a:buSzPct val="45000"/>
              <a:buFont typeface="Wingdings" charset="2"/>
              <a:buChar char=""/>
            </a:pPr>
            <a:r>
              <a:rPr b="0" lang="en-US" sz="1800" spc="-1" strike="noStrike">
                <a:solidFill>
                  <a:srgbClr val="000000"/>
                </a:solidFill>
                <a:latin typeface="DejaVu Sans"/>
                <a:ea typeface="DejaVu Sans"/>
              </a:rPr>
              <a:t>Assumption → Capitalism does not allow for inefficiencies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Hypothesis → Maybe this is not capitalism and rather just  "managerial feudalism"?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The pains of dull work as a justification for the ability to fulfill consumer desires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Fulfilling those desires → Reward for suffering through pointless work</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Bullshit jobs also serve political ends, in which political parties are more concerned about having jobs than whether the jobs are fulfilling.</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Also → Populations occupied with busy work have less time to revolt</a:t>
            </a:r>
            <a:endParaRPr b="0" lang="en-GB" sz="1800" spc="-1" strike="noStrike">
              <a:solidFill>
                <a:srgbClr val="000000"/>
              </a:solidFill>
              <a:latin typeface="Arial"/>
            </a:endParaRPr>
          </a:p>
        </p:txBody>
      </p:sp>
      <p:sp>
        <p:nvSpPr>
          <p:cNvPr id="450" name="CustomShape 211"/>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Why?</a:t>
            </a:r>
            <a:endParaRPr b="0" lang="en-GB" sz="2200" spc="-1" strike="noStrike">
              <a:solidFill>
                <a:srgbClr val="000000"/>
              </a:solidFill>
              <a:latin typeface="Arial"/>
            </a:endParaRPr>
          </a:p>
        </p:txBody>
      </p:sp>
      <p:sp>
        <p:nvSpPr>
          <p:cNvPr id="451" name="CustomShape 212"/>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52" name="CustomShape 213"/>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
        <p:nvSpPr>
          <p:cNvPr id="453" name="CustomShape 214"/>
          <p:cNvSpPr/>
          <p:nvPr/>
        </p:nvSpPr>
        <p:spPr>
          <a:xfrm>
            <a:off x="8076600" y="1268280"/>
            <a:ext cx="3176640" cy="49536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pPr>
            <a:r>
              <a:rPr b="0" lang="en-US" sz="1600" spc="-1" strike="noStrike">
                <a:solidFill>
                  <a:srgbClr val="000000"/>
                </a:solidFill>
                <a:latin typeface="DejaVu Sans"/>
                <a:ea typeface="DejaVu Sans"/>
              </a:rPr>
              <a:t>Feudalism:</a:t>
            </a:r>
            <a:r>
              <a:rPr b="0" i="1" lang="en-US" sz="1600" spc="-1" strike="noStrike">
                <a:solidFill>
                  <a:srgbClr val="000000"/>
                </a:solidFill>
                <a:latin typeface="DejaVu Sans"/>
                <a:ea typeface="DejaVu Sans"/>
              </a:rPr>
              <a:t> „The dominant social system in medieval Europe, in which the nobility held lands from the Crown in exchange for military service, and vassals were in turn tenants of the nobles, while the peasants (villeins or serfs) were obliged to live on their lord's land and give him homage, labour, and a share of the produce, notionally in exchange for military protection.” </a:t>
            </a:r>
            <a:endParaRPr b="0" lang="en-GB" sz="1600" spc="-1" strike="noStrike">
              <a:solidFill>
                <a:srgbClr val="000000"/>
              </a:solidFill>
              <a:latin typeface="Arial"/>
            </a:endParaRPr>
          </a:p>
          <a:p>
            <a:pPr algn="ctr">
              <a:lnSpc>
                <a:spcPct val="100000"/>
              </a:lnSpc>
            </a:pPr>
            <a:endParaRPr b="0" lang="en-GB" sz="1600" spc="-1" strike="noStrike">
              <a:solidFill>
                <a:srgbClr val="000000"/>
              </a:solidFill>
              <a:latin typeface="Arial"/>
            </a:endParaRPr>
          </a:p>
          <a:p>
            <a:pPr algn="ctr">
              <a:lnSpc>
                <a:spcPct val="100000"/>
              </a:lnSpc>
            </a:pPr>
            <a:r>
              <a:rPr b="0" i="1" lang="en-US" sz="1600" spc="-1" strike="noStrike">
                <a:solidFill>
                  <a:srgbClr val="000000"/>
                </a:solidFill>
                <a:latin typeface="DejaVu Sans"/>
                <a:ea typeface="DejaVu Sans"/>
              </a:rPr>
              <a:t>(Oxford Dictionary)</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CustomShape 215"/>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55" name="CustomShape 216"/>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a typeface="DejaVu Sans"/>
            </a:endParaRPr>
          </a:p>
        </p:txBody>
      </p:sp>
      <p:sp>
        <p:nvSpPr>
          <p:cNvPr id="456" name="CustomShape 217"/>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57" name="CustomShape 218"/>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58" name="CustomShape 219"/>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CustomShape 220"/>
          <p:cNvSpPr/>
          <p:nvPr/>
        </p:nvSpPr>
        <p:spPr>
          <a:xfrm>
            <a:off x="335520" y="764640"/>
            <a:ext cx="10722240" cy="473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Detour</a:t>
            </a:r>
            <a:endParaRPr b="0" lang="en-GB" sz="2400" spc="-1" strike="noStrike">
              <a:solidFill>
                <a:srgbClr val="000000"/>
              </a:solidFill>
              <a:latin typeface="Arial"/>
            </a:endParaRPr>
          </a:p>
        </p:txBody>
      </p:sp>
      <p:sp>
        <p:nvSpPr>
          <p:cNvPr id="460" name="CustomShape 221"/>
          <p:cNvSpPr/>
          <p:nvPr/>
        </p:nvSpPr>
        <p:spPr>
          <a:xfrm>
            <a:off x="335520" y="1268280"/>
            <a:ext cx="10722240" cy="50097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74960">
              <a:lnSpc>
                <a:spcPct val="100000"/>
              </a:lnSpc>
              <a:spcBef>
                <a:spcPts val="360"/>
              </a:spcBef>
              <a:buClr>
                <a:srgbClr val="008c4f"/>
              </a:buClr>
              <a:buSzPct val="80000"/>
              <a:buFont typeface="Wingdings" charset="2"/>
              <a:buChar char=""/>
            </a:pPr>
            <a:r>
              <a:rPr b="1" lang="en-US" sz="1800" spc="-1" strike="noStrike">
                <a:solidFill>
                  <a:srgbClr val="000000"/>
                </a:solidFill>
                <a:latin typeface="DejaVu Sans"/>
                <a:ea typeface="DejaVu Sans"/>
              </a:rPr>
              <a:t>Graeber’s solution → Universal Basic Income (UBI) → Livable benefit paid to all, thus letting people work at their leisure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461" name="CustomShape 222"/>
          <p:cNvSpPr/>
          <p:nvPr/>
        </p:nvSpPr>
        <p:spPr>
          <a:xfrm>
            <a:off x="432720" y="1148040"/>
            <a:ext cx="10331280" cy="47196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Bullshit Jobs – Now What?</a:t>
            </a:r>
            <a:endParaRPr b="0" lang="en-GB" sz="2200" spc="-1" strike="noStrike">
              <a:solidFill>
                <a:srgbClr val="000000"/>
              </a:solidFill>
              <a:latin typeface="Arial"/>
            </a:endParaRPr>
          </a:p>
        </p:txBody>
      </p:sp>
      <p:sp>
        <p:nvSpPr>
          <p:cNvPr id="462" name="CustomShape 223"/>
          <p:cNvSpPr/>
          <p:nvPr/>
        </p:nvSpPr>
        <p:spPr>
          <a:xfrm>
            <a:off x="263520" y="649224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(2018) – Bullshit Jobs: A Theory</a:t>
            </a:r>
            <a:endParaRPr b="0" lang="en-GB" sz="900" spc="-1" strike="noStrike">
              <a:solidFill>
                <a:srgbClr val="000000"/>
              </a:solidFill>
              <a:latin typeface="Arial"/>
            </a:endParaRPr>
          </a:p>
        </p:txBody>
      </p:sp>
      <p:sp>
        <p:nvSpPr>
          <p:cNvPr id="463" name="CustomShape 224"/>
          <p:cNvSpPr/>
          <p:nvPr/>
        </p:nvSpPr>
        <p:spPr>
          <a:xfrm>
            <a:off x="263520" y="6309360"/>
            <a:ext cx="10783080" cy="227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DejaVu Sans"/>
                <a:ea typeface="Roboto"/>
              </a:rPr>
              <a:t>D. Graeber (2013) – On the Phenomenon of Bullshit Jobs – Essay – </a:t>
            </a:r>
            <a:r>
              <a:rPr b="0" lang="en-US" sz="900" spc="-1" strike="noStrike" u="sng">
                <a:solidFill>
                  <a:srgbClr val="0000ff"/>
                </a:solidFill>
                <a:uFillTx/>
                <a:latin typeface="DejaVu Sans"/>
                <a:ea typeface="Roboto"/>
                <a:hlinkClick r:id="rId1"/>
              </a:rPr>
              <a:t>Link</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CustomShape 225"/>
          <p:cNvSpPr/>
          <p:nvPr/>
        </p:nvSpPr>
        <p:spPr>
          <a:xfrm>
            <a:off x="335520" y="764640"/>
            <a:ext cx="10727280" cy="478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Additional Resources</a:t>
            </a:r>
            <a:endParaRPr b="0" lang="en-GB" sz="2400" spc="-1" strike="noStrike">
              <a:solidFill>
                <a:srgbClr val="000000"/>
              </a:solidFill>
              <a:latin typeface="Arial"/>
            </a:endParaRPr>
          </a:p>
        </p:txBody>
      </p:sp>
      <p:sp>
        <p:nvSpPr>
          <p:cNvPr id="465" name="CustomShape 226"/>
          <p:cNvSpPr/>
          <p:nvPr/>
        </p:nvSpPr>
        <p:spPr>
          <a:xfrm>
            <a:off x="335520" y="1268640"/>
            <a:ext cx="10727280" cy="501480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GB" sz="1800" spc="-1" strike="noStrike">
                <a:solidFill>
                  <a:srgbClr val="000000"/>
                </a:solidFill>
                <a:latin typeface="DejaVu Sans"/>
                <a:ea typeface="DejaVu Sans"/>
              </a:rPr>
              <a:t>Manfred Folkers, Niko Paech (2020) – All you need is less </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Debt: The First 5000 Years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On the Phenomenon of Bullshit Jobs – Essay (2013) –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7784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Graeber. </a:t>
            </a:r>
            <a:r>
              <a:rPr b="0" i="1" lang="en-US" sz="1800" spc="-1" strike="noStrike">
                <a:solidFill>
                  <a:srgbClr val="000000"/>
                </a:solidFill>
                <a:latin typeface="DejaVu Sans"/>
                <a:ea typeface="DejaVu Sans"/>
              </a:rPr>
              <a:t>Bullshit Jobs</a:t>
            </a:r>
            <a:r>
              <a:rPr b="0" lang="en-US" sz="1800" spc="-1" strike="noStrike">
                <a:solidFill>
                  <a:srgbClr val="000000"/>
                </a:solidFill>
                <a:latin typeface="DejaVu Sans"/>
                <a:ea typeface="DejaVu Sans"/>
              </a:rPr>
              <a:t> – Book (2018).</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CustomShape 1"/>
          <p:cNvSpPr/>
          <p:nvPr/>
        </p:nvSpPr>
        <p:spPr>
          <a:xfrm>
            <a:off x="335520" y="1268640"/>
            <a:ext cx="10723680" cy="501120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GB"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467" name="CustomShape 2"/>
          <p:cNvSpPr/>
          <p:nvPr/>
        </p:nvSpPr>
        <p:spPr>
          <a:xfrm>
            <a:off x="335520" y="764640"/>
            <a:ext cx="10723680" cy="474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show="0">
  <p:cSld>
    <p:spTree>
      <p:nvGrpSpPr>
        <p:cNvPr id="1" name=""/>
        <p:cNvGrpSpPr/>
        <p:nvPr/>
      </p:nvGrpSpPr>
      <p:grpSpPr>
        <a:xfrm>
          <a:off x="0" y="0"/>
          <a:ext cx="0" cy="0"/>
          <a:chOff x="0" y="0"/>
          <a:chExt cx="0" cy="0"/>
        </a:xfrm>
      </p:grpSpPr>
      <p:sp>
        <p:nvSpPr>
          <p:cNvPr id="197" name="CustomShape 20"/>
          <p:cNvSpPr/>
          <p:nvPr/>
        </p:nvSpPr>
        <p:spPr>
          <a:xfrm>
            <a:off x="335520" y="764640"/>
            <a:ext cx="10732680" cy="483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Feedback/Recap</a:t>
            </a:r>
            <a:endParaRPr b="0" lang="en-GB" sz="2400" spc="-1" strike="noStrike">
              <a:solidFill>
                <a:srgbClr val="000000"/>
              </a:solidFill>
              <a:latin typeface="Arial"/>
            </a:endParaRPr>
          </a:p>
        </p:txBody>
      </p:sp>
      <p:sp>
        <p:nvSpPr>
          <p:cNvPr id="198" name="CustomShape 74"/>
          <p:cNvSpPr/>
          <p:nvPr/>
        </p:nvSpPr>
        <p:spPr>
          <a:xfrm>
            <a:off x="432720" y="1148040"/>
            <a:ext cx="10338120" cy="47880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E04 (Political Protest) – Group 2</a:t>
            </a:r>
            <a:endParaRPr b="0" lang="en-GB" sz="2200" spc="-1" strike="noStrike">
              <a:solidFill>
                <a:srgbClr val="000000"/>
              </a:solidFill>
              <a:latin typeface="Arial"/>
            </a:endParaRPr>
          </a:p>
        </p:txBody>
      </p:sp>
      <p:grpSp>
        <p:nvGrpSpPr>
          <p:cNvPr id="199" name="Inhaltsplatzhalter 3"/>
          <p:cNvGrpSpPr/>
          <p:nvPr/>
        </p:nvGrpSpPr>
        <p:grpSpPr>
          <a:xfrm>
            <a:off x="2231640" y="1800000"/>
            <a:ext cx="7668000" cy="4679640"/>
            <a:chOff x="2231640" y="1800000"/>
            <a:chExt cx="7668000" cy="4679640"/>
          </a:xfrm>
        </p:grpSpPr>
        <p:sp>
          <p:nvSpPr>
            <p:cNvPr id="200" name=""/>
            <p:cNvSpPr/>
            <p:nvPr/>
          </p:nvSpPr>
          <p:spPr>
            <a:xfrm>
              <a:off x="2231640" y="1800000"/>
              <a:ext cx="7668000" cy="4679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
          <p:nvSpPr>
            <p:cNvPr id="201" name=""/>
            <p:cNvSpPr/>
            <p:nvPr/>
          </p:nvSpPr>
          <p:spPr>
            <a:xfrm>
              <a:off x="2231640" y="2061720"/>
              <a:ext cx="7668000" cy="68796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Mandatory 15 minutes break for everyone, including professors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Indoor amusement park to relieve stress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Morning routine/ritual of “counter-alcohol” games, such as beer pong</a:t>
              </a:r>
              <a:endParaRPr b="0" lang="en-GB" sz="900" spc="-1" strike="noStrike">
                <a:solidFill>
                  <a:srgbClr val="000000"/>
                </a:solidFill>
                <a:latin typeface="Arial"/>
              </a:endParaRPr>
            </a:p>
          </p:txBody>
        </p:sp>
        <p:sp>
          <p:nvSpPr>
            <p:cNvPr id="202" name=""/>
            <p:cNvSpPr/>
            <p:nvPr/>
          </p:nvSpPr>
          <p:spPr>
            <a:xfrm>
              <a:off x="2615040" y="1879560"/>
              <a:ext cx="5922360" cy="26856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Goals</a:t>
              </a:r>
              <a:endParaRPr b="0" lang="en-GB" sz="1400" spc="-1" strike="noStrike">
                <a:solidFill>
                  <a:srgbClr val="000000"/>
                </a:solidFill>
                <a:latin typeface="Arial"/>
              </a:endParaRPr>
            </a:p>
          </p:txBody>
        </p:sp>
        <p:sp>
          <p:nvSpPr>
            <p:cNvPr id="203" name=""/>
            <p:cNvSpPr/>
            <p:nvPr/>
          </p:nvSpPr>
          <p:spPr>
            <a:xfrm>
              <a:off x="2231640" y="2964600"/>
              <a:ext cx="7668000" cy="68796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Building a large playground that is to be funded by the semester fees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Purchase large inflatable parks with beer taps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Cafeteria offers “hangover kits” that include a variety of drinks </a:t>
              </a:r>
              <a:r>
                <a:rPr b="0" lang="en-GB" sz="900" spc="-1" strike="noStrike">
                  <a:solidFill>
                    <a:schemeClr val="accent2">
                      <a:lumMod val="75000"/>
                    </a:schemeClr>
                  </a:solidFill>
                  <a:latin typeface="StoneSerITCStd"/>
                  <a:ea typeface="DejaVu Sans"/>
                </a:rPr>
                <a:t>(unconventional)</a:t>
              </a:r>
              <a:endParaRPr b="0" lang="en-GB" sz="900" spc="-1" strike="noStrike">
                <a:solidFill>
                  <a:srgbClr val="000000"/>
                </a:solidFill>
                <a:latin typeface="Arial"/>
              </a:endParaRPr>
            </a:p>
          </p:txBody>
        </p:sp>
        <p:sp>
          <p:nvSpPr>
            <p:cNvPr id="204" name=""/>
            <p:cNvSpPr/>
            <p:nvPr/>
          </p:nvSpPr>
          <p:spPr>
            <a:xfrm>
              <a:off x="2615040" y="2782440"/>
              <a:ext cx="5989320" cy="26856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561"/>
                </a:spcAft>
                <a:tabLst>
                  <a:tab algn="l" pos="0"/>
                </a:tabLst>
              </a:pPr>
              <a:r>
                <a:rPr b="0" lang="en-GB" sz="1400" spc="-1" strike="noStrike">
                  <a:solidFill>
                    <a:schemeClr val="dk1"/>
                  </a:solidFill>
                  <a:latin typeface="StoneSerITCStd"/>
                  <a:ea typeface="DejaVu Sans"/>
                </a:rPr>
                <a:t>Demands</a:t>
              </a:r>
              <a:r>
                <a:rPr b="0" lang="en-GB" sz="1600" spc="-1" strike="noStrike">
                  <a:solidFill>
                    <a:schemeClr val="dk1"/>
                  </a:solidFill>
                  <a:latin typeface="StoneSerITCStd"/>
                  <a:ea typeface="DejaVu Sans"/>
                </a:rPr>
                <a:t> </a:t>
              </a:r>
              <a:r>
                <a:rPr b="0" lang="en-GB" sz="1400" spc="-1" strike="noStrike">
                  <a:solidFill>
                    <a:schemeClr val="dk1"/>
                  </a:solidFill>
                  <a:latin typeface="StoneSerITCStd"/>
                  <a:ea typeface="DejaVu Sans"/>
                </a:rPr>
                <a:t>(</a:t>
              </a:r>
              <a:r>
                <a:rPr b="0" lang="en-GB" sz="1100" spc="-1" strike="noStrike">
                  <a:solidFill>
                    <a:schemeClr val="dk1"/>
                  </a:solidFill>
                  <a:latin typeface="StoneSerITCStd"/>
                  <a:ea typeface="DejaVu Sans"/>
                </a:rPr>
                <a:t>Targets</a:t>
              </a:r>
              <a:r>
                <a:rPr b="0" lang="en-GB" sz="1200" spc="-1" strike="noStrike">
                  <a:solidFill>
                    <a:schemeClr val="dk1"/>
                  </a:solidFill>
                  <a:latin typeface="StoneSerITCStd"/>
                  <a:ea typeface="DejaVu Sans"/>
                </a:rPr>
                <a:t>:</a:t>
              </a:r>
              <a:r>
                <a:rPr b="0" lang="en-GB" sz="1400" spc="-1" strike="noStrike">
                  <a:solidFill>
                    <a:schemeClr val="dk1"/>
                  </a:solidFill>
                  <a:latin typeface="StoneSerITCStd"/>
                  <a:ea typeface="DejaVu Sans"/>
                </a:rPr>
                <a:t> </a:t>
              </a:r>
              <a:r>
                <a:rPr b="0" lang="en-GB" sz="1100" spc="-1" strike="noStrike">
                  <a:solidFill>
                    <a:srgbClr val="0070c0"/>
                  </a:solidFill>
                  <a:latin typeface="StoneSerITCStd"/>
                  <a:ea typeface="DejaVu Sans"/>
                </a:rPr>
                <a:t>University administration and city council</a:t>
              </a:r>
              <a:r>
                <a:rPr b="0" lang="en-GB" sz="1400" spc="-1" strike="noStrike">
                  <a:solidFill>
                    <a:schemeClr val="dk1"/>
                  </a:solidFill>
                  <a:latin typeface="StoneSerITCStd"/>
                  <a:ea typeface="DejaVu Sans"/>
                </a:rPr>
                <a:t>)</a:t>
              </a:r>
              <a:endParaRPr b="0" lang="en-GB" sz="1400" spc="-1" strike="noStrike">
                <a:solidFill>
                  <a:srgbClr val="000000"/>
                </a:solidFill>
                <a:latin typeface="Arial"/>
              </a:endParaRPr>
            </a:p>
          </p:txBody>
        </p:sp>
        <p:sp>
          <p:nvSpPr>
            <p:cNvPr id="205" name=""/>
            <p:cNvSpPr/>
            <p:nvPr/>
          </p:nvSpPr>
          <p:spPr>
            <a:xfrm>
              <a:off x="2231640" y="3867120"/>
              <a:ext cx="7668000" cy="68832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Fun is mandatory – else a penalty is given-&gt; must drink</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The minimum alcohol threshold is unsafe and encourages risky behaviour</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No stress allowed – complainers will face a playful consequence -&gt; a beer in the had</a:t>
              </a:r>
              <a:endParaRPr b="0" lang="en-GB" sz="900" spc="-1" strike="noStrike">
                <a:solidFill>
                  <a:srgbClr val="000000"/>
                </a:solidFill>
                <a:latin typeface="Arial"/>
              </a:endParaRPr>
            </a:p>
          </p:txBody>
        </p:sp>
        <p:sp>
          <p:nvSpPr>
            <p:cNvPr id="206" name=""/>
            <p:cNvSpPr/>
            <p:nvPr/>
          </p:nvSpPr>
          <p:spPr>
            <a:xfrm>
              <a:off x="2615040" y="3685320"/>
              <a:ext cx="5922360" cy="26856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Community participation principles</a:t>
              </a:r>
              <a:endParaRPr b="0" lang="en-GB" sz="1400" spc="-1" strike="noStrike">
                <a:solidFill>
                  <a:srgbClr val="000000"/>
                </a:solidFill>
                <a:latin typeface="Arial"/>
              </a:endParaRPr>
            </a:p>
          </p:txBody>
        </p:sp>
        <p:sp>
          <p:nvSpPr>
            <p:cNvPr id="207" name=""/>
            <p:cNvSpPr/>
            <p:nvPr/>
          </p:nvSpPr>
          <p:spPr>
            <a:xfrm>
              <a:off x="2231640" y="4820760"/>
              <a:ext cx="7668000" cy="68796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Counter shots every 500m while you “hangover run” through the university</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Loudly toasting while drinking at the cafeteria</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Mobile bar with a DJ</a:t>
              </a:r>
              <a:endParaRPr b="0" lang="en-GB" sz="900" spc="-1" strike="noStrike">
                <a:solidFill>
                  <a:srgbClr val="000000"/>
                </a:solidFill>
                <a:latin typeface="Arial"/>
              </a:endParaRPr>
            </a:p>
          </p:txBody>
        </p:sp>
        <p:sp>
          <p:nvSpPr>
            <p:cNvPr id="208" name=""/>
            <p:cNvSpPr/>
            <p:nvPr/>
          </p:nvSpPr>
          <p:spPr>
            <a:xfrm>
              <a:off x="2615040" y="4587840"/>
              <a:ext cx="5938560" cy="31752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Hypothetical protest actions</a:t>
              </a:r>
              <a:endParaRPr b="0" lang="en-GB" sz="1400" spc="-1" strike="noStrike">
                <a:solidFill>
                  <a:srgbClr val="000000"/>
                </a:solidFill>
                <a:latin typeface="Arial"/>
              </a:endParaRPr>
            </a:p>
          </p:txBody>
        </p:sp>
        <p:sp>
          <p:nvSpPr>
            <p:cNvPr id="209" name=""/>
            <p:cNvSpPr/>
            <p:nvPr/>
          </p:nvSpPr>
          <p:spPr>
            <a:xfrm>
              <a:off x="2231640" y="5712480"/>
              <a:ext cx="7668000" cy="687960"/>
            </a:xfrm>
            <a:prstGeom prst="rect">
              <a:avLst/>
            </a:prstGeom>
            <a:solidFill>
              <a:schemeClr val="accent3">
                <a:alpha val="90000"/>
                <a:tint val="40000"/>
                <a:hueOff val="0"/>
                <a:satOff val="0"/>
                <a:lumOff val="0"/>
                <a:alphaOff val="0"/>
              </a:schemeClr>
            </a:solidFill>
            <a:ln>
              <a:solidFill>
                <a:srgbClr val="9bbb59"/>
              </a:solidFill>
              <a:round/>
            </a:ln>
          </p:spPr>
          <p:style>
            <a:lnRef idx="1"/>
            <a:fillRef idx="0"/>
            <a:effectRef idx="0"/>
            <a:fontRef idx="minor"/>
          </p:style>
          <p:txBody>
            <a:bodyPr numCol="1" spcCol="1440" lIns="525240" rIns="525240" tIns="104040" bIns="64080" anchor="t">
              <a:noAutofit/>
            </a:bodyPr>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Number of students physically fit and awake before lectures</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Professors willingly participating in beer pong</a:t>
              </a:r>
              <a:endParaRPr b="0" lang="en-GB" sz="900" spc="-1" strike="noStrike">
                <a:solidFill>
                  <a:srgbClr val="000000"/>
                </a:solidFill>
                <a:latin typeface="Arial"/>
              </a:endParaRPr>
            </a:p>
            <a:p>
              <a:pPr lvl="1" marL="57240" indent="-57240" defTabSz="399960">
                <a:lnSpc>
                  <a:spcPct val="90000"/>
                </a:lnSpc>
                <a:spcAft>
                  <a:spcPts val="136"/>
                </a:spcAft>
                <a:buClr>
                  <a:srgbClr val="000000"/>
                </a:buClr>
                <a:buFont typeface="Symbol" charset="2"/>
                <a:buChar char=""/>
              </a:pPr>
              <a:r>
                <a:rPr b="0" lang="en-GB" sz="900" spc="-1" strike="noStrike">
                  <a:solidFill>
                    <a:schemeClr val="dk1"/>
                  </a:solidFill>
                  <a:latin typeface="StoneSerITCStd"/>
                  <a:ea typeface="DejaVu Sans"/>
                </a:rPr>
                <a:t>Rate at which the “hungover run” is formally recognized by the university</a:t>
              </a:r>
              <a:endParaRPr b="0" lang="en-GB" sz="900" spc="-1" strike="noStrike">
                <a:solidFill>
                  <a:srgbClr val="000000"/>
                </a:solidFill>
                <a:latin typeface="Arial"/>
              </a:endParaRPr>
            </a:p>
          </p:txBody>
        </p:sp>
        <p:sp>
          <p:nvSpPr>
            <p:cNvPr id="210" name=""/>
            <p:cNvSpPr/>
            <p:nvPr/>
          </p:nvSpPr>
          <p:spPr>
            <a:xfrm>
              <a:off x="2615040" y="5539680"/>
              <a:ext cx="6020280" cy="259200"/>
            </a:xfrm>
            <a:prstGeom prst="roundRect">
              <a:avLst>
                <a:gd name="adj" fmla="val 16667"/>
              </a:avLst>
            </a:prstGeom>
            <a:gradFill rotWithShape="0">
              <a:gsLst>
                <a:gs pos="0">
                  <a:srgbClr val="ffffff"/>
                </a:gs>
                <a:gs pos="100000">
                  <a:srgbClr val="ffffff"/>
                </a:gs>
              </a:gsLst>
              <a:lin ang="16200000"/>
            </a:gradFill>
            <a:ln w="0">
              <a:noFill/>
            </a:ln>
            <a:effectLst>
              <a:outerShdw blurRad="39960" dir="5400000" dist="20160" rotWithShape="0">
                <a:srgbClr val="000000">
                  <a:alpha val="38000"/>
                </a:srgbClr>
              </a:outerShdw>
            </a:effectLst>
            <a:scene3d>
              <a:camera prst="orthographicFront"/>
              <a:lightRig dir="t" rig="flat"/>
            </a:scene3d>
            <a:sp3d prstMaterial="dkEdge">
              <a:bevelT w="8200" h="38100"/>
            </a:sp3d>
          </p:spPr>
          <p:style>
            <a:lnRef idx="0"/>
            <a:fillRef idx="0"/>
            <a:effectRef idx="1"/>
            <a:fontRef idx="minor"/>
          </p:style>
          <p:txBody>
            <a:bodyPr numCol="1" spcCol="1440" lIns="178920" rIns="178920" tIns="0" bIns="0" anchor="ctr">
              <a:noAutofit/>
            </a:bodyPr>
            <a:p>
              <a:pPr defTabSz="622440">
                <a:lnSpc>
                  <a:spcPct val="90000"/>
                </a:lnSpc>
                <a:spcAft>
                  <a:spcPts val="490"/>
                </a:spcAft>
                <a:tabLst>
                  <a:tab algn="l" pos="0"/>
                </a:tabLst>
              </a:pPr>
              <a:r>
                <a:rPr b="0" lang="en-GB" sz="1400" spc="-1" strike="noStrike">
                  <a:solidFill>
                    <a:schemeClr val="dk1"/>
                  </a:solidFill>
                  <a:latin typeface="StoneSerITCStd"/>
                  <a:ea typeface="DejaVu Sans"/>
                </a:rPr>
                <a:t>Effectiveness</a:t>
              </a:r>
              <a:endParaRPr b="0" lang="en-GB" sz="1400" spc="-1" strike="noStrike">
                <a:solidFill>
                  <a:srgbClr val="000000"/>
                </a:solidFill>
                <a:latin typeface="Arial"/>
              </a:endParaRPr>
            </a:p>
          </p:txBody>
        </p:sp>
      </p:gr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7"/>
          <p:cNvSpPr/>
          <p:nvPr/>
        </p:nvSpPr>
        <p:spPr>
          <a:xfrm>
            <a:off x="335520" y="4406760"/>
            <a:ext cx="10721880" cy="13309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3000" spc="-1" strike="noStrike" cap="all">
                <a:solidFill>
                  <a:srgbClr val="008c4f"/>
                </a:solidFill>
                <a:latin typeface="Arial Unicode MS"/>
                <a:ea typeface="DejaVu Sans"/>
              </a:rPr>
              <a:t>Introduction</a:t>
            </a:r>
            <a:endParaRPr b="0" lang="en-GB" sz="3000" spc="-1" strike="noStrike">
              <a:solidFill>
                <a:srgbClr val="000000"/>
              </a:solidFill>
              <a:latin typeface="Arial"/>
            </a:endParaRPr>
          </a:p>
        </p:txBody>
      </p:sp>
      <p:sp>
        <p:nvSpPr>
          <p:cNvPr id="212" name="CustomShape 19"/>
          <p:cNvSpPr/>
          <p:nvPr/>
        </p:nvSpPr>
        <p:spPr>
          <a:xfrm>
            <a:off x="335520" y="2906640"/>
            <a:ext cx="10721880" cy="14688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a typeface="DejaVu Sans"/>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4"/>
          <p:cNvSpPr/>
          <p:nvPr/>
        </p:nvSpPr>
        <p:spPr>
          <a:xfrm>
            <a:off x="335520" y="764640"/>
            <a:ext cx="1072620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14" name="CustomShape 9"/>
          <p:cNvSpPr/>
          <p:nvPr/>
        </p:nvSpPr>
        <p:spPr>
          <a:xfrm>
            <a:off x="335520" y="1268280"/>
            <a:ext cx="10726200" cy="5013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Goals of the CE: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Maintain natural resources and minimize the discharge of substances that are harmful to health and nature</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Ecological modernization of the economy to increase resource efficiency, e.g., by technical innovation and digital solutions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Products/services designed and constructed in such a way, </a:t>
            </a:r>
            <a:r>
              <a:rPr b="0" lang="en-US"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that they can be returned to the economic and material flows at any time with little financial and energetic effort</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Increase/maximize utilization of resources, e.g., Performance Economy</a:t>
            </a:r>
            <a:endParaRPr b="0" lang="en-GB" sz="1800" spc="-1" strike="noStrike">
              <a:solidFill>
                <a:srgbClr val="000000"/>
              </a:solidFill>
              <a:latin typeface="Arial"/>
            </a:endParaRPr>
          </a:p>
        </p:txBody>
      </p:sp>
      <p:sp>
        <p:nvSpPr>
          <p:cNvPr id="215" name="CustomShape 16"/>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Recap</a:t>
            </a:r>
            <a:endParaRPr b="0" lang="en-GB" sz="2200" spc="-1" strike="noStrike">
              <a:solidFill>
                <a:srgbClr val="000000"/>
              </a:solidFill>
              <a:latin typeface="Arial"/>
            </a:endParaRPr>
          </a:p>
        </p:txBody>
      </p:sp>
      <p:sp>
        <p:nvSpPr>
          <p:cNvPr id="216" name="CustomShape 18"/>
          <p:cNvSpPr/>
          <p:nvPr/>
        </p:nvSpPr>
        <p:spPr>
          <a:xfrm>
            <a:off x="263520" y="6411600"/>
            <a:ext cx="978444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CustomShape 5"/>
          <p:cNvSpPr/>
          <p:nvPr/>
        </p:nvSpPr>
        <p:spPr>
          <a:xfrm>
            <a:off x="335520" y="764640"/>
            <a:ext cx="10726200" cy="4770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Introduction</a:t>
            </a:r>
            <a:endParaRPr b="0" lang="en-GB" sz="2400" spc="-1" strike="noStrike">
              <a:solidFill>
                <a:srgbClr val="000000"/>
              </a:solidFill>
              <a:latin typeface="Arial"/>
            </a:endParaRPr>
          </a:p>
        </p:txBody>
      </p:sp>
      <p:sp>
        <p:nvSpPr>
          <p:cNvPr id="218" name="CustomShape 54"/>
          <p:cNvSpPr/>
          <p:nvPr/>
        </p:nvSpPr>
        <p:spPr>
          <a:xfrm>
            <a:off x="335520" y="1268280"/>
            <a:ext cx="10726200" cy="501372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Replace the LE with circularly oriented forms of consumption and production</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CE focus mostly on earned value management (“Wertschöpfungsmanagement”), product-service systems, product/business model innovations within existing power asymmetries </a:t>
            </a:r>
            <a:endParaRPr b="0" lang="en-GB" sz="1800" spc="-1" strike="noStrike">
              <a:solidFill>
                <a:srgbClr val="000000"/>
              </a:solidFill>
              <a:latin typeface="Arial"/>
            </a:endParaRPr>
          </a:p>
          <a:p>
            <a:pPr marL="216000" indent="-213840">
              <a:lnSpc>
                <a:spcPct val="100000"/>
              </a:lnSpc>
              <a:spcBef>
                <a:spcPts val="360"/>
              </a:spcBef>
              <a:buClr>
                <a:srgbClr val="008c4f"/>
              </a:buClr>
              <a:buSzPct val="45000"/>
              <a:buFont typeface="Wingdings" charset="2"/>
              <a:buChar char=""/>
            </a:pPr>
            <a:r>
              <a:rPr b="0" lang="en-US" sz="1800" spc="-1" strike="noStrike">
                <a:solidFill>
                  <a:srgbClr val="000000"/>
                </a:solidFill>
                <a:latin typeface="DejaVu Sans"/>
                <a:ea typeface="DejaVu Sans"/>
              </a:rPr>
              <a:t>Decouple economic growth and consumption of natural resources</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US" sz="1800" spc="-1" strike="noStrike">
                <a:solidFill>
                  <a:srgbClr val="ffffff"/>
                </a:solidFill>
                <a:latin typeface="DejaVu Sans"/>
                <a:ea typeface="DejaVu Sans"/>
              </a:rPr>
              <a:t>→ </a:t>
            </a:r>
            <a:r>
              <a:rPr b="0" lang="en-US" sz="1800" spc="-1" strike="noStrike">
                <a:solidFill>
                  <a:srgbClr val="ffffff"/>
                </a:solidFill>
                <a:latin typeface="DejaVu Sans"/>
                <a:ea typeface="DejaVu Sans"/>
              </a:rPr>
              <a:t>But why do we need neverending economic growth and why is it good to consume as many goods and services as possible?</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Alternatives: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Sufficiency strategies and lifestyle changes</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Question the prevailing entrepreneurial orientation towards the shareholder concept </a:t>
            </a:r>
            <a:endParaRPr b="0" lang="en-GB" sz="1800" spc="-1" strike="noStrike">
              <a:solidFill>
                <a:srgbClr val="000000"/>
              </a:solidFill>
              <a:latin typeface="Arial"/>
            </a:endParaRPr>
          </a:p>
          <a:p>
            <a:pPr>
              <a:lnSpc>
                <a:spcPct val="100000"/>
              </a:lnSpc>
              <a:spcBef>
                <a:spcPts val="360"/>
              </a:spcBef>
            </a:pPr>
            <a:r>
              <a:rPr b="0" lang="en-US" sz="1800" spc="-1" strike="noStrike">
                <a:solidFill>
                  <a:srgbClr val="ffffff"/>
                </a:solidFill>
                <a:latin typeface="DejaVu Sans"/>
                <a:ea typeface="DejaVu Sans"/>
              </a:rPr>
              <a:t>Deconstruction of existing power and hegemonic relations</a:t>
            </a:r>
            <a:endParaRPr b="0" lang="en-GB" sz="1800" spc="-1" strike="noStrike">
              <a:solidFill>
                <a:srgbClr val="000000"/>
              </a:solidFill>
              <a:latin typeface="Arial"/>
            </a:endParaRPr>
          </a:p>
        </p:txBody>
      </p:sp>
      <p:sp>
        <p:nvSpPr>
          <p:cNvPr id="219" name="CustomShape 55"/>
          <p:cNvSpPr/>
          <p:nvPr/>
        </p:nvSpPr>
        <p:spPr>
          <a:xfrm>
            <a:off x="432720" y="1148040"/>
            <a:ext cx="10331640" cy="47232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666666"/>
                </a:solidFill>
                <a:latin typeface="DejaVu Sans"/>
                <a:ea typeface="DejaVu Sans"/>
              </a:rPr>
              <a:t>CE Criticism</a:t>
            </a:r>
            <a:endParaRPr b="0" lang="en-GB" sz="2200" spc="-1" strike="noStrike">
              <a:solidFill>
                <a:srgbClr val="000000"/>
              </a:solidFill>
              <a:latin typeface="Arial"/>
            </a:endParaRPr>
          </a:p>
        </p:txBody>
      </p:sp>
      <p:sp>
        <p:nvSpPr>
          <p:cNvPr id="220" name="CustomShape 56"/>
          <p:cNvSpPr/>
          <p:nvPr/>
        </p:nvSpPr>
        <p:spPr>
          <a:xfrm>
            <a:off x="263520" y="6411600"/>
            <a:ext cx="9784440" cy="3826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900" spc="-1" strike="noStrike">
                <a:solidFill>
                  <a:srgbClr val="a6a6a6"/>
                </a:solidFill>
                <a:latin typeface="Roboto"/>
                <a:ea typeface="Roboto"/>
              </a:rPr>
              <a:t>Partially based on: F. Hofmann, J. Zwiers (2018) – Circular Society – Eine pluralistische und emanzipatorische Alternative zur Circular Economy? – </a:t>
            </a:r>
            <a:r>
              <a:rPr b="0" lang="en-US" sz="900" spc="-1" strike="noStrike" u="sng">
                <a:solidFill>
                  <a:srgbClr val="0000ff"/>
                </a:solidFill>
                <a:uFillTx/>
                <a:latin typeface="Roboto"/>
                <a:ea typeface="Roboto"/>
                <a:hlinkClick r:id="rId1"/>
              </a:rPr>
              <a:t>Link</a:t>
            </a:r>
            <a:r>
              <a:rPr b="0" lang="en-US" sz="900" spc="-1" strike="noStrike">
                <a:solidFill>
                  <a:srgbClr val="a6a6a6"/>
                </a:solidFill>
                <a:latin typeface="Roboto"/>
                <a:ea typeface="Roboto"/>
              </a:rPr>
              <a:t>.</a:t>
            </a:r>
            <a:endParaRPr b="0" lang="en-GB" sz="900" spc="-1" strike="noStrike">
              <a:solidFill>
                <a:srgbClr val="000000"/>
              </a:solidFill>
              <a:latin typeface="Arial"/>
            </a:endParaRPr>
          </a:p>
          <a:p>
            <a:pPr>
              <a:lnSpc>
                <a:spcPct val="100000"/>
              </a:lnSpc>
            </a:pPr>
            <a:r>
              <a:rPr b="0" lang="en-US" sz="900" spc="-1" strike="noStrike">
                <a:solidFill>
                  <a:srgbClr val="a6a6a6"/>
                </a:solidFill>
                <a:latin typeface="Roboto"/>
                <a:ea typeface="Roboto"/>
              </a:rPr>
              <a:t>.</a:t>
            </a:r>
            <a:endParaRPr b="0" lang="en-GB" sz="9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5.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1919</TotalTime>
  <Application>LibreOffice/24.2.7.2$Linux_X86_64 LibreOffice_project/420$Build-2</Application>
  <AppVersion>15.0000</AppVersion>
  <Words>2965</Words>
  <Paragraphs>302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cp:lastPrinted>2025-01-13T22:06:01Z</cp:lastPrinted>
  <dcterms:modified xsi:type="dcterms:W3CDTF">2025-01-13T22:08:16Z</dcterms:modified>
  <cp:revision>4003</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HiddenSlides">
    <vt:i4>0</vt:i4>
  </property>
  <property fmtid="{D5CDD505-2E9C-101B-9397-08002B2CF9AE}" pid="3" name="HyperlinksChanged">
    <vt:bool>0</vt:bool>
  </property>
  <property fmtid="{D5CDD505-2E9C-101B-9397-08002B2CF9AE}" pid="4" name="LinksUpToDate">
    <vt:bool>0</vt:bool>
  </property>
  <property fmtid="{D5CDD505-2E9C-101B-9397-08002B2CF9AE}" pid="5" name="MMClips">
    <vt:i4>0</vt:i4>
  </property>
  <property fmtid="{D5CDD505-2E9C-101B-9397-08002B2CF9AE}" pid="6" name="Notes">
    <vt:i4>1</vt:i4>
  </property>
  <property fmtid="{D5CDD505-2E9C-101B-9397-08002B2CF9AE}" pid="7" name="PresentationFormat">
    <vt:lpwstr>Breitbild</vt:lpwstr>
  </property>
  <property fmtid="{D5CDD505-2E9C-101B-9397-08002B2CF9AE}" pid="8" name="ScaleCrop">
    <vt:bool>0</vt:bool>
  </property>
  <property fmtid="{D5CDD505-2E9C-101B-9397-08002B2CF9AE}" pid="9" name="ShareDoc">
    <vt:bool>0</vt:bool>
  </property>
  <property fmtid="{D5CDD505-2E9C-101B-9397-08002B2CF9AE}" pid="10" name="Slides">
    <vt:i4>56</vt:i4>
  </property>
</Properties>
</file>