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</p:sldMasterIdLst>
  <p:notesMasterIdLst>
    <p:notesMasterId r:id="rId43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</p:sldIdLst>
  <p:sldSz cx="12192000" cy="6858000"/>
  <p:notesSz cx="7772400" cy="100584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1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1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1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DCE4F18-8F3E-4880-99CD-0438454A67F5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74BBBE41-9BFE-4FC8-BB0F-493AFF0581EE}" type="slidenum">
              <a:rPr lang="en-GB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18E6DAF-CBF3-43FB-9839-971AB70E979E}" type="slidenum">
              <a:rPr lang="en-GB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684F891-B13C-4CC5-A196-C2F1C2AA5625}" type="slidenum">
              <a:rPr lang="en-GB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395E4D1-22F1-4388-8E68-19070A738E3D}" type="slidenum">
              <a:rPr lang="en-GB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DB899096-2E2F-40DD-8F0B-88BEBF71C919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BB7A49E9-9F60-4370-9388-3690F508241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5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26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F0624E19-45AD-4ABF-BDF0-0AAF80FF4EAD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40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76A47A93-6CB9-4F6F-AA93-0645DB080FDD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9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50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475377CE-CDBC-4852-9DFF-D5E143B69BA7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7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58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29B1CFF3-14CD-479C-8524-5E78A99C8A56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EEE2FA0A-E105-4A53-B995-677D2BB46247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74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BF7ED0CB-1FF5-46B3-B56A-12AC75151BE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CE1EB0CB-D141-4AB8-A126-6CD3C164AA5B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9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90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67DD49ED-4068-4727-A439-75B4749378DE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800C2AEC-1158-467E-91E3-BAD08D6E6B4E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05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4FFEB479-ECF5-4379-B58D-39F003B55B26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50BAAE3A-4072-445D-A13C-49F289F6EC4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9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20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47B7FD5D-BD29-4345-8A94-68A83D7BC18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25503E71-3897-43AF-BABA-AC83A23EC174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7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38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AF537DA4-F329-4281-8DF4-3D403F4C772B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83DA0AA3-FC5E-451E-9DCE-EF8E4DB41472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5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46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D256F652-9CC3-46E0-8247-A923A9462F98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A05507AA-1AF5-4AF6-B350-80EB3F2C4E2E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9DB88585-B364-415E-BCE4-E71F30B91E0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5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56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75519D72-849A-4C4A-B3A1-41916BA01402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73EB8C4C-3628-4228-8BE1-771793D5BA1D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7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68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9163BBF6-5885-4DDC-BDBD-F9BC252AE8FD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4B7CB74B-478D-4FED-BD91-DEDAF1071EBB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BD766019-9CF1-481A-A7C5-7501BF797D75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2C266957-8A85-4AA6-AD8B-C75CFB5B58D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3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94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F70497DE-E3B0-4CF9-AA22-8190621138EE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25CEB757-1A78-4E96-9095-FB9C94679190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3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304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305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8BA3474D-F39B-45D9-808B-084A4A7D1397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1C5A5159-CA05-4157-AE11-22317FF1B82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6DC03568-3EA4-477A-A930-1C8541EA679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93513EDD-5B0B-4301-98F8-BE14FF9179DA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D8ED4588-6EDE-4F1E-AB66-07DD40535D7D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E69E8D78-8B53-4FEF-B3A7-ED587A7F737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92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076A83AF-FA53-4F66-89AD-6E5CA336FEFF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1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1EBBF75A-7386-4011-9201-31FC0D72729F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3" name="Picture 19" descr="Logo_TUC_de_RGB"/>
          <p:cNvPicPr/>
          <p:nvPr/>
        </p:nvPicPr>
        <p:blipFill>
          <a:blip r:embed="rId3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14" name="Grafik 2"/>
          <p:cNvPicPr/>
          <p:nvPr/>
        </p:nvPicPr>
        <p:blipFill>
          <a:blip r:embed="rId4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hyperlink" Target="https://re.etce-lab.de/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onf.tu-clausthal.de/rooms/ben-hsg-rt9-6ur/join" TargetMode="External"/><Relationship Id="rId2" Type="http://schemas.openxmlformats.org/officeDocument/2006/relationships/hyperlink" Target="https://webconf.tu-clausthal.de/b/ben-hsg-rt9-6ur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27400" y="1412640"/>
            <a:ext cx="10360080" cy="114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27400" y="2852640"/>
            <a:ext cx="10360080" cy="236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M.Sc. Anant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Sujatanagarjuna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M.Sc. Chintan Patel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3" name="Table 1"/>
          <p:cNvGraphicFramePr/>
          <p:nvPr>
            <p:extLst>
              <p:ext uri="{D42A27DB-BD31-4B8C-83A1-F6EECF244321}">
                <p14:modId xmlns:p14="http://schemas.microsoft.com/office/powerpoint/2010/main" val="2575813286"/>
              </p:ext>
            </p:extLst>
          </p:nvPr>
        </p:nvGraphicFramePr>
        <p:xfrm>
          <a:off x="898920" y="1556280"/>
          <a:ext cx="9435600" cy="2468880"/>
        </p:xfrm>
        <a:graphic>
          <a:graphicData uri="http://schemas.openxmlformats.org/drawingml/2006/table">
            <a:tbl>
              <a:tblPr/>
              <a:tblGrid>
                <a:gridCol w="175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1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1" strike="noStrike" spc="-1" dirty="0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17.11.2025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24.11.2025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24.11.2025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01.12.2025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05.01.2026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12.01.2026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12.01.2026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19.01.2026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26.01.2026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02.02.2026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lang="en-GB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02.02.2026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</a:rPr>
                        <a:t>09.02.2026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lang="en-GB" sz="15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32"/>
          <p:cNvSpPr/>
          <p:nvPr/>
        </p:nvSpPr>
        <p:spPr>
          <a:xfrm>
            <a:off x="53964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33"/>
          <p:cNvSpPr/>
          <p:nvPr/>
        </p:nvSpPr>
        <p:spPr>
          <a:xfrm>
            <a:off x="53964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re.etce-lab.de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lang="en-GB" sz="18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lang="en-GB" sz="1800" b="1" u="sng" strike="noStrike" spc="-1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9"/>
          <p:cNvSpPr/>
          <p:nvPr/>
        </p:nvSpPr>
        <p:spPr>
          <a:xfrm>
            <a:off x="53964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539640" y="126864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28.10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03.02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2025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04.11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03.02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2025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3964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lang="en-GB" sz="1800" b="1" strike="noStrike" spc="-1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9"/>
          <p:cNvSpPr/>
          <p:nvPr/>
        </p:nvSpPr>
        <p:spPr>
          <a:xfrm>
            <a:off x="53964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20"/>
          <p:cNvSpPr/>
          <p:nvPr/>
        </p:nvSpPr>
        <p:spPr>
          <a:xfrm>
            <a:off x="53964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3964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lang="en-GB" sz="1800" b="1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Final exam (tentative):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17.02.2025 → 14:00 – 16:00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3964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6489720" y="2132640"/>
            <a:ext cx="513720" cy="4935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4294080" y="2247480"/>
            <a:ext cx="2282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53964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lang="en-GB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lang="en-GB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lang="en-GB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lang="en-GB" sz="1800" b="0" i="1" strike="noStrike" spc="-1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lang="en-GB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lang="en-GB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GB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Grafik 2"/>
          <p:cNvPicPr/>
          <p:nvPr/>
        </p:nvPicPr>
        <p:blipFill>
          <a:blip r:embed="rId2"/>
          <a:stretch/>
        </p:blipFill>
        <p:spPr>
          <a:xfrm>
            <a:off x="2684520" y="1323360"/>
            <a:ext cx="1467000" cy="2168280"/>
          </a:xfrm>
          <a:prstGeom prst="rect">
            <a:avLst/>
          </a:prstGeom>
          <a:ln w="0">
            <a:noFill/>
          </a:ln>
        </p:spPr>
      </p:pic>
      <p:pic>
        <p:nvPicPr>
          <p:cNvPr id="318" name="Grafik 11"/>
          <p:cNvPicPr/>
          <p:nvPr/>
        </p:nvPicPr>
        <p:blipFill>
          <a:blip r:embed="rId3"/>
          <a:stretch/>
        </p:blipFill>
        <p:spPr>
          <a:xfrm>
            <a:off x="7269840" y="1716120"/>
            <a:ext cx="1780920" cy="177300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1620000" y="3439440"/>
            <a:ext cx="3631680" cy="67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en-GB" sz="16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322680" y="3460320"/>
            <a:ext cx="3631680" cy="67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en-GB" sz="16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1311840" y="5920200"/>
            <a:ext cx="3624840" cy="66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3950280" y="5903280"/>
            <a:ext cx="3624840" cy="66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M.Sc. Chintan Patel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Picture 3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6" b="28456"/>
          <a:stretch>
            <a:fillRect/>
          </a:stretch>
        </p:blipFill>
        <p:spPr>
          <a:xfrm>
            <a:off x="4863240" y="4150440"/>
            <a:ext cx="1798920" cy="17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Text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lang="en-GB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lang="en-GB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lang="en-GB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lang="en-GB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Text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lang="en-GB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GB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GB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Text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Text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1" strike="noStrike" spc="-1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3964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lang="en-GB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098000" cy="207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5"/>
          <p:cNvSpPr/>
          <p:nvPr/>
        </p:nvSpPr>
        <p:spPr>
          <a:xfrm>
            <a:off x="53964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17EAC0-31F1-606F-ADD4-37B5E2605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96010"/>
              </p:ext>
            </p:extLst>
          </p:nvPr>
        </p:nvGraphicFramePr>
        <p:xfrm>
          <a:off x="715880" y="1441449"/>
          <a:ext cx="10190746" cy="50772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204">
                  <a:extLst>
                    <a:ext uri="{9D8B030D-6E8A-4147-A177-3AD203B41FA5}">
                      <a16:colId xmlns:a16="http://schemas.microsoft.com/office/drawing/2014/main" val="1327032830"/>
                    </a:ext>
                  </a:extLst>
                </a:gridCol>
                <a:gridCol w="1220331">
                  <a:extLst>
                    <a:ext uri="{9D8B030D-6E8A-4147-A177-3AD203B41FA5}">
                      <a16:colId xmlns:a16="http://schemas.microsoft.com/office/drawing/2014/main" val="2786323709"/>
                    </a:ext>
                  </a:extLst>
                </a:gridCol>
                <a:gridCol w="5589543">
                  <a:extLst>
                    <a:ext uri="{9D8B030D-6E8A-4147-A177-3AD203B41FA5}">
                      <a16:colId xmlns:a16="http://schemas.microsoft.com/office/drawing/2014/main" val="528847109"/>
                    </a:ext>
                  </a:extLst>
                </a:gridCol>
                <a:gridCol w="2159668">
                  <a:extLst>
                    <a:ext uri="{9D8B030D-6E8A-4147-A177-3AD203B41FA5}">
                      <a16:colId xmlns:a16="http://schemas.microsoft.com/office/drawing/2014/main" val="2324886005"/>
                    </a:ext>
                  </a:extLst>
                </a:gridCol>
              </a:tblGrid>
              <a:tr h="47157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500" b="1" u="none" strike="noStrike" dirty="0">
                          <a:effectLst/>
                          <a:latin typeface="DejaVu Sans"/>
                        </a:rPr>
                        <a:t>Week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500" b="1" u="none" strike="noStrike" dirty="0">
                          <a:effectLst/>
                          <a:latin typeface="DejaVu Sans"/>
                        </a:rPr>
                        <a:t>Date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500" b="1" u="none" strike="noStrike" dirty="0">
                          <a:effectLst/>
                          <a:latin typeface="DejaVu Sans"/>
                        </a:rPr>
                        <a:t>Lecture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500" b="1" u="none" strike="noStrike" dirty="0">
                          <a:effectLst/>
                          <a:latin typeface="DejaVu Sans"/>
                        </a:rPr>
                        <a:t>Location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78198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 dirty="0">
                          <a:effectLst/>
                          <a:latin typeface="DejaVu Sans"/>
                        </a:rPr>
                        <a:t>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03.11.25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Organization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u="none" strike="noStrike">
                          <a:effectLst/>
                          <a:latin typeface="DejaVu Sans"/>
                        </a:rPr>
                        <a:t>BBB (Online + LIVE in GoTec)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2407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10.11.25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Introduction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74422"/>
                  </a:ext>
                </a:extLst>
              </a:tr>
              <a:tr h="3222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 dirty="0">
                          <a:effectLst/>
                          <a:latin typeface="DejaVu Sans"/>
                        </a:rPr>
                        <a:t>17.11.25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GB" sz="1200" u="none" strike="noStrike" dirty="0">
                          <a:effectLst/>
                          <a:latin typeface="DejaVu Sans"/>
                        </a:rPr>
                        <a:t>System Context/Boundaries and Types of Requirements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900241"/>
                  </a:ext>
                </a:extLst>
              </a:tr>
              <a:tr h="36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24.11.25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Eliciation I &amp; II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71324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 dirty="0">
                          <a:effectLst/>
                          <a:latin typeface="DejaVu Sans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01.12.25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Negotiation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59453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08.12.25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Documentation – Introduction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97915"/>
                  </a:ext>
                </a:extLst>
              </a:tr>
              <a:tr h="3222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15.12.25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Documentation – Textual Requirements Specification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74874"/>
                  </a:ext>
                </a:extLst>
              </a:tr>
              <a:tr h="3222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05.01.26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Documentation – Model-based Requirements Documentation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889896"/>
                  </a:ext>
                </a:extLst>
              </a:tr>
              <a:tr h="32225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12.01.26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Documentation – Formal Requirements Specification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79133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19.01.26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Requirements Validation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7146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26.02.26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Requirements Management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6748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02.02.26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Requirements Traceability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09920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09.02.26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Tool Support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200" u="none" strike="noStrike" dirty="0">
                          <a:effectLst/>
                          <a:latin typeface="DejaVu Sans"/>
                        </a:rPr>
                        <a:t>MOOC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97432"/>
                  </a:ext>
                </a:extLst>
              </a:tr>
              <a:tr h="3161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200" u="none" strike="noStrike">
                          <a:effectLst/>
                          <a:latin typeface="DejaVu Sans"/>
                        </a:rPr>
                        <a:t>16.02.26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GB" sz="1200" u="none" strike="noStrike" dirty="0">
                          <a:effectLst/>
                          <a:latin typeface="DejaVu Sans"/>
                        </a:rPr>
                        <a:t>Exam Q&amp;A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u="none" strike="noStrike" dirty="0">
                          <a:effectLst/>
                          <a:latin typeface="DejaVu Sans"/>
                        </a:rPr>
                        <a:t>BBB (Online + LIVE in </a:t>
                      </a:r>
                      <a:r>
                        <a:rPr lang="en-GB" sz="1200" u="none" strike="noStrike" dirty="0" err="1">
                          <a:effectLst/>
                          <a:latin typeface="DejaVu Sans"/>
                        </a:rPr>
                        <a:t>GoTec</a:t>
                      </a:r>
                      <a:r>
                        <a:rPr lang="en-GB" sz="1200" u="none" strike="noStrike" dirty="0">
                          <a:effectLst/>
                          <a:latin typeface="DejaVu Sans"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DejaVu Sans"/>
                      </a:endParaRPr>
                    </a:p>
                  </a:txBody>
                  <a:tcPr marL="4621" marR="4621" marT="462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1549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971</Words>
  <Application>Microsoft Office PowerPoint</Application>
  <PresentationFormat>Widescreen</PresentationFormat>
  <Paragraphs>201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18</vt:i4>
      </vt:variant>
    </vt:vector>
  </HeadingPairs>
  <TitlesOfParts>
    <vt:vector size="48" baseType="lpstr">
      <vt:lpstr>Arial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Chintan Patel</cp:lastModifiedBy>
  <cp:revision>3089</cp:revision>
  <cp:lastPrinted>2023-12-04T12:34:06Z</cp:lastPrinted>
  <dcterms:created xsi:type="dcterms:W3CDTF">2013-05-21T09:22:36Z</dcterms:created>
  <dcterms:modified xsi:type="dcterms:W3CDTF">2025-09-30T15:36:09Z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20</vt:i4>
  </property>
</Properties>
</file>