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7772400" cy="100584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commentAuthors" Target="commentAuthors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21T09:54:46" idx="1">
    <p:pos x="0" y="0"/>
    <p:text>TODO: After translation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1-11T12:23:17" idx="2">
    <p:pos x="0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618723D-CD3D-479D-BB2F-4DFC55330666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D851AA1-7699-429A-B8F5-4AE75FBB923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035F7E-D976-4C3A-84CB-141F46979F80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6FF8B91-441C-4321-B83F-5A29597C202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17F8F9-E6E3-4EEF-8D1B-E9B0AAB75B5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3353274-F518-4857-A380-50EDD1109DFC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C3D04BF-40C8-47D4-91C4-B635E024864C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CE65043-AB07-4CAE-8F90-0CAA0AB3F73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832E17B-4B0F-4504-B9EF-2E182E8BDA6B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0D6F09F-4254-44FC-9EAA-61C19EBCCCE3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D9E28D-2A9D-4E4D-8412-0FF156EE0EE8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1F78AE8-120A-4F50-B16F-05B104A03D46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696075" cy="3767137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688411B-4292-4E94-A87F-19A67CC7F0D3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9856A22-B430-4133-A0DD-766189EE1CCD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E27D288-CE77-4E8B-B26A-C054EEE8ACB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0F0EBE6-1D77-4740-AE95-CFC20F9DF6D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451C766-CE09-484A-B841-0F2210682DC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580C546-987C-4463-A752-19B4EEDE5AC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F5074FB-4093-4833-AC2E-E199FAB9E39D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2D7EEFF-A156-481C-B174-F49C25FEB99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A738BEA-579A-4917-AE21-8BE5F3BA00E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412B134-C157-43A5-A212-9103BD5D898E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EA3C0CF-AFA6-49F6-89DC-57BADE54343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25CFA3-2181-482A-BAE8-2B3BAC2431F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07FF9AA-BB68-4CC7-BE43-5902982C10D0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5DF4E4-4E9A-45FC-B87E-86CC10A1E19B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801AD7E-15CC-4BFB-88C2-56180A7EE664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FE65AC6-5591-49CA-A4F8-4E772771FF1F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707454-D88C-40A8-91E1-8B991DAA427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EC91DA2-6517-401E-A081-C9F7391ECA42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6810ACE-2073-4184-B134-9AF36FB57893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2CD0AD3-E08C-4544-9C4E-A1C6D33A3C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AFE249B-D061-40C6-9EDA-48AAD614957B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6DB71E6-748F-474E-B755-DA87D2D57A5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CBD7C-2724-4218-9742-324148B5CC8D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CB7E5BC-212D-49DF-AB66-DE9CD0A6BEED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B323F6F-F6D1-4396-8BE7-2987CFBA6336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76CDB89-EA96-49C8-BF46-898C3C6652C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C2A617-1AF3-4C50-A905-1F5B3D02105C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04E7167-3BA1-43CC-8D25-E9244F83518A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69F10D-A4D0-460C-91C8-8694913C2097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E179498-E35D-494A-8230-46B011019912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2F97E7A-762D-4D01-A319-A7E3764E9DF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1D0BD5CD-5256-4C24-942C-86E690D85D45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A5B1C6B2-FC22-4080-A7D4-1C1965318F66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6CC30572-58E3-47BA-A70C-868AF1743765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7A033DB4-BA30-4EFA-8DA3-5BC5941C5465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497967CE-04A1-450A-B150-348CDA0B27CA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NI43U9UpkQo" TargetMode="Externa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GB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M.Sc. Anant </a:t>
            </a:r>
            <a:r>
              <a:rPr lang="en-GB" sz="16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Sujatanagarjuna</a:t>
            </a:r>
            <a:endParaRPr lang="en-GB" sz="16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GB" sz="1600" spc="-1" dirty="0">
                <a:solidFill>
                  <a:srgbClr val="000000"/>
                </a:solidFill>
                <a:latin typeface="DejaVu Sans"/>
              </a:rPr>
              <a:t>M.Sc. </a:t>
            </a:r>
            <a:r>
              <a:rPr lang="en-GB" sz="1600" spc="-1">
                <a:solidFill>
                  <a:srgbClr val="000000"/>
                </a:solidFill>
                <a:latin typeface="DejaVu Sans"/>
              </a:rPr>
              <a:t>Chintan Patel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609480" y="17658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Unclear objectives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multiple stakeholders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Bad coordination between stakeholders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Low imagination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High complexity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individual knows every detail of the desired product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Complex business processes, boundaries, rules, and wishes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Language barriers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Native speakers vs. foreign language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Professional jargon vs. computer science jargon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09480" y="176472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Changing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Vague requirements get more detailed during the development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Business process changes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Bad quality of the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Imprecise, ambiguous, inconsistent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Unnecessary features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Gold plating: functions and features that are not required are part of the system definition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Imprecise planning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Results from the problems above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must be communicated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Mostly natural language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What a person (sender) says or writes (encodes) is not necessarily the same as what another person (receiver) understands (decodes)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2"/>
          <p:cNvPicPr/>
          <p:nvPr/>
        </p:nvPicPr>
        <p:blipFill>
          <a:blip r:embed="rId3"/>
          <a:stretch/>
        </p:blipFill>
        <p:spPr>
          <a:xfrm>
            <a:off x="2122920" y="3387600"/>
            <a:ext cx="7195320" cy="99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Communication in natural language depends on several factors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Cultural background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Educational background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Area of expertise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Everyday work life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Communication medium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communication media have different properties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Verbal communication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Relies heavily on redundancy, e.g., language, gestures or intonation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Immediate feedback possible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Written communication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Minimum of redundancy and feedback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Sometimes required information is not transferred at all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Focusing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Certain information is left out due to a wrong/misguided focus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Simplification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Complex parts of the information are excluded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Oversimplified language use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Wrong expectation of existing knowledge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Agreed upon common language usage improves communication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achieved through a glossary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Why are Software Requirements Special?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Software is different than hardware/materials!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Universal: almost no restrictions of the area of application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also have almost no bounds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Same means for many areas of application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Many things are taken for granted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Amorphous: software has no shape, cannot be visualized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Not monotone: Problems can always occur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If 3 and 5 work, 4 can still fail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Users and customers think anything is possible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Partially true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More possibilities means that requirements need to be detailed!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4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Arial Unicode MS"/>
                <a:ea typeface="DejaVu Sans"/>
              </a:rPr>
              <a:t>Requirements Engineering Overview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Definition – Software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Arial"/>
              </a:rPr>
              <a:t>Software is a collection of computer programs, procedures, directives, associated documentation and data.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51800" y="3737160"/>
            <a:ext cx="10661040" cy="879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IEEE 729-1983 (1983) –https://standards.ieee.org/ieee/729/967/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Definition –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451800" y="2999520"/>
            <a:ext cx="10661040" cy="2712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IEEE defines requirements as follows (IEEE Std. 610.12-1990):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condition or capability needed by a user to solve a problem or achieve an objective.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condition or capability that must be met or possessed by a system or system component to satisfy a contract, standard, specification, or other formally imposed documents.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documented representation of a condition or capability as in 1) or 2).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https://ieeexplore.ieee.org/document/159342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4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hteck 195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HSN-Hierarchy 2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HSN-Hierarchy 26"/>
          <p:cNvSpPr/>
          <p:nvPr/>
        </p:nvSpPr>
        <p:spPr>
          <a:xfrm>
            <a:off x="604080" y="186156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numCol="1" spcCol="0" anchor="ctr">
            <a:noAutofit/>
          </a:bodyPr>
          <a:lstStyle/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Font typeface="StarSymbol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Definition –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431280" y="2870280"/>
            <a:ext cx="10832760" cy="2842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“Requirements engineering is a systematic and disciplined approach to the specification and management of requirements with the following goals: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Knowing the relevant requirements, achieving a consensus among the stakeholders about these requirements, documenting them according to given standards, and managing them systematically.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and documenting the stakeholders’ desires and needs, specifying and managing requirements to minimize the risk of delivering a system that does not meet the stakeholders’ desires and needs.”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Pohl, C. Rupp (2011)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Font typeface="StarSymbol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Obtain requirements from stakeholders and other sources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Font typeface="StarSymbol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Adequate descriptions of elicited requirements.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techniques, e.g., natural language or conceptual models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Font typeface="StarSymbol"/>
              <a:buAutoNum type="arabicPlain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and negotiation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of documented requirements and possibly their negotiation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Happens as early as possible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Font typeface="StarSymbol"/>
              <a:buAutoNum type="arabicPlain" startAt="4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Management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Orthogonal to the other activities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Consists of measures for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structuring requirements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preparing them for use in different roles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maintaining consistency after changes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ensuring their implementation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Different types of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Consider a calculator that should be able to perform basic arithmetic operations.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Which operations should be supported (e.g., add, subtract, multiply)?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How fast should the calculations be (e.g., 10 milliseconds, 1 second)?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What kinds of numbers should be supported (e.g., integer, floats)?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1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1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238"/>
          <p:cNvPicPr/>
          <p:nvPr/>
        </p:nvPicPr>
        <p:blipFill>
          <a:blip r:embed="rId3"/>
          <a:stretch/>
        </p:blipFill>
        <p:spPr>
          <a:xfrm>
            <a:off x="914760" y="1912680"/>
            <a:ext cx="8660160" cy="425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Requirement Types – Functional Requirements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functional requirement is a requirement concerning a result of behavior that shall be provided by a function of the system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has many perspectives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Functional perspectives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Behavioral perspectives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Data perspectives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calculator must be able to read numbers as input.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calculator must be able to add two numbers and display the result.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quality requirement is a requirement that pertains to a quality concern that is not covered by functional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Typically about performance, availability, dependability, scalability, or portability of a system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called “non-functional requirements”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result of any calculation must be provided within 10 milliseconds.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average, the calculator must not crash more often than every 10,000 arithmetical operations.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36000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Further categorization of quality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ISO Standard 9126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Quality of system functions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Appropriateness, security and safety, accurateness of calculations, interoperability, conformity to standards, ...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Dependability of functionalities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Robustness, fault tolerance, recoverability, ...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Usability of a system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Understandability, learnability, ease of use, ...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efficiency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Time behavior, consumption behavior, ...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Changeability of a system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Analyzability, changeability, stability, testability, ...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Portability of a system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Adaptability, installability, replaceability, ...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Quality requirements often related to multiple functional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Should not be mixed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Relationships should be well documented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Requirement Types – Constraints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constraint is a requirement that limits the solution space beyond what is necessary for meeting the given functional requirements and quality requirements.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Cannot be influenced by the development team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Constraints are not implemented; they are adhered to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constraint is not part of the solution, it simply limits how the solution will look like.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calculator shall be implemented on hardware that allows double-precision floating point operations.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calculator shall be available on the market in June 2023.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Arial Unicode MS"/>
                <a:ea typeface="DejaVu Sans"/>
              </a:rPr>
              <a:t>Motivation of Requirements Engineering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5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2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Definition – Stakeholder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HSN-Hierarchy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431280" y="2870280"/>
            <a:ext cx="10832760" cy="2842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“A stakeholder is either a person or an organisation that has a potential interest in the system to be developed.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stakeholder typically has their own requirements for the system.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person can represent the interest of different stakeholders (people and/or organisations), i.e a stakeholder can have more than one role and represent more than one stakeholder.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lang="en-US" sz="900" b="0" strike="noStrike" spc="-1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0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hteck 3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Stakeholder – Examples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HSN-Hierarchy 3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Customers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System/software developers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users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Architects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Domain experts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Testers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Maintenance staff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4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Arial Unicode MS"/>
                <a:ea typeface="DejaVu Sans"/>
              </a:rPr>
              <a:t>Requirements Engineering Process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18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Grafik 5"/>
          <p:cNvPicPr/>
          <p:nvPr/>
        </p:nvPicPr>
        <p:blipFill>
          <a:blip r:embed="rId2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Start of a project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Content roughly known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Identification of stakeholders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Identification of additional sources of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existing systems, standards, etc.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Gathering of raw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Need further refinement, but already capture the “core” of the requirements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Visit and interview customer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Only few people involved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Documents and important names are retrieved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Evaluate results and determine open questions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Ask targeted questions in interviews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Customer or other stakeholders are asked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Possibly in form of a workshop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Identification of the concrete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Structuring of the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Identification of relationships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Classification of requirements (e.g., functional requirement)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Merging of similar requirements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Grouping of requirements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Based on relationships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Based on requirement type (e.g., functional requirements, quality requirements)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From raw requirements to detailed requirements sufficient that can be the basis of an acceptance test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Identification of dependencies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Detection of inconsistencies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Resolution of inconsistencies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Prioritization of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in must-have requirements and optional requirements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Study records of meeting with customer and additional available material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Ask questions if needed (back to elicitation)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Resolve ambiguities off-line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example, through a phone call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case of contradictions → Negotiation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Parallel: Writing of the Specification (→ Documentation)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Called “Draft” while it is a work-in-progress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Distribution of specification draft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Workshop with all “important” people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Stakeholders, project management, software architects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people who can actually make decisions absent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Presentation of the obtained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Slides, mock-ups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Interactive prioritization and concretization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5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case of disagreement, direct mediation is possible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Intensive record keeping required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Why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Someone needs software for a professional activity or as part of a product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Most people cannot create this software!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Option 1: Buy a fitting software product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Option 2: Pay for the development of a new software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For both options the requirements must be known!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36000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If possible, a formal verification of the documents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If possible, a formal verification of the documents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5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5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5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5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request → Change Control Board → Decision → Assign change task (costs money)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 → the change requests and changes themselves become traceable objects within the system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request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Change Control Board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Decision 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Assign change task (costs money)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0">
              <a:lnSpc>
                <a:spcPct val="10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0">
              <a:lnSpc>
                <a:spcPct val="10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0">
              <a:lnSpc>
                <a:spcPct val="10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</a:t>
            </a: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→ t</a:t>
            </a: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he change requests and changes themselves become traceable objects within the system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“In the meeting XYZ, Mr. Smith said that we should ...”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“In the meeting XYZ, Mr. Smith said that we should ...”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Requirements Vital for Project Success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9" name="Table 3"/>
          <p:cNvGraphicFramePr/>
          <p:nvPr/>
        </p:nvGraphicFramePr>
        <p:xfrm>
          <a:off x="1658160" y="1954080"/>
          <a:ext cx="8127720" cy="4449600"/>
        </p:xfrm>
        <a:graphic>
          <a:graphicData uri="http://schemas.openxmlformats.org/drawingml/2006/table">
            <a:tbl>
              <a:tblPr/>
              <a:tblGrid>
                <a:gridCol w="55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% of Responses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Incomplete Requirements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13.1%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User Involvement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12.4%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Ressources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10.6%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Unrealistic Expectations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Executive Support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9.3%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Changing Requirements &amp; Specifications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8.7%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Planning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8.1%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Didn‘t Need It Any Longer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7.5%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IT Management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6.2%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Technology Illiteracy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4.3%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Other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0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900" b="0" strike="noStrike" spc="-1">
                <a:solidFill>
                  <a:srgbClr val="A6A6A6"/>
                </a:solidFill>
                <a:latin typeface="Roboto"/>
                <a:ea typeface="Roboto"/>
              </a:rPr>
              <a:t>The Standish Group (1995) – Chaos Report –https://personal.utdallas.edu/~chung/SYSM6309/chaos_report.pdf 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4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cap="all" spc="-1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System analysis has many 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is a complex task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are the foundation of projects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Without good requirements, projects are in trouble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is more than just “getting the requirements and writing them down”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Tasks include elicitation, documentation, but also validation of requirements, change management and tracing of requirements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Arial Unicode MS"/>
                <a:ea typeface="DejaVu Sans"/>
              </a:rPr>
              <a:t>Questions?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547200" y="1600200"/>
            <a:ext cx="10648080" cy="479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Effects of Inadequate RE – Airbus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Requirement: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used, </a:t>
            </a:r>
            <a:r>
              <a:rPr lang="en-US" sz="2000" b="0" i="1" strike="noStrike" spc="-1">
                <a:solidFill>
                  <a:srgbClr val="C00000"/>
                </a:solidFill>
                <a:latin typeface="DejaVu Sans"/>
                <a:ea typeface="DejaVu Sans"/>
              </a:rPr>
              <a:t>when the airplane is lande</a:t>
            </a:r>
            <a:r>
              <a:rPr lang="en-US" sz="2000" b="0" strike="noStrike" spc="-1">
                <a:solidFill>
                  <a:srgbClr val="C00000"/>
                </a:solidFill>
                <a:latin typeface="DejaVu Sans"/>
                <a:ea typeface="DejaVu Sans"/>
              </a:rPr>
              <a:t>d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Translation: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lang="en-US" sz="2000" b="0" strike="noStrike" spc="-1">
                <a:solidFill>
                  <a:srgbClr val="C00000"/>
                </a:solidFill>
                <a:latin typeface="DejaVu Sans"/>
                <a:ea typeface="DejaVu Sans"/>
              </a:rPr>
              <a:t>while the wheels are rotating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Implementation: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lang="en-US" sz="2000" b="0" strike="noStrike" spc="-1">
                <a:solidFill>
                  <a:srgbClr val="C00000"/>
                </a:solidFill>
                <a:latin typeface="DejaVu Sans"/>
                <a:ea typeface="DejaVu Sans"/>
              </a:rPr>
              <a:t>while the wheels are rotating fast enough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Situation: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Rainstorm – aquaplaning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Result: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Crash due to overshooting the runway!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Problem:</a:t>
            </a: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Erroneous modeling in the requirement phase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Effects of Inadequate RE – General Examples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360000" anchor="b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Missing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“Of course, we need to print reports…”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Inadequate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“Provide an optimal delivery route for each truck within 1 msec”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Implicit requirements which are not explicitly available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“Only one train may be in a specific railway segment at the same time”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0">
              <a:lnSpc>
                <a:spcPct val="100000"/>
              </a:lnSpc>
              <a:spcBef>
                <a:spcPts val="1009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0">
              <a:lnSpc>
                <a:spcPct val="100000"/>
              </a:lnSpc>
              <a:spcBef>
                <a:spcPts val="1009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0">
              <a:lnSpc>
                <a:spcPct val="100000"/>
              </a:lnSpc>
              <a:spcBef>
                <a:spcPts val="1009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Inconsistent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“only approved personal may be allowed to menu level 2”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but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“in order to get approval one needs to use level-2 function request approval”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Ambiguous requirements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“After inserting the card and the PIN provide access to the menu within 2 sec.”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7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hteck 209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Tasks of Requirements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132200" cy="48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Show what results the stakeholders want	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 stakeholder of a system is a person or organization that has an (direct or indirect) influence on the requirements of a system.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Represent different viewpoints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Accept products against precise criteria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Requests for proposals and contract structuring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Communication between stakeholders and developers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Common understanding of desired product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/>
          <p:nvPr/>
        </p:nvSpPr>
        <p:spPr>
          <a:xfrm>
            <a:off x="457200" y="2057400"/>
            <a:ext cx="10738080" cy="4565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17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lang="en-US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lang="en-US" sz="17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7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rafik 2"/>
          <p:cNvPicPr/>
          <p:nvPr/>
        </p:nvPicPr>
        <p:blipFill>
          <a:blip r:embed="rId3"/>
          <a:stretch/>
        </p:blipFill>
        <p:spPr>
          <a:xfrm>
            <a:off x="2329920" y="2606040"/>
            <a:ext cx="6985080" cy="275796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3"/>
          <p:cNvSpPr/>
          <p:nvPr/>
        </p:nvSpPr>
        <p:spPr>
          <a:xfrm>
            <a:off x="542880" y="72468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echteck 7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Getting the Right Information is Tricky </a:t>
            </a:r>
            <a:r>
              <a:rPr lang="de-DE" sz="2200" b="1" strike="noStrike" spc="-1">
                <a:solidFill>
                  <a:srgbClr val="666666"/>
                </a:solidFill>
                <a:latin typeface="DejaVu Sans"/>
                <a:ea typeface="DejaVu Sans"/>
              </a:rPr>
              <a:t>– Telephone Game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2983</Words>
  <Application>Microsoft Office PowerPoint</Application>
  <PresentationFormat>Widescreen</PresentationFormat>
  <Paragraphs>546</Paragraphs>
  <Slides>53</Slides>
  <Notes>42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Arial Unicode MS</vt:lpstr>
      <vt:lpstr>Arial</vt:lpstr>
      <vt:lpstr>DejaVu Sans</vt:lpstr>
      <vt:lpstr>OpenSymbol</vt:lpstr>
      <vt:lpstr>Roboto</vt:lpstr>
      <vt:lpstr>StarSymbol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Chintan Patel</cp:lastModifiedBy>
  <cp:revision>3164</cp:revision>
  <dcterms:created xsi:type="dcterms:W3CDTF">2013-05-21T09:22:36Z</dcterms:created>
  <dcterms:modified xsi:type="dcterms:W3CDTF">2025-09-30T19:40:44Z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39</vt:i4>
  </property>
  <property fmtid="{D5CDD505-2E9C-101B-9397-08002B2CF9AE}" pid="4" name="PresentationFormat">
    <vt:lpwstr>Widescreen</vt:lpwstr>
  </property>
  <property fmtid="{D5CDD505-2E9C-101B-9397-08002B2CF9AE}" pid="5" name="Slides">
    <vt:i4>50</vt:i4>
  </property>
</Properties>
</file>