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59"/>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7772400" cy="100584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10"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1-21T09:54:46" idx="1">
    <p:pos x="0" y="0"/>
    <p:text>TODO: After translation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6"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27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278"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279" name="PlaceHolder 4"/>
          <p:cNvSpPr>
            <a:spLocks noGrp="1"/>
          </p:cNvSpPr>
          <p:nvPr>
            <p:ph type="dt" idx="1"/>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280" name="PlaceHolder 5"/>
          <p:cNvSpPr>
            <a:spLocks noGrp="1"/>
          </p:cNvSpPr>
          <p:nvPr>
            <p:ph type="ftr" idx="2"/>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281" name="PlaceHolder 6"/>
          <p:cNvSpPr>
            <a:spLocks noGrp="1"/>
          </p:cNvSpPr>
          <p:nvPr>
            <p:ph type="sldNum" idx="3"/>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E95D15DC-34CE-4FCD-950A-181851B92586}"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PlaceHolder 1"/>
          <p:cNvSpPr>
            <a:spLocks noGrp="1" noRot="1" noChangeAspect="1"/>
          </p:cNvSpPr>
          <p:nvPr>
            <p:ph type="sldImg"/>
          </p:nvPr>
        </p:nvSpPr>
        <p:spPr>
          <a:xfrm>
            <a:off x="533520" y="763560"/>
            <a:ext cx="6698880" cy="3767040"/>
          </a:xfrm>
          <a:prstGeom prst="rect">
            <a:avLst/>
          </a:prstGeom>
          <a:ln w="0">
            <a:noFill/>
          </a:ln>
        </p:spPr>
      </p:sp>
      <p:sp>
        <p:nvSpPr>
          <p:cNvPr id="515"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16" name="PlaceHolder 3"/>
          <p:cNvSpPr>
            <a:spLocks noGrp="1"/>
          </p:cNvSpPr>
          <p:nvPr>
            <p:ph type="sldNum" idx="4"/>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A950BA2A-4EEA-4555-864A-18A2BD2D9A1C}" type="slidenum">
              <a:rPr lang="de-DE" sz="1800" b="0" strike="noStrike" spc="-1">
                <a:solidFill>
                  <a:srgbClr val="000000"/>
                </a:solidFill>
                <a:latin typeface="+mn-lt"/>
                <a:ea typeface="+mn-ea"/>
              </a:rPr>
              <a:t>5</a:t>
            </a:fld>
            <a:endParaRPr lang="en-US" sz="18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PlaceHolder 1"/>
          <p:cNvSpPr>
            <a:spLocks noGrp="1" noRot="1" noChangeAspect="1"/>
          </p:cNvSpPr>
          <p:nvPr>
            <p:ph type="sldImg"/>
          </p:nvPr>
        </p:nvSpPr>
        <p:spPr>
          <a:xfrm>
            <a:off x="533520" y="763560"/>
            <a:ext cx="6698880" cy="3767040"/>
          </a:xfrm>
          <a:prstGeom prst="rect">
            <a:avLst/>
          </a:prstGeom>
          <a:ln w="0">
            <a:noFill/>
          </a:ln>
        </p:spPr>
      </p:sp>
      <p:sp>
        <p:nvSpPr>
          <p:cNvPr id="542"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43" name="PlaceHolder 3"/>
          <p:cNvSpPr>
            <a:spLocks noGrp="1"/>
          </p:cNvSpPr>
          <p:nvPr>
            <p:ph type="sldNum" idx="13"/>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BE50A0F5-0C71-4AC6-9347-F7D12AB600BB}" type="slidenum">
              <a:rPr lang="de-DE" sz="1800" b="0" strike="noStrike" spc="-1">
                <a:solidFill>
                  <a:srgbClr val="000000"/>
                </a:solidFill>
                <a:latin typeface="+mn-lt"/>
                <a:ea typeface="+mn-ea"/>
              </a:rPr>
              <a:t>16</a:t>
            </a:fld>
            <a:endParaRPr lang="en-US" sz="1800" b="0" strike="noStrike" spc="-1">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PlaceHolder 1"/>
          <p:cNvSpPr>
            <a:spLocks noGrp="1" noRot="1" noChangeAspect="1"/>
          </p:cNvSpPr>
          <p:nvPr>
            <p:ph type="sldImg"/>
          </p:nvPr>
        </p:nvSpPr>
        <p:spPr>
          <a:xfrm>
            <a:off x="533520" y="763560"/>
            <a:ext cx="6698880" cy="3767040"/>
          </a:xfrm>
          <a:prstGeom prst="rect">
            <a:avLst/>
          </a:prstGeom>
          <a:ln w="0">
            <a:noFill/>
          </a:ln>
        </p:spPr>
      </p:sp>
      <p:sp>
        <p:nvSpPr>
          <p:cNvPr id="545"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46" name="PlaceHolder 3"/>
          <p:cNvSpPr>
            <a:spLocks noGrp="1"/>
          </p:cNvSpPr>
          <p:nvPr>
            <p:ph type="sldNum" idx="14"/>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D884E9A8-99BD-4270-9700-60D8F2CFF75D}" type="slidenum">
              <a:rPr lang="de-DE" sz="1800" b="0" strike="noStrike" spc="-1">
                <a:solidFill>
                  <a:srgbClr val="000000"/>
                </a:solidFill>
                <a:latin typeface="+mn-lt"/>
                <a:ea typeface="+mn-ea"/>
              </a:rPr>
              <a:t>18</a:t>
            </a:fld>
            <a:endParaRPr lang="en-US" sz="1800" b="0" strike="noStrike" spc="-1">
              <a:solidFill>
                <a:srgbClr val="000000"/>
              </a:solid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PlaceHolder 1"/>
          <p:cNvSpPr>
            <a:spLocks noGrp="1" noRot="1" noChangeAspect="1"/>
          </p:cNvSpPr>
          <p:nvPr>
            <p:ph type="sldImg"/>
          </p:nvPr>
        </p:nvSpPr>
        <p:spPr>
          <a:xfrm>
            <a:off x="533520" y="763560"/>
            <a:ext cx="6698880" cy="3767040"/>
          </a:xfrm>
          <a:prstGeom prst="rect">
            <a:avLst/>
          </a:prstGeom>
          <a:ln w="0">
            <a:noFill/>
          </a:ln>
        </p:spPr>
      </p:sp>
      <p:sp>
        <p:nvSpPr>
          <p:cNvPr id="548"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49" name="PlaceHolder 3"/>
          <p:cNvSpPr>
            <a:spLocks noGrp="1"/>
          </p:cNvSpPr>
          <p:nvPr>
            <p:ph type="sldNum" idx="15"/>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FC33E00B-244F-463C-BF99-12BD36AD2548}" type="slidenum">
              <a:rPr lang="de-DE" sz="1800" b="0" strike="noStrike" spc="-1">
                <a:solidFill>
                  <a:srgbClr val="000000"/>
                </a:solidFill>
                <a:latin typeface="+mn-lt"/>
                <a:ea typeface="+mn-ea"/>
              </a:rPr>
              <a:t>19</a:t>
            </a:fld>
            <a:endParaRPr lang="en-US" sz="1800" b="0" strike="noStrike" spc="-1">
              <a:solidFill>
                <a:srgbClr val="000000"/>
              </a:solid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PlaceHolder 1"/>
          <p:cNvSpPr>
            <a:spLocks noGrp="1" noRot="1" noChangeAspect="1"/>
          </p:cNvSpPr>
          <p:nvPr>
            <p:ph type="sldImg"/>
          </p:nvPr>
        </p:nvSpPr>
        <p:spPr>
          <a:xfrm>
            <a:off x="533520" y="763560"/>
            <a:ext cx="6698880" cy="3767040"/>
          </a:xfrm>
          <a:prstGeom prst="rect">
            <a:avLst/>
          </a:prstGeom>
          <a:ln w="0">
            <a:noFill/>
          </a:ln>
        </p:spPr>
      </p:sp>
      <p:sp>
        <p:nvSpPr>
          <p:cNvPr id="551"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52" name="PlaceHolder 3"/>
          <p:cNvSpPr>
            <a:spLocks noGrp="1"/>
          </p:cNvSpPr>
          <p:nvPr>
            <p:ph type="sldNum" idx="16"/>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B5E52D97-39B4-40EA-B76E-01AD6A128C76}" type="slidenum">
              <a:rPr lang="de-DE" sz="1800" b="0" strike="noStrike" spc="-1">
                <a:solidFill>
                  <a:srgbClr val="000000"/>
                </a:solidFill>
                <a:latin typeface="+mn-lt"/>
                <a:ea typeface="+mn-ea"/>
              </a:rPr>
              <a:t>20</a:t>
            </a:fld>
            <a:endParaRPr lang="en-US" sz="1800" b="0" strike="noStrike" spc="-1">
              <a:solidFill>
                <a:srgbClr val="000000"/>
              </a:solid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PlaceHolder 1"/>
          <p:cNvSpPr>
            <a:spLocks noGrp="1" noRot="1" noChangeAspect="1"/>
          </p:cNvSpPr>
          <p:nvPr>
            <p:ph type="sldImg"/>
          </p:nvPr>
        </p:nvSpPr>
        <p:spPr>
          <a:xfrm>
            <a:off x="533520" y="763560"/>
            <a:ext cx="6698880" cy="3767040"/>
          </a:xfrm>
          <a:prstGeom prst="rect">
            <a:avLst/>
          </a:prstGeom>
          <a:ln w="0">
            <a:noFill/>
          </a:ln>
        </p:spPr>
      </p:sp>
      <p:sp>
        <p:nvSpPr>
          <p:cNvPr id="554"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55" name="PlaceHolder 3"/>
          <p:cNvSpPr>
            <a:spLocks noGrp="1"/>
          </p:cNvSpPr>
          <p:nvPr>
            <p:ph type="sldNum" idx="17"/>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0CC12F45-6E0A-4F8B-98D1-F0ADAB9C0399}" type="slidenum">
              <a:rPr lang="de-DE" sz="1800" b="0" strike="noStrike" spc="-1">
                <a:solidFill>
                  <a:srgbClr val="000000"/>
                </a:solidFill>
                <a:latin typeface="+mn-lt"/>
                <a:ea typeface="+mn-ea"/>
              </a:rPr>
              <a:t>21</a:t>
            </a:fld>
            <a:endParaRPr lang="en-US" sz="1800" b="0" strike="noStrike" spc="-1">
              <a:solidFill>
                <a:srgbClr val="000000"/>
              </a:solid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PlaceHolder 1"/>
          <p:cNvSpPr>
            <a:spLocks noGrp="1" noRot="1" noChangeAspect="1"/>
          </p:cNvSpPr>
          <p:nvPr>
            <p:ph type="sldImg"/>
          </p:nvPr>
        </p:nvSpPr>
        <p:spPr>
          <a:xfrm>
            <a:off x="533520" y="763560"/>
            <a:ext cx="6698880" cy="3767040"/>
          </a:xfrm>
          <a:prstGeom prst="rect">
            <a:avLst/>
          </a:prstGeom>
          <a:ln w="0">
            <a:noFill/>
          </a:ln>
        </p:spPr>
      </p:sp>
      <p:sp>
        <p:nvSpPr>
          <p:cNvPr id="557"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58" name="PlaceHolder 3"/>
          <p:cNvSpPr>
            <a:spLocks noGrp="1"/>
          </p:cNvSpPr>
          <p:nvPr>
            <p:ph type="sldNum" idx="18"/>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7050FA40-9109-4D2A-BAAE-7D32072DB151}" type="slidenum">
              <a:rPr lang="de-DE" sz="1800" b="0" strike="noStrike" spc="-1">
                <a:solidFill>
                  <a:srgbClr val="000000"/>
                </a:solidFill>
                <a:latin typeface="+mn-lt"/>
                <a:ea typeface="+mn-ea"/>
              </a:rPr>
              <a:t>23</a:t>
            </a:fld>
            <a:endParaRPr lang="en-US" sz="1800" b="0" strike="noStrike" spc="-1">
              <a:solidFill>
                <a:srgbClr val="000000"/>
              </a:solid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PlaceHolder 1"/>
          <p:cNvSpPr>
            <a:spLocks noGrp="1" noRot="1" noChangeAspect="1"/>
          </p:cNvSpPr>
          <p:nvPr>
            <p:ph type="sldImg"/>
          </p:nvPr>
        </p:nvSpPr>
        <p:spPr>
          <a:xfrm>
            <a:off x="533520" y="763560"/>
            <a:ext cx="6698880" cy="3767040"/>
          </a:xfrm>
          <a:prstGeom prst="rect">
            <a:avLst/>
          </a:prstGeom>
          <a:ln w="0">
            <a:noFill/>
          </a:ln>
        </p:spPr>
      </p:sp>
      <p:sp>
        <p:nvSpPr>
          <p:cNvPr id="560"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61" name="PlaceHolder 3"/>
          <p:cNvSpPr>
            <a:spLocks noGrp="1"/>
          </p:cNvSpPr>
          <p:nvPr>
            <p:ph type="sldNum" idx="19"/>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5321FEE2-5545-46F7-9369-C52634214AB6}" type="slidenum">
              <a:rPr lang="de-DE" sz="1800" b="0" strike="noStrike" spc="-1">
                <a:solidFill>
                  <a:srgbClr val="000000"/>
                </a:solidFill>
                <a:latin typeface="+mn-lt"/>
                <a:ea typeface="+mn-ea"/>
              </a:rPr>
              <a:t>24</a:t>
            </a:fld>
            <a:endParaRPr lang="en-US" sz="1800" b="0" strike="noStrike" spc="-1">
              <a:solidFill>
                <a:srgbClr val="000000"/>
              </a:solid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PlaceHolder 1"/>
          <p:cNvSpPr>
            <a:spLocks noGrp="1" noRot="1" noChangeAspect="1"/>
          </p:cNvSpPr>
          <p:nvPr>
            <p:ph type="sldImg"/>
          </p:nvPr>
        </p:nvSpPr>
        <p:spPr>
          <a:xfrm>
            <a:off x="533520" y="763560"/>
            <a:ext cx="6698880" cy="3767040"/>
          </a:xfrm>
          <a:prstGeom prst="rect">
            <a:avLst/>
          </a:prstGeom>
          <a:ln w="0">
            <a:noFill/>
          </a:ln>
        </p:spPr>
      </p:sp>
      <p:sp>
        <p:nvSpPr>
          <p:cNvPr id="563"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64" name="PlaceHolder 3"/>
          <p:cNvSpPr>
            <a:spLocks noGrp="1"/>
          </p:cNvSpPr>
          <p:nvPr>
            <p:ph type="sldNum" idx="20"/>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19E2D9DA-BEDD-4641-9A9A-B3796FFAA33D}" type="slidenum">
              <a:rPr lang="de-DE" sz="1800" b="0" strike="noStrike" spc="-1">
                <a:solidFill>
                  <a:srgbClr val="000000"/>
                </a:solidFill>
                <a:latin typeface="+mn-lt"/>
                <a:ea typeface="+mn-ea"/>
              </a:rPr>
              <a:t>26</a:t>
            </a:fld>
            <a:endParaRPr lang="en-US" sz="1800" b="0" strike="noStrike" spc="-1">
              <a:solidFill>
                <a:srgbClr val="000000"/>
              </a:solid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PlaceHolder 1"/>
          <p:cNvSpPr>
            <a:spLocks noGrp="1" noRot="1" noChangeAspect="1"/>
          </p:cNvSpPr>
          <p:nvPr>
            <p:ph type="sldImg"/>
          </p:nvPr>
        </p:nvSpPr>
        <p:spPr>
          <a:xfrm>
            <a:off x="533520" y="763560"/>
            <a:ext cx="6698880" cy="3767040"/>
          </a:xfrm>
          <a:prstGeom prst="rect">
            <a:avLst/>
          </a:prstGeom>
          <a:ln w="0">
            <a:noFill/>
          </a:ln>
        </p:spPr>
      </p:sp>
      <p:sp>
        <p:nvSpPr>
          <p:cNvPr id="566"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67" name="PlaceHolder 3"/>
          <p:cNvSpPr>
            <a:spLocks noGrp="1"/>
          </p:cNvSpPr>
          <p:nvPr>
            <p:ph type="sldNum" idx="21"/>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DE1DDB1C-329A-4F5E-9723-F0E2BDADD00F}" type="slidenum">
              <a:rPr lang="de-DE" sz="1800" b="0" strike="noStrike" spc="-1">
                <a:solidFill>
                  <a:srgbClr val="000000"/>
                </a:solidFill>
                <a:latin typeface="+mn-lt"/>
                <a:ea typeface="+mn-ea"/>
              </a:rPr>
              <a:t>27</a:t>
            </a:fld>
            <a:endParaRPr lang="en-US" sz="1800" b="0" strike="noStrike" spc="-1">
              <a:solidFill>
                <a:srgbClr val="000000"/>
              </a:solid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PlaceHolder 1"/>
          <p:cNvSpPr>
            <a:spLocks noGrp="1" noRot="1" noChangeAspect="1"/>
          </p:cNvSpPr>
          <p:nvPr>
            <p:ph type="sldImg"/>
          </p:nvPr>
        </p:nvSpPr>
        <p:spPr>
          <a:xfrm>
            <a:off x="533520" y="763560"/>
            <a:ext cx="6700320" cy="3768480"/>
          </a:xfrm>
          <a:prstGeom prst="rect">
            <a:avLst/>
          </a:prstGeom>
          <a:ln w="0">
            <a:noFill/>
          </a:ln>
        </p:spPr>
      </p:sp>
      <p:sp>
        <p:nvSpPr>
          <p:cNvPr id="569" name="PlaceHolder 2"/>
          <p:cNvSpPr>
            <a:spLocks noGrp="1"/>
          </p:cNvSpPr>
          <p:nvPr>
            <p:ph type="body"/>
          </p:nvPr>
        </p:nvSpPr>
        <p:spPr>
          <a:xfrm>
            <a:off x="777240" y="4777560"/>
            <a:ext cx="6213960" cy="452232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70" name="TextShape 1"/>
          <p:cNvSpPr/>
          <p:nvPr/>
        </p:nvSpPr>
        <p:spPr>
          <a:xfrm>
            <a:off x="4399200" y="9555480"/>
            <a:ext cx="336924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05F89568-19C2-4D32-AEE5-F74DD882DA95}" type="slidenum">
              <a:rPr lang="de-DE" sz="1800" b="0" strike="noStrike" spc="-1">
                <a:solidFill>
                  <a:srgbClr val="000000"/>
                </a:solidFill>
                <a:latin typeface="+mn-lt"/>
                <a:ea typeface="+mn-ea"/>
              </a:rPr>
              <a:t>29</a:t>
            </a:fld>
            <a:endParaRPr lang="en-US" sz="1800" b="0" strike="noStrike" spc="-1">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PlaceHolder 1"/>
          <p:cNvSpPr>
            <a:spLocks noGrp="1" noRot="1" noChangeAspect="1"/>
          </p:cNvSpPr>
          <p:nvPr>
            <p:ph type="sldImg"/>
          </p:nvPr>
        </p:nvSpPr>
        <p:spPr>
          <a:xfrm>
            <a:off x="533520" y="763560"/>
            <a:ext cx="6698880" cy="3767040"/>
          </a:xfrm>
          <a:prstGeom prst="rect">
            <a:avLst/>
          </a:prstGeom>
          <a:ln w="0">
            <a:noFill/>
          </a:ln>
        </p:spPr>
      </p:sp>
      <p:sp>
        <p:nvSpPr>
          <p:cNvPr id="518"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19" name="PlaceHolder 3"/>
          <p:cNvSpPr>
            <a:spLocks noGrp="1"/>
          </p:cNvSpPr>
          <p:nvPr>
            <p:ph type="sldNum" idx="5"/>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BCD27FE3-0752-4671-881C-94CD1FD48C0E}" type="slidenum">
              <a:rPr lang="de-DE" sz="1800" b="0" strike="noStrike" spc="-1">
                <a:solidFill>
                  <a:srgbClr val="000000"/>
                </a:solidFill>
                <a:latin typeface="+mn-lt"/>
                <a:ea typeface="+mn-ea"/>
              </a:rPr>
              <a:t>6</a:t>
            </a:fld>
            <a:endParaRPr lang="en-US" sz="1800" b="0" strike="noStrike" spc="-1">
              <a:solidFill>
                <a:srgbClr val="000000"/>
              </a:solid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noRot="1" noChangeAspect="1"/>
          </p:cNvSpPr>
          <p:nvPr>
            <p:ph type="sldImg"/>
          </p:nvPr>
        </p:nvSpPr>
        <p:spPr>
          <a:xfrm>
            <a:off x="533520" y="763560"/>
            <a:ext cx="6700320" cy="3768480"/>
          </a:xfrm>
          <a:prstGeom prst="rect">
            <a:avLst/>
          </a:prstGeom>
          <a:ln w="0">
            <a:noFill/>
          </a:ln>
        </p:spPr>
      </p:sp>
      <p:sp>
        <p:nvSpPr>
          <p:cNvPr id="572" name="PlaceHolder 2"/>
          <p:cNvSpPr>
            <a:spLocks noGrp="1"/>
          </p:cNvSpPr>
          <p:nvPr>
            <p:ph type="body"/>
          </p:nvPr>
        </p:nvSpPr>
        <p:spPr>
          <a:xfrm>
            <a:off x="777240" y="4777560"/>
            <a:ext cx="6213960" cy="452232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73" name="TextShape 3"/>
          <p:cNvSpPr/>
          <p:nvPr/>
        </p:nvSpPr>
        <p:spPr>
          <a:xfrm>
            <a:off x="4399200" y="9555480"/>
            <a:ext cx="336924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001B9BF5-43BD-41D3-99E1-FE3CE78C4FF9}" type="slidenum">
              <a:rPr lang="de-DE" sz="1800" b="0" strike="noStrike" spc="-1">
                <a:solidFill>
                  <a:srgbClr val="000000"/>
                </a:solidFill>
                <a:latin typeface="+mn-lt"/>
                <a:ea typeface="+mn-ea"/>
              </a:rPr>
              <a:t>30</a:t>
            </a:fld>
            <a:endParaRPr lang="en-US" sz="1800" b="0" strike="noStrike" spc="-1">
              <a:solidFill>
                <a:srgbClr val="000000"/>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PlaceHolder 1"/>
          <p:cNvSpPr>
            <a:spLocks noGrp="1" noRot="1" noChangeAspect="1"/>
          </p:cNvSpPr>
          <p:nvPr>
            <p:ph type="sldImg"/>
          </p:nvPr>
        </p:nvSpPr>
        <p:spPr>
          <a:xfrm>
            <a:off x="533520" y="763560"/>
            <a:ext cx="6700320" cy="3768480"/>
          </a:xfrm>
          <a:prstGeom prst="rect">
            <a:avLst/>
          </a:prstGeom>
          <a:ln w="0">
            <a:noFill/>
          </a:ln>
        </p:spPr>
      </p:sp>
      <p:sp>
        <p:nvSpPr>
          <p:cNvPr id="575" name="PlaceHolder 2"/>
          <p:cNvSpPr>
            <a:spLocks noGrp="1"/>
          </p:cNvSpPr>
          <p:nvPr>
            <p:ph type="body"/>
          </p:nvPr>
        </p:nvSpPr>
        <p:spPr>
          <a:xfrm>
            <a:off x="777240" y="4777560"/>
            <a:ext cx="6213960" cy="452232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76" name="TextShape 6"/>
          <p:cNvSpPr/>
          <p:nvPr/>
        </p:nvSpPr>
        <p:spPr>
          <a:xfrm>
            <a:off x="4399200" y="9555480"/>
            <a:ext cx="336924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8E56FA8E-4586-4098-8DEB-B690F8591C55}" type="slidenum">
              <a:rPr lang="de-DE" sz="1800" b="0" strike="noStrike" spc="-1">
                <a:solidFill>
                  <a:srgbClr val="000000"/>
                </a:solidFill>
                <a:latin typeface="+mn-lt"/>
                <a:ea typeface="+mn-ea"/>
              </a:rPr>
              <a:t>31</a:t>
            </a:fld>
            <a:endParaRPr lang="en-US" sz="1800" b="0" strike="noStrike" spc="-1">
              <a:solidFill>
                <a:srgbClr val="000000"/>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PlaceHolder 1"/>
          <p:cNvSpPr>
            <a:spLocks noGrp="1" noRot="1" noChangeAspect="1"/>
          </p:cNvSpPr>
          <p:nvPr>
            <p:ph type="sldImg"/>
          </p:nvPr>
        </p:nvSpPr>
        <p:spPr>
          <a:xfrm>
            <a:off x="533520" y="763560"/>
            <a:ext cx="6700320" cy="3768120"/>
          </a:xfrm>
          <a:prstGeom prst="rect">
            <a:avLst/>
          </a:prstGeom>
          <a:ln w="0">
            <a:noFill/>
          </a:ln>
        </p:spPr>
      </p:sp>
      <p:sp>
        <p:nvSpPr>
          <p:cNvPr id="578" name="PlaceHolder 2"/>
          <p:cNvSpPr>
            <a:spLocks noGrp="1"/>
          </p:cNvSpPr>
          <p:nvPr>
            <p:ph type="body"/>
          </p:nvPr>
        </p:nvSpPr>
        <p:spPr>
          <a:xfrm>
            <a:off x="777240" y="4777560"/>
            <a:ext cx="6213960" cy="452232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79" name="TextShape 8"/>
          <p:cNvSpPr/>
          <p:nvPr/>
        </p:nvSpPr>
        <p:spPr>
          <a:xfrm>
            <a:off x="4399200" y="9555480"/>
            <a:ext cx="336924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69DA009C-17EE-4AEC-83DC-37590F05DD20}" type="slidenum">
              <a:rPr lang="de-DE" sz="1800" b="0" strike="noStrike" spc="-1">
                <a:solidFill>
                  <a:srgbClr val="000000"/>
                </a:solidFill>
                <a:latin typeface="+mn-lt"/>
                <a:ea typeface="+mn-ea"/>
              </a:rPr>
              <a:t>32</a:t>
            </a:fld>
            <a:endParaRPr lang="en-US" sz="1800" b="0" strike="noStrike" spc="-1">
              <a:solidFill>
                <a:srgbClr val="000000"/>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PlaceHolder 1"/>
          <p:cNvSpPr>
            <a:spLocks noGrp="1" noRot="1" noChangeAspect="1"/>
          </p:cNvSpPr>
          <p:nvPr>
            <p:ph type="sldImg"/>
          </p:nvPr>
        </p:nvSpPr>
        <p:spPr>
          <a:xfrm>
            <a:off x="533520" y="763560"/>
            <a:ext cx="6700320" cy="3768480"/>
          </a:xfrm>
          <a:prstGeom prst="rect">
            <a:avLst/>
          </a:prstGeom>
          <a:ln w="0">
            <a:noFill/>
          </a:ln>
        </p:spPr>
      </p:sp>
      <p:sp>
        <p:nvSpPr>
          <p:cNvPr id="581" name="PlaceHolder 2"/>
          <p:cNvSpPr>
            <a:spLocks noGrp="1"/>
          </p:cNvSpPr>
          <p:nvPr>
            <p:ph type="body"/>
          </p:nvPr>
        </p:nvSpPr>
        <p:spPr>
          <a:xfrm>
            <a:off x="777240" y="4777560"/>
            <a:ext cx="6213960" cy="452232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82" name="TextShape 7"/>
          <p:cNvSpPr/>
          <p:nvPr/>
        </p:nvSpPr>
        <p:spPr>
          <a:xfrm>
            <a:off x="4399200" y="9555480"/>
            <a:ext cx="336924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2354D068-D6AD-4394-A781-EDD06687E841}" type="slidenum">
              <a:rPr lang="de-DE" sz="1800" b="0" strike="noStrike" spc="-1">
                <a:solidFill>
                  <a:srgbClr val="000000"/>
                </a:solidFill>
                <a:latin typeface="+mn-lt"/>
                <a:ea typeface="+mn-ea"/>
              </a:rPr>
              <a:t>33</a:t>
            </a:fld>
            <a:endParaRPr lang="en-US" sz="1800" b="0" strike="noStrike" spc="-1">
              <a:solidFill>
                <a:srgbClr val="000000"/>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PlaceHolder 1"/>
          <p:cNvSpPr>
            <a:spLocks noGrp="1" noRot="1" noChangeAspect="1"/>
          </p:cNvSpPr>
          <p:nvPr>
            <p:ph type="sldImg"/>
          </p:nvPr>
        </p:nvSpPr>
        <p:spPr>
          <a:xfrm>
            <a:off x="533520" y="763560"/>
            <a:ext cx="6700320" cy="3768480"/>
          </a:xfrm>
          <a:prstGeom prst="rect">
            <a:avLst/>
          </a:prstGeom>
          <a:ln w="0">
            <a:noFill/>
          </a:ln>
        </p:spPr>
      </p:sp>
      <p:sp>
        <p:nvSpPr>
          <p:cNvPr id="584" name="PlaceHolder 2"/>
          <p:cNvSpPr>
            <a:spLocks noGrp="1"/>
          </p:cNvSpPr>
          <p:nvPr>
            <p:ph type="body"/>
          </p:nvPr>
        </p:nvSpPr>
        <p:spPr>
          <a:xfrm>
            <a:off x="777240" y="4777560"/>
            <a:ext cx="6213960" cy="452232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85" name="TextShape 10"/>
          <p:cNvSpPr/>
          <p:nvPr/>
        </p:nvSpPr>
        <p:spPr>
          <a:xfrm>
            <a:off x="4399200" y="9555480"/>
            <a:ext cx="336924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11CD34B5-9C0F-4701-819C-70F8399D70B9}" type="slidenum">
              <a:rPr lang="de-DE" sz="1800" b="0" strike="noStrike" spc="-1">
                <a:solidFill>
                  <a:srgbClr val="000000"/>
                </a:solidFill>
                <a:latin typeface="+mn-lt"/>
                <a:ea typeface="+mn-ea"/>
              </a:rPr>
              <a:t>34</a:t>
            </a:fld>
            <a:endParaRPr lang="en-US" sz="1800" b="0" strike="noStrike" spc="-1">
              <a:solidFill>
                <a:srgbClr val="000000"/>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PlaceHolder 1"/>
          <p:cNvSpPr>
            <a:spLocks noGrp="1" noRot="1" noChangeAspect="1"/>
          </p:cNvSpPr>
          <p:nvPr>
            <p:ph type="sldImg"/>
          </p:nvPr>
        </p:nvSpPr>
        <p:spPr>
          <a:xfrm>
            <a:off x="533520" y="763560"/>
            <a:ext cx="6700320" cy="3768480"/>
          </a:xfrm>
          <a:prstGeom prst="rect">
            <a:avLst/>
          </a:prstGeom>
          <a:ln w="0">
            <a:noFill/>
          </a:ln>
        </p:spPr>
      </p:sp>
      <p:sp>
        <p:nvSpPr>
          <p:cNvPr id="587" name="PlaceHolder 2"/>
          <p:cNvSpPr>
            <a:spLocks noGrp="1"/>
          </p:cNvSpPr>
          <p:nvPr>
            <p:ph type="body"/>
          </p:nvPr>
        </p:nvSpPr>
        <p:spPr>
          <a:xfrm>
            <a:off x="777240" y="4777560"/>
            <a:ext cx="6213960" cy="452232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88" name="TextShape 12"/>
          <p:cNvSpPr/>
          <p:nvPr/>
        </p:nvSpPr>
        <p:spPr>
          <a:xfrm>
            <a:off x="4399200" y="9555480"/>
            <a:ext cx="336924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04DB128E-1238-41B6-A3F8-DAC241BF5CEF}" type="slidenum">
              <a:rPr lang="de-DE" sz="1800" b="0" strike="noStrike" spc="-1">
                <a:solidFill>
                  <a:srgbClr val="000000"/>
                </a:solidFill>
                <a:latin typeface="+mn-lt"/>
                <a:ea typeface="+mn-ea"/>
              </a:rPr>
              <a:t>35</a:t>
            </a:fld>
            <a:endParaRPr lang="en-US" sz="1800" b="0" strike="noStrike" spc="-1">
              <a:solidFill>
                <a:srgbClr val="000000"/>
              </a:solid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TextShape 13"/>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99FC05EA-3C10-4036-B2F9-5DE88D6A39C4}" type="slidenum">
              <a:rPr lang="de-DE" sz="1400" b="0" strike="noStrike" spc="-1">
                <a:solidFill>
                  <a:srgbClr val="000000"/>
                </a:solidFill>
                <a:latin typeface="Times New Roman"/>
                <a:ea typeface="ＭＳ Ｐゴシック"/>
              </a:rPr>
              <a:t>36</a:t>
            </a:fld>
            <a:endParaRPr lang="en-US" sz="1400" b="0" strike="noStrike" spc="-1">
              <a:solidFill>
                <a:srgbClr val="000000"/>
              </a:solidFill>
              <a:latin typeface="Arial"/>
            </a:endParaRPr>
          </a:p>
        </p:txBody>
      </p:sp>
      <p:sp>
        <p:nvSpPr>
          <p:cNvPr id="590" name="PlaceHolder 1"/>
          <p:cNvSpPr>
            <a:spLocks noGrp="1" noRot="1" noChangeAspect="1"/>
          </p:cNvSpPr>
          <p:nvPr>
            <p:ph type="sldImg"/>
          </p:nvPr>
        </p:nvSpPr>
        <p:spPr>
          <a:xfrm>
            <a:off x="533520" y="755640"/>
            <a:ext cx="6702120" cy="3768480"/>
          </a:xfrm>
          <a:prstGeom prst="rect">
            <a:avLst/>
          </a:prstGeom>
          <a:ln w="0">
            <a:noFill/>
          </a:ln>
        </p:spPr>
      </p:sp>
      <p:sp>
        <p:nvSpPr>
          <p:cNvPr id="591" name="PlaceHolder 2"/>
          <p:cNvSpPr>
            <a:spLocks noGrp="1"/>
          </p:cNvSpPr>
          <p:nvPr>
            <p:ph type="body"/>
          </p:nvPr>
        </p:nvSpPr>
        <p:spPr>
          <a:xfrm>
            <a:off x="1035720" y="4775400"/>
            <a:ext cx="5696640" cy="4523760"/>
          </a:xfrm>
          <a:prstGeom prst="rect">
            <a:avLst/>
          </a:prstGeom>
          <a:noFill/>
          <a:ln w="0">
            <a:noFill/>
          </a:ln>
        </p:spPr>
        <p:txBody>
          <a:bodyPr lIns="99000" tIns="49320" rIns="99000" bIns="49320" anchor="t">
            <a:noAutofit/>
          </a:bodyPr>
          <a:lstStyle/>
          <a:p>
            <a:pPr marL="216000" indent="0">
              <a:buNone/>
            </a:pPr>
            <a:endParaRPr lang="en-US" sz="1800" b="0" strike="noStrike" spc="-1">
              <a:solidFill>
                <a:srgbClr val="000000"/>
              </a:solid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TextShape 15"/>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94457FF8-697F-471A-9DC2-D21A5CCC3094}" type="slidenum">
              <a:rPr lang="de-DE" sz="1400" b="0" strike="noStrike" spc="-1">
                <a:solidFill>
                  <a:srgbClr val="000000"/>
                </a:solidFill>
                <a:latin typeface="Times New Roman"/>
                <a:ea typeface="ＭＳ Ｐゴシック"/>
              </a:rPr>
              <a:t>37</a:t>
            </a:fld>
            <a:endParaRPr lang="en-US" sz="1400" b="0" strike="noStrike" spc="-1">
              <a:solidFill>
                <a:srgbClr val="000000"/>
              </a:solidFill>
              <a:latin typeface="Arial"/>
            </a:endParaRPr>
          </a:p>
        </p:txBody>
      </p:sp>
      <p:sp>
        <p:nvSpPr>
          <p:cNvPr id="593" name="PlaceHolder 1"/>
          <p:cNvSpPr>
            <a:spLocks noGrp="1" noRot="1" noChangeAspect="1"/>
          </p:cNvSpPr>
          <p:nvPr>
            <p:ph type="sldImg"/>
          </p:nvPr>
        </p:nvSpPr>
        <p:spPr>
          <a:xfrm>
            <a:off x="533520" y="755640"/>
            <a:ext cx="6702120" cy="3768480"/>
          </a:xfrm>
          <a:prstGeom prst="rect">
            <a:avLst/>
          </a:prstGeom>
          <a:ln w="0">
            <a:noFill/>
          </a:ln>
        </p:spPr>
      </p:sp>
      <p:sp>
        <p:nvSpPr>
          <p:cNvPr id="594" name="PlaceHolder 2"/>
          <p:cNvSpPr>
            <a:spLocks noGrp="1"/>
          </p:cNvSpPr>
          <p:nvPr>
            <p:ph type="body"/>
          </p:nvPr>
        </p:nvSpPr>
        <p:spPr>
          <a:xfrm>
            <a:off x="1035720" y="4775400"/>
            <a:ext cx="5696640" cy="4523760"/>
          </a:xfrm>
          <a:prstGeom prst="rect">
            <a:avLst/>
          </a:prstGeom>
          <a:noFill/>
          <a:ln w="0">
            <a:noFill/>
          </a:ln>
        </p:spPr>
        <p:txBody>
          <a:bodyPr lIns="99000" tIns="49320" rIns="99000" bIns="49320" anchor="t">
            <a:noAutofit/>
          </a:bodyPr>
          <a:lstStyle/>
          <a:p>
            <a:pPr marL="216000" indent="0">
              <a:buNone/>
            </a:pPr>
            <a:endParaRPr lang="en-US" sz="1800" b="0" strike="noStrike" spc="-1">
              <a:solidFill>
                <a:srgbClr val="000000"/>
              </a:solid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TextShape 17"/>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E5FAA0C2-C3DB-4EB6-9118-CFB0FED0817F}" type="slidenum">
              <a:rPr lang="de-DE" sz="1400" b="0" strike="noStrike" spc="-1">
                <a:solidFill>
                  <a:srgbClr val="000000"/>
                </a:solidFill>
                <a:latin typeface="Times New Roman"/>
                <a:ea typeface="ＭＳ Ｐゴシック"/>
              </a:rPr>
              <a:t>38</a:t>
            </a:fld>
            <a:endParaRPr lang="en-US" sz="1400" b="0" strike="noStrike" spc="-1">
              <a:solidFill>
                <a:srgbClr val="000000"/>
              </a:solidFill>
              <a:latin typeface="Arial"/>
            </a:endParaRPr>
          </a:p>
        </p:txBody>
      </p:sp>
      <p:sp>
        <p:nvSpPr>
          <p:cNvPr id="596" name="PlaceHolder 1"/>
          <p:cNvSpPr>
            <a:spLocks noGrp="1" noRot="1" noChangeAspect="1"/>
          </p:cNvSpPr>
          <p:nvPr>
            <p:ph type="sldImg"/>
          </p:nvPr>
        </p:nvSpPr>
        <p:spPr>
          <a:xfrm>
            <a:off x="533520" y="755640"/>
            <a:ext cx="6701760" cy="3768120"/>
          </a:xfrm>
          <a:prstGeom prst="rect">
            <a:avLst/>
          </a:prstGeom>
          <a:ln w="0">
            <a:noFill/>
          </a:ln>
        </p:spPr>
      </p:sp>
      <p:sp>
        <p:nvSpPr>
          <p:cNvPr id="597" name="PlaceHolder 2"/>
          <p:cNvSpPr>
            <a:spLocks noGrp="1"/>
          </p:cNvSpPr>
          <p:nvPr>
            <p:ph type="body"/>
          </p:nvPr>
        </p:nvSpPr>
        <p:spPr>
          <a:xfrm>
            <a:off x="1035720" y="4775400"/>
            <a:ext cx="5696640" cy="4523760"/>
          </a:xfrm>
          <a:prstGeom prst="rect">
            <a:avLst/>
          </a:prstGeom>
          <a:noFill/>
          <a:ln w="0">
            <a:noFill/>
          </a:ln>
        </p:spPr>
        <p:txBody>
          <a:bodyPr lIns="99000" tIns="49320" rIns="99000" bIns="49320" anchor="t">
            <a:noAutofit/>
          </a:bodyPr>
          <a:lstStyle/>
          <a:p>
            <a:pPr marL="216000" indent="0">
              <a:lnSpc>
                <a:spcPct val="100000"/>
              </a:lnSpc>
              <a:buNone/>
              <a:tabLst>
                <a:tab pos="0" algn="l"/>
              </a:tabLst>
            </a:pPr>
            <a:r>
              <a:rPr lang="de-DE" sz="2000" b="0" strike="noStrike" spc="-1">
                <a:solidFill>
                  <a:srgbClr val="000000"/>
                </a:solidFill>
                <a:latin typeface="Times New Roman"/>
              </a:rPr>
              <a:t>Genau in der Systemgrenze, vergleiche Kapitel 2</a:t>
            </a:r>
            <a:endParaRPr lang="en-US" sz="2000" b="0" strike="noStrike" spc="-1">
              <a:solidFill>
                <a:srgbClr val="000000"/>
              </a:solid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TextShape 19"/>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7961598F-CC8D-4DDD-AB0B-3045D805C7DD}" type="slidenum">
              <a:rPr lang="de-DE" sz="1400" b="0" strike="noStrike" spc="-1">
                <a:solidFill>
                  <a:srgbClr val="000000"/>
                </a:solidFill>
                <a:latin typeface="Times New Roman"/>
                <a:ea typeface="ＭＳ Ｐゴシック"/>
              </a:rPr>
              <a:t>39</a:t>
            </a:fld>
            <a:endParaRPr lang="en-US" sz="1400" b="0" strike="noStrike" spc="-1">
              <a:solidFill>
                <a:srgbClr val="000000"/>
              </a:solidFill>
              <a:latin typeface="Arial"/>
            </a:endParaRPr>
          </a:p>
        </p:txBody>
      </p:sp>
      <p:sp>
        <p:nvSpPr>
          <p:cNvPr id="599" name="PlaceHolder 1"/>
          <p:cNvSpPr>
            <a:spLocks noGrp="1" noRot="1" noChangeAspect="1"/>
          </p:cNvSpPr>
          <p:nvPr>
            <p:ph type="sldImg"/>
          </p:nvPr>
        </p:nvSpPr>
        <p:spPr>
          <a:xfrm>
            <a:off x="533520" y="755640"/>
            <a:ext cx="6702120" cy="3768480"/>
          </a:xfrm>
          <a:prstGeom prst="rect">
            <a:avLst/>
          </a:prstGeom>
          <a:ln w="0">
            <a:noFill/>
          </a:ln>
        </p:spPr>
      </p:sp>
      <p:sp>
        <p:nvSpPr>
          <p:cNvPr id="600" name="PlaceHolder 2"/>
          <p:cNvSpPr>
            <a:spLocks noGrp="1"/>
          </p:cNvSpPr>
          <p:nvPr>
            <p:ph type="body"/>
          </p:nvPr>
        </p:nvSpPr>
        <p:spPr>
          <a:xfrm>
            <a:off x="1035720" y="4775400"/>
            <a:ext cx="5696640" cy="4523760"/>
          </a:xfrm>
          <a:prstGeom prst="rect">
            <a:avLst/>
          </a:prstGeom>
          <a:noFill/>
          <a:ln w="0">
            <a:noFill/>
          </a:ln>
        </p:spPr>
        <p:txBody>
          <a:bodyPr lIns="99000" tIns="49320" rIns="99000" bIns="49320" anchor="t">
            <a:noAutofit/>
          </a:bodyPr>
          <a:lstStyle/>
          <a:p>
            <a:pPr marL="216000" indent="0">
              <a:lnSpc>
                <a:spcPct val="100000"/>
              </a:lnSpc>
              <a:buNone/>
              <a:tabLst>
                <a:tab pos="0" algn="l"/>
              </a:tabLst>
            </a:pPr>
            <a:r>
              <a:rPr lang="de-DE" sz="2000" b="1" strike="noStrike" spc="-1">
                <a:solidFill>
                  <a:srgbClr val="000000"/>
                </a:solidFill>
                <a:latin typeface="DejaVu Sans"/>
              </a:rPr>
              <a:t>WIMP</a:t>
            </a:r>
            <a:r>
              <a:rPr lang="de-DE" sz="2000" b="0" strike="noStrike" spc="-1">
                <a:solidFill>
                  <a:srgbClr val="000000"/>
                </a:solidFill>
                <a:latin typeface="DejaVu Sans"/>
              </a:rPr>
              <a:t> steht meist für „Windows“, „Icons“, „Menus“ und „Pointer“ </a:t>
            </a:r>
            <a:r>
              <a:rPr lang="de-DE" sz="2000" b="0" strike="noStrike" spc="-1">
                <a:solidFill>
                  <a:srgbClr val="000000"/>
                </a:solidFill>
                <a:latin typeface="Wingdings"/>
              </a:rPr>
              <a:t></a:t>
            </a:r>
            <a:r>
              <a:rPr lang="de-DE" sz="2000" b="0" strike="noStrike" spc="-1">
                <a:solidFill>
                  <a:srgbClr val="000000"/>
                </a:solidFill>
                <a:latin typeface="DejaVu Serif"/>
              </a:rPr>
              <a:t> GUI</a:t>
            </a:r>
            <a:endParaRPr lang="en-US" sz="2000" b="0" strike="noStrike" spc="-1">
              <a:solidFill>
                <a:srgbClr val="000000"/>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PlaceHolder 1"/>
          <p:cNvSpPr>
            <a:spLocks noGrp="1" noRot="1" noChangeAspect="1"/>
          </p:cNvSpPr>
          <p:nvPr>
            <p:ph type="sldImg"/>
          </p:nvPr>
        </p:nvSpPr>
        <p:spPr>
          <a:xfrm>
            <a:off x="534988" y="763588"/>
            <a:ext cx="6696075" cy="3767137"/>
          </a:xfrm>
          <a:prstGeom prst="rect">
            <a:avLst/>
          </a:prstGeom>
          <a:ln w="0">
            <a:noFill/>
          </a:ln>
        </p:spPr>
      </p:sp>
      <p:sp>
        <p:nvSpPr>
          <p:cNvPr id="521"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22" name="PlaceHolder 3"/>
          <p:cNvSpPr>
            <a:spLocks noGrp="1"/>
          </p:cNvSpPr>
          <p:nvPr>
            <p:ph type="sldNum" idx="6"/>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F25EE361-A47D-4300-852D-5D76EB2DA072}" type="slidenum">
              <a:rPr lang="de-DE" sz="1800" b="0" strike="noStrike" spc="-1">
                <a:solidFill>
                  <a:srgbClr val="000000"/>
                </a:solidFill>
                <a:latin typeface="+mn-lt"/>
                <a:ea typeface="+mn-ea"/>
              </a:rPr>
              <a:t>7</a:t>
            </a:fld>
            <a:endParaRPr lang="en-US" sz="1800" b="0" strike="noStrike" spc="-1">
              <a:solidFill>
                <a:srgbClr val="000000"/>
              </a:solid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TextShape 21"/>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596691C0-A383-4BE4-8BC3-02ECE59CB244}" type="slidenum">
              <a:rPr lang="de-DE" sz="1400" b="0" strike="noStrike" spc="-1">
                <a:solidFill>
                  <a:srgbClr val="000000"/>
                </a:solidFill>
                <a:latin typeface="Times New Roman"/>
                <a:ea typeface="ＭＳ Ｐゴシック"/>
              </a:rPr>
              <a:t>40</a:t>
            </a:fld>
            <a:endParaRPr lang="en-US" sz="1400" b="0" strike="noStrike" spc="-1">
              <a:solidFill>
                <a:srgbClr val="000000"/>
              </a:solidFill>
              <a:latin typeface="Arial"/>
            </a:endParaRPr>
          </a:p>
        </p:txBody>
      </p:sp>
      <p:sp>
        <p:nvSpPr>
          <p:cNvPr id="602" name="PlaceHolder 1"/>
          <p:cNvSpPr>
            <a:spLocks noGrp="1" noRot="1" noChangeAspect="1"/>
          </p:cNvSpPr>
          <p:nvPr>
            <p:ph type="sldImg"/>
          </p:nvPr>
        </p:nvSpPr>
        <p:spPr>
          <a:xfrm>
            <a:off x="533520" y="755640"/>
            <a:ext cx="6702120" cy="3768480"/>
          </a:xfrm>
          <a:prstGeom prst="rect">
            <a:avLst/>
          </a:prstGeom>
          <a:ln w="0">
            <a:noFill/>
          </a:ln>
        </p:spPr>
      </p:sp>
      <p:sp>
        <p:nvSpPr>
          <p:cNvPr id="603" name="PlaceHolder 2"/>
          <p:cNvSpPr>
            <a:spLocks noGrp="1"/>
          </p:cNvSpPr>
          <p:nvPr>
            <p:ph type="body"/>
          </p:nvPr>
        </p:nvSpPr>
        <p:spPr>
          <a:xfrm>
            <a:off x="1035720" y="4775400"/>
            <a:ext cx="5696640" cy="4523760"/>
          </a:xfrm>
          <a:prstGeom prst="rect">
            <a:avLst/>
          </a:prstGeom>
          <a:noFill/>
          <a:ln w="0">
            <a:noFill/>
          </a:ln>
        </p:spPr>
        <p:txBody>
          <a:bodyPr lIns="99000" tIns="49320" rIns="99000" bIns="49320" anchor="t">
            <a:noAutofit/>
          </a:bodyPr>
          <a:lstStyle/>
          <a:p>
            <a:pPr marL="216000" indent="0">
              <a:lnSpc>
                <a:spcPct val="100000"/>
              </a:lnSpc>
              <a:buNone/>
              <a:tabLst>
                <a:tab pos="0" algn="l"/>
              </a:tabLst>
            </a:pPr>
            <a:r>
              <a:rPr lang="de-DE" sz="2000" b="0" strike="noStrike" spc="-1">
                <a:solidFill>
                  <a:srgbClr val="000000"/>
                </a:solidFill>
                <a:latin typeface="Times New Roman"/>
              </a:rPr>
              <a:t>Auffinden von fremden Diensten</a:t>
            </a:r>
            <a:endParaRPr lang="en-US" sz="2000" b="0" strike="noStrike" spc="-1">
              <a:solidFill>
                <a:srgbClr val="000000"/>
              </a:solidFill>
              <a:latin typeface="Arial"/>
            </a:endParaRPr>
          </a:p>
          <a:p>
            <a:pPr marL="216000" indent="0">
              <a:lnSpc>
                <a:spcPct val="100000"/>
              </a:lnSpc>
              <a:buNone/>
              <a:tabLst>
                <a:tab pos="0" algn="l"/>
              </a:tabLst>
            </a:pPr>
            <a:r>
              <a:rPr lang="de-DE" sz="2000" b="0" strike="noStrike" spc="-1">
                <a:solidFill>
                  <a:srgbClr val="000000"/>
                </a:solidFill>
                <a:latin typeface="Times New Roman"/>
              </a:rPr>
              <a:t>Identifikation von Services, Protokoll, Datenformat gegeben </a:t>
            </a:r>
            <a:r>
              <a:rPr lang="de-DE" sz="2000" b="0" strike="noStrike" spc="-1">
                <a:solidFill>
                  <a:srgbClr val="000000"/>
                </a:solidFill>
                <a:latin typeface="Wingdings"/>
              </a:rPr>
              <a:t></a:t>
            </a:r>
            <a:r>
              <a:rPr lang="de-DE" sz="2000" b="0" strike="noStrike" spc="-1">
                <a:solidFill>
                  <a:srgbClr val="000000"/>
                </a:solidFill>
                <a:latin typeface="Times New Roman"/>
              </a:rPr>
              <a:t> gleich zu HW Interface</a:t>
            </a:r>
            <a:endParaRPr lang="en-US" sz="2000" b="0" strike="noStrike" spc="-1">
              <a:solidFill>
                <a:srgbClr val="000000"/>
              </a:solidFill>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TextShape 23"/>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6BAD4F59-1BA1-4D3A-836E-955D07A6BA24}" type="slidenum">
              <a:rPr lang="de-DE" sz="1400" b="0" strike="noStrike" spc="-1">
                <a:solidFill>
                  <a:srgbClr val="000000"/>
                </a:solidFill>
                <a:latin typeface="Times New Roman"/>
                <a:ea typeface="ＭＳ Ｐゴシック"/>
              </a:rPr>
              <a:t>41</a:t>
            </a:fld>
            <a:endParaRPr lang="en-US" sz="1400" b="0" strike="noStrike" spc="-1">
              <a:solidFill>
                <a:srgbClr val="000000"/>
              </a:solidFill>
              <a:latin typeface="Arial"/>
            </a:endParaRPr>
          </a:p>
        </p:txBody>
      </p:sp>
      <p:sp>
        <p:nvSpPr>
          <p:cNvPr id="605" name="PlaceHolder 1"/>
          <p:cNvSpPr>
            <a:spLocks noGrp="1" noRot="1" noChangeAspect="1"/>
          </p:cNvSpPr>
          <p:nvPr>
            <p:ph type="sldImg"/>
          </p:nvPr>
        </p:nvSpPr>
        <p:spPr>
          <a:xfrm>
            <a:off x="533520" y="755640"/>
            <a:ext cx="6702120" cy="3768480"/>
          </a:xfrm>
          <a:prstGeom prst="rect">
            <a:avLst/>
          </a:prstGeom>
          <a:ln w="0">
            <a:noFill/>
          </a:ln>
        </p:spPr>
      </p:sp>
      <p:sp>
        <p:nvSpPr>
          <p:cNvPr id="606" name="PlaceHolder 2"/>
          <p:cNvSpPr>
            <a:spLocks noGrp="1"/>
          </p:cNvSpPr>
          <p:nvPr>
            <p:ph type="body"/>
          </p:nvPr>
        </p:nvSpPr>
        <p:spPr>
          <a:xfrm>
            <a:off x="1035720" y="4775400"/>
            <a:ext cx="5696640" cy="4523760"/>
          </a:xfrm>
          <a:prstGeom prst="rect">
            <a:avLst/>
          </a:prstGeom>
          <a:noFill/>
          <a:ln w="0">
            <a:noFill/>
          </a:ln>
        </p:spPr>
        <p:txBody>
          <a:bodyPr lIns="99000" tIns="49320" rIns="99000" bIns="49320" anchor="t">
            <a:noAutofit/>
          </a:bodyPr>
          <a:lstStyle/>
          <a:p>
            <a:pPr marL="216000" indent="0">
              <a:lnSpc>
                <a:spcPct val="100000"/>
              </a:lnSpc>
              <a:buNone/>
              <a:tabLst>
                <a:tab pos="0" algn="l"/>
              </a:tabLst>
            </a:pPr>
            <a:r>
              <a:rPr lang="de-DE" sz="2000" b="0" strike="noStrike" spc="-1">
                <a:solidFill>
                  <a:srgbClr val="000000"/>
                </a:solidFill>
                <a:latin typeface="Times New Roman"/>
              </a:rPr>
              <a:t>Wenn ich A mache muss ich min 5 Sekunden warten und max 7 Sekunden warten bis ich Aktion B mache</a:t>
            </a:r>
            <a:endParaRPr lang="en-US" sz="2000" b="0" strike="noStrike" spc="-1">
              <a:solidFill>
                <a:srgbClr val="000000"/>
              </a:solidFill>
              <a:latin typeface="Arial"/>
            </a:endParaRPr>
          </a:p>
          <a:p>
            <a:pPr marL="216000" indent="0">
              <a:lnSpc>
                <a:spcPct val="100000"/>
              </a:lnSpc>
              <a:buNone/>
              <a:tabLst>
                <a:tab pos="0" algn="l"/>
              </a:tabLst>
            </a:pPr>
            <a:r>
              <a:rPr lang="de-DE" sz="2000" b="0" strike="noStrike" spc="-1">
                <a:solidFill>
                  <a:srgbClr val="000000"/>
                </a:solidFill>
                <a:latin typeface="Times New Roman"/>
              </a:rPr>
              <a:t>Nachdem ich Ventil geöffnet habe muss ich x Sekunden warten, bis ich korrekten Druckwert ablesen kann</a:t>
            </a:r>
            <a:endParaRPr lang="en-US" sz="2000" b="0" strike="noStrike" spc="-1">
              <a:solidFill>
                <a:srgbClr val="000000"/>
              </a:solidFill>
              <a:latin typeface="Arial"/>
            </a:endParaRPr>
          </a:p>
          <a:p>
            <a:pPr marL="216000" indent="0">
              <a:lnSpc>
                <a:spcPct val="100000"/>
              </a:lnSpc>
              <a:buNone/>
              <a:tabLst>
                <a:tab pos="0" algn="l"/>
              </a:tabLst>
            </a:pPr>
            <a:r>
              <a:rPr lang="de-DE" sz="2000" b="0" strike="noStrike" spc="-1">
                <a:solidFill>
                  <a:srgbClr val="000000"/>
                </a:solidFill>
                <a:latin typeface="Times New Roman"/>
              </a:rPr>
              <a:t>Embbeded Systeme/Register, wenn ich folgende Daten in Speicherzelle 3700 ablege, wie werden diese interpretiert</a:t>
            </a:r>
            <a:endParaRPr lang="en-US" sz="2000" b="0" strike="noStrike" spc="-1">
              <a:solidFill>
                <a:srgbClr val="000000"/>
              </a:solidFill>
              <a:latin typeface="Arial"/>
            </a:endParaRPr>
          </a:p>
          <a:p>
            <a:pPr marL="216000" indent="0">
              <a:lnSpc>
                <a:spcPct val="100000"/>
              </a:lnSpc>
              <a:buNone/>
              <a:tabLst>
                <a:tab pos="0" algn="l"/>
              </a:tabLst>
            </a:pPr>
            <a:r>
              <a:rPr lang="de-DE" sz="2000" b="0" strike="noStrike" spc="-1">
                <a:solidFill>
                  <a:srgbClr val="000000"/>
                </a:solidFill>
                <a:latin typeface="Times New Roman"/>
              </a:rPr>
              <a:t>Hardware Adressen nehmen mir RAM Adressen weg</a:t>
            </a:r>
            <a:endParaRPr lang="en-US" sz="2000" b="0" strike="noStrike" spc="-1">
              <a:solidFill>
                <a:srgbClr val="000000"/>
              </a:solidFill>
              <a:latin typeface="Arial"/>
            </a:endParaRPr>
          </a:p>
          <a:p>
            <a:pPr marL="216000" indent="0">
              <a:lnSpc>
                <a:spcPct val="100000"/>
              </a:lnSpc>
              <a:buNone/>
              <a:tabLst>
                <a:tab pos="0" algn="l"/>
              </a:tabLst>
            </a:pPr>
            <a:r>
              <a:rPr lang="de-DE" sz="2000" b="0" strike="noStrike" spc="-1">
                <a:solidFill>
                  <a:srgbClr val="000000"/>
                </a:solidFill>
                <a:latin typeface="Times New Roman"/>
              </a:rPr>
              <a:t>Beispiel: http://en.wikipedia.org/wiki/Memory-mapped_I/O </a:t>
            </a:r>
            <a:endParaRPr lang="en-US" sz="2000" b="0" strike="noStrike" spc="-1">
              <a:solidFill>
                <a:srgbClr val="000000"/>
              </a:solidFill>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TextShape 25"/>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66F6EA94-E35F-445D-B4F1-C62DE9D9C3F4}" type="slidenum">
              <a:rPr lang="de-DE" sz="1400" b="0" strike="noStrike" spc="-1">
                <a:solidFill>
                  <a:srgbClr val="000000"/>
                </a:solidFill>
                <a:latin typeface="Times New Roman"/>
                <a:ea typeface="ＭＳ Ｐゴシック"/>
              </a:rPr>
              <a:t>42</a:t>
            </a:fld>
            <a:endParaRPr lang="en-US" sz="1400" b="0" strike="noStrike" spc="-1">
              <a:solidFill>
                <a:srgbClr val="000000"/>
              </a:solidFill>
              <a:latin typeface="Arial"/>
            </a:endParaRPr>
          </a:p>
        </p:txBody>
      </p:sp>
      <p:sp>
        <p:nvSpPr>
          <p:cNvPr id="608" name="PlaceHolder 1"/>
          <p:cNvSpPr>
            <a:spLocks noGrp="1" noRot="1" noChangeAspect="1"/>
          </p:cNvSpPr>
          <p:nvPr>
            <p:ph type="sldImg"/>
          </p:nvPr>
        </p:nvSpPr>
        <p:spPr>
          <a:xfrm>
            <a:off x="533520" y="755640"/>
            <a:ext cx="6702120" cy="3768480"/>
          </a:xfrm>
          <a:prstGeom prst="rect">
            <a:avLst/>
          </a:prstGeom>
          <a:ln w="0">
            <a:noFill/>
          </a:ln>
        </p:spPr>
      </p:sp>
      <p:sp>
        <p:nvSpPr>
          <p:cNvPr id="609" name="PlaceHolder 2"/>
          <p:cNvSpPr>
            <a:spLocks noGrp="1"/>
          </p:cNvSpPr>
          <p:nvPr>
            <p:ph type="body"/>
          </p:nvPr>
        </p:nvSpPr>
        <p:spPr>
          <a:xfrm>
            <a:off x="1035720" y="4777200"/>
            <a:ext cx="5696640" cy="4522320"/>
          </a:xfrm>
          <a:prstGeom prst="rect">
            <a:avLst/>
          </a:prstGeom>
          <a:noFill/>
          <a:ln w="0">
            <a:noFill/>
          </a:ln>
        </p:spPr>
        <p:txBody>
          <a:bodyPr lIns="99000" tIns="49320" rIns="99000" bIns="49320" anchor="t">
            <a:noAutofit/>
          </a:bodyPr>
          <a:lstStyle/>
          <a:p>
            <a:pPr marL="216000" indent="0">
              <a:buNone/>
            </a:pPr>
            <a:endParaRPr lang="en-US" sz="1800" b="0" strike="noStrike" spc="-1">
              <a:solidFill>
                <a:srgbClr val="000000"/>
              </a:solid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TextShape 26"/>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BB4E2935-1B39-4C2A-B10B-242A78F1113B}" type="slidenum">
              <a:rPr lang="de-DE" sz="1400" b="0" strike="noStrike" spc="-1">
                <a:solidFill>
                  <a:srgbClr val="000000"/>
                </a:solidFill>
                <a:latin typeface="Times New Roman"/>
                <a:ea typeface="ＭＳ Ｐゴシック"/>
              </a:rPr>
              <a:t>43</a:t>
            </a:fld>
            <a:endParaRPr lang="en-US" sz="1400" b="0" strike="noStrike" spc="-1">
              <a:solidFill>
                <a:srgbClr val="000000"/>
              </a:solidFill>
              <a:latin typeface="Arial"/>
            </a:endParaRPr>
          </a:p>
        </p:txBody>
      </p:sp>
      <p:sp>
        <p:nvSpPr>
          <p:cNvPr id="611" name="PlaceHolder 1"/>
          <p:cNvSpPr>
            <a:spLocks noGrp="1" noRot="1" noChangeAspect="1"/>
          </p:cNvSpPr>
          <p:nvPr>
            <p:ph type="sldImg"/>
          </p:nvPr>
        </p:nvSpPr>
        <p:spPr>
          <a:xfrm>
            <a:off x="533520" y="755640"/>
            <a:ext cx="6702120" cy="3768480"/>
          </a:xfrm>
          <a:prstGeom prst="rect">
            <a:avLst/>
          </a:prstGeom>
          <a:ln w="0">
            <a:noFill/>
          </a:ln>
        </p:spPr>
      </p:sp>
      <p:sp>
        <p:nvSpPr>
          <p:cNvPr id="612" name="PlaceHolder 2"/>
          <p:cNvSpPr>
            <a:spLocks noGrp="1"/>
          </p:cNvSpPr>
          <p:nvPr>
            <p:ph type="body"/>
          </p:nvPr>
        </p:nvSpPr>
        <p:spPr>
          <a:xfrm>
            <a:off x="1035720" y="4777200"/>
            <a:ext cx="5696640" cy="4522320"/>
          </a:xfrm>
          <a:prstGeom prst="rect">
            <a:avLst/>
          </a:prstGeom>
          <a:noFill/>
          <a:ln w="0">
            <a:noFill/>
          </a:ln>
        </p:spPr>
        <p:txBody>
          <a:bodyPr lIns="99000" tIns="49320" rIns="99000" bIns="49320" anchor="t">
            <a:noAutofit/>
          </a:bodyPr>
          <a:lstStyle/>
          <a:p>
            <a:pPr marL="216000" indent="0">
              <a:buNone/>
            </a:pPr>
            <a:endParaRPr lang="en-US" sz="1800" b="0" strike="noStrike" spc="-1">
              <a:solidFill>
                <a:srgbClr val="000000"/>
              </a:solidFill>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TextShape 27"/>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7E126061-5E20-4890-963E-3EAA60B97D0A}" type="slidenum">
              <a:rPr lang="de-DE" sz="1400" b="0" strike="noStrike" spc="-1">
                <a:solidFill>
                  <a:srgbClr val="000000"/>
                </a:solidFill>
                <a:latin typeface="Times New Roman"/>
                <a:ea typeface="ＭＳ Ｐゴシック"/>
              </a:rPr>
              <a:t>44</a:t>
            </a:fld>
            <a:endParaRPr lang="en-US" sz="1400" b="0" strike="noStrike" spc="-1">
              <a:solidFill>
                <a:srgbClr val="000000"/>
              </a:solidFill>
              <a:latin typeface="Arial"/>
            </a:endParaRPr>
          </a:p>
        </p:txBody>
      </p:sp>
      <p:sp>
        <p:nvSpPr>
          <p:cNvPr id="614" name="PlaceHolder 1"/>
          <p:cNvSpPr>
            <a:spLocks noGrp="1" noRot="1" noChangeAspect="1"/>
          </p:cNvSpPr>
          <p:nvPr>
            <p:ph type="sldImg"/>
          </p:nvPr>
        </p:nvSpPr>
        <p:spPr>
          <a:xfrm>
            <a:off x="533520" y="755640"/>
            <a:ext cx="6702120" cy="3768480"/>
          </a:xfrm>
          <a:prstGeom prst="rect">
            <a:avLst/>
          </a:prstGeom>
          <a:ln w="0">
            <a:noFill/>
          </a:ln>
        </p:spPr>
      </p:sp>
      <p:sp>
        <p:nvSpPr>
          <p:cNvPr id="615" name="PlaceHolder 2"/>
          <p:cNvSpPr>
            <a:spLocks noGrp="1"/>
          </p:cNvSpPr>
          <p:nvPr>
            <p:ph type="body"/>
          </p:nvPr>
        </p:nvSpPr>
        <p:spPr>
          <a:xfrm>
            <a:off x="1035720" y="4777200"/>
            <a:ext cx="5696640" cy="4522320"/>
          </a:xfrm>
          <a:prstGeom prst="rect">
            <a:avLst/>
          </a:prstGeom>
          <a:noFill/>
          <a:ln w="0">
            <a:noFill/>
          </a:ln>
        </p:spPr>
        <p:txBody>
          <a:bodyPr lIns="99000" tIns="49320" rIns="99000" bIns="49320" anchor="t">
            <a:noAutofit/>
          </a:bodyPr>
          <a:lstStyle/>
          <a:p>
            <a:pPr marL="216000" indent="0">
              <a:buNone/>
            </a:pPr>
            <a:endParaRPr lang="en-US" sz="1800" b="0" strike="noStrike" spc="-1">
              <a:solidFill>
                <a:srgbClr val="000000"/>
              </a:solidFill>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TextShape 28"/>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1028F7EF-331F-4CBC-AD06-1452FCDA86D5}" type="slidenum">
              <a:rPr lang="de-DE" sz="1400" b="0" strike="noStrike" spc="-1">
                <a:solidFill>
                  <a:srgbClr val="000000"/>
                </a:solidFill>
                <a:latin typeface="Times New Roman"/>
                <a:ea typeface="ＭＳ Ｐゴシック"/>
              </a:rPr>
              <a:t>45</a:t>
            </a:fld>
            <a:endParaRPr lang="en-US" sz="1400" b="0" strike="noStrike" spc="-1">
              <a:solidFill>
                <a:srgbClr val="000000"/>
              </a:solidFill>
              <a:latin typeface="Arial"/>
            </a:endParaRPr>
          </a:p>
        </p:txBody>
      </p:sp>
      <p:sp>
        <p:nvSpPr>
          <p:cNvPr id="617" name="PlaceHolder 1"/>
          <p:cNvSpPr>
            <a:spLocks noGrp="1" noRot="1" noChangeAspect="1"/>
          </p:cNvSpPr>
          <p:nvPr>
            <p:ph type="sldImg"/>
          </p:nvPr>
        </p:nvSpPr>
        <p:spPr>
          <a:xfrm>
            <a:off x="534960" y="755640"/>
            <a:ext cx="6702120" cy="3769920"/>
          </a:xfrm>
          <a:prstGeom prst="rect">
            <a:avLst/>
          </a:prstGeom>
          <a:ln w="0">
            <a:noFill/>
          </a:ln>
        </p:spPr>
      </p:sp>
      <p:sp>
        <p:nvSpPr>
          <p:cNvPr id="618" name="PlaceHolder 2"/>
          <p:cNvSpPr>
            <a:spLocks noGrp="1"/>
          </p:cNvSpPr>
          <p:nvPr>
            <p:ph type="body"/>
          </p:nvPr>
        </p:nvSpPr>
        <p:spPr>
          <a:xfrm>
            <a:off x="1037520" y="4777200"/>
            <a:ext cx="5693400" cy="4522320"/>
          </a:xfrm>
          <a:prstGeom prst="rect">
            <a:avLst/>
          </a:prstGeom>
          <a:noFill/>
          <a:ln w="0">
            <a:noFill/>
          </a:ln>
        </p:spPr>
        <p:txBody>
          <a:bodyPr lIns="99000" tIns="49320" rIns="99000" bIns="49320" anchor="t">
            <a:noAutofit/>
          </a:bodyPr>
          <a:lstStyle/>
          <a:p>
            <a:pPr marL="216000" indent="0">
              <a:buNone/>
            </a:pPr>
            <a:endParaRPr lang="en-US" sz="1800" b="0" strike="noStrike" spc="-1">
              <a:solidFill>
                <a:srgbClr val="000000"/>
              </a:solidFill>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TextShape 29"/>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BE480EF8-B85A-4FEF-B4A5-60E94F52E0D4}" type="slidenum">
              <a:rPr lang="de-DE" sz="1400" b="0" strike="noStrike" spc="-1">
                <a:solidFill>
                  <a:srgbClr val="000000"/>
                </a:solidFill>
                <a:latin typeface="Times New Roman"/>
                <a:ea typeface="ＭＳ Ｐゴシック"/>
              </a:rPr>
              <a:t>46</a:t>
            </a:fld>
            <a:endParaRPr lang="en-US" sz="1400" b="0" strike="noStrike" spc="-1">
              <a:solidFill>
                <a:srgbClr val="000000"/>
              </a:solidFill>
              <a:latin typeface="Arial"/>
            </a:endParaRPr>
          </a:p>
        </p:txBody>
      </p:sp>
      <p:sp>
        <p:nvSpPr>
          <p:cNvPr id="620" name="PlaceHolder 1"/>
          <p:cNvSpPr>
            <a:spLocks noGrp="1" noRot="1" noChangeAspect="1"/>
          </p:cNvSpPr>
          <p:nvPr>
            <p:ph type="sldImg"/>
          </p:nvPr>
        </p:nvSpPr>
        <p:spPr>
          <a:xfrm>
            <a:off x="534960" y="755640"/>
            <a:ext cx="6702120" cy="3769920"/>
          </a:xfrm>
          <a:prstGeom prst="rect">
            <a:avLst/>
          </a:prstGeom>
          <a:ln w="0">
            <a:noFill/>
          </a:ln>
        </p:spPr>
      </p:sp>
      <p:sp>
        <p:nvSpPr>
          <p:cNvPr id="621" name="PlaceHolder 2"/>
          <p:cNvSpPr>
            <a:spLocks noGrp="1"/>
          </p:cNvSpPr>
          <p:nvPr>
            <p:ph type="body"/>
          </p:nvPr>
        </p:nvSpPr>
        <p:spPr>
          <a:xfrm>
            <a:off x="1037520" y="4777200"/>
            <a:ext cx="5693400" cy="4522320"/>
          </a:xfrm>
          <a:prstGeom prst="rect">
            <a:avLst/>
          </a:prstGeom>
          <a:noFill/>
          <a:ln w="0">
            <a:noFill/>
          </a:ln>
        </p:spPr>
        <p:txBody>
          <a:bodyPr lIns="99000" tIns="49320" rIns="99000" bIns="49320" anchor="t">
            <a:noAutofit/>
          </a:bodyPr>
          <a:lstStyle/>
          <a:p>
            <a:pPr marL="216000" indent="0">
              <a:buNone/>
            </a:pPr>
            <a:endParaRPr lang="en-US" sz="1800" b="0" strike="noStrike" spc="-1">
              <a:solidFill>
                <a:srgbClr val="000000"/>
              </a:solidFill>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TextShape 31"/>
          <p:cNvSpPr/>
          <p:nvPr/>
        </p:nvSpPr>
        <p:spPr>
          <a:xfrm>
            <a:off x="4403880" y="9556200"/>
            <a:ext cx="3364200" cy="498600"/>
          </a:xfrm>
          <a:prstGeom prst="rect">
            <a:avLst/>
          </a:prstGeom>
          <a:noFill/>
          <a:ln w="9360">
            <a:noFill/>
          </a:ln>
        </p:spPr>
        <p:style>
          <a:lnRef idx="0">
            <a:scrgbClr r="0" g="0" b="0"/>
          </a:lnRef>
          <a:fillRef idx="0">
            <a:scrgbClr r="0" g="0" b="0"/>
          </a:fillRef>
          <a:effectRef idx="0">
            <a:scrgbClr r="0" g="0" b="0"/>
          </a:effectRef>
          <a:fontRef idx="minor"/>
        </p:style>
        <p:txBody>
          <a:bodyPr lIns="99000" tIns="49320" rIns="99000" bIns="49320" anchor="b">
            <a:noAutofit/>
          </a:bodyPr>
          <a:lstStyle/>
          <a:p>
            <a:pPr algn="r">
              <a:lnSpc>
                <a:spcPct val="100000"/>
              </a:lnSpc>
            </a:pPr>
            <a:fld id="{50827B61-FD42-452D-B925-F9824D08C1B1}" type="slidenum">
              <a:rPr lang="de-DE" sz="1400" b="0" strike="noStrike" spc="-1">
                <a:solidFill>
                  <a:srgbClr val="000000"/>
                </a:solidFill>
                <a:latin typeface="Times New Roman"/>
                <a:ea typeface="ＭＳ Ｐゴシック"/>
              </a:rPr>
              <a:t>47</a:t>
            </a:fld>
            <a:endParaRPr lang="en-US" sz="1400" b="0" strike="noStrike" spc="-1">
              <a:solidFill>
                <a:srgbClr val="000000"/>
              </a:solidFill>
              <a:latin typeface="Arial"/>
            </a:endParaRPr>
          </a:p>
        </p:txBody>
      </p:sp>
      <p:sp>
        <p:nvSpPr>
          <p:cNvPr id="623" name="PlaceHolder 1"/>
          <p:cNvSpPr>
            <a:spLocks noGrp="1" noRot="1" noChangeAspect="1"/>
          </p:cNvSpPr>
          <p:nvPr>
            <p:ph type="sldImg"/>
          </p:nvPr>
        </p:nvSpPr>
        <p:spPr>
          <a:xfrm>
            <a:off x="533520" y="755640"/>
            <a:ext cx="6702120" cy="3768480"/>
          </a:xfrm>
          <a:prstGeom prst="rect">
            <a:avLst/>
          </a:prstGeom>
          <a:ln w="0">
            <a:noFill/>
          </a:ln>
        </p:spPr>
      </p:sp>
      <p:sp>
        <p:nvSpPr>
          <p:cNvPr id="624" name="PlaceHolder 2"/>
          <p:cNvSpPr>
            <a:spLocks noGrp="1"/>
          </p:cNvSpPr>
          <p:nvPr>
            <p:ph type="body"/>
          </p:nvPr>
        </p:nvSpPr>
        <p:spPr>
          <a:xfrm>
            <a:off x="1035720" y="4777200"/>
            <a:ext cx="5696640" cy="4522320"/>
          </a:xfrm>
          <a:prstGeom prst="rect">
            <a:avLst/>
          </a:prstGeom>
          <a:noFill/>
          <a:ln w="0">
            <a:noFill/>
          </a:ln>
        </p:spPr>
        <p:txBody>
          <a:bodyPr lIns="99000" tIns="49320" rIns="99000" bIns="49320" anchor="t">
            <a:noAutofit/>
          </a:bodyPr>
          <a:lstStyle/>
          <a:p>
            <a:pPr marL="216000" indent="0">
              <a:buNone/>
            </a:pPr>
            <a:endParaRPr lang="en-US" sz="1800" b="0" strike="noStrike" spc="-1">
              <a:solidFill>
                <a:srgbClr val="000000"/>
              </a:solidFill>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PlaceHolder 1"/>
          <p:cNvSpPr>
            <a:spLocks noGrp="1" noRot="1" noChangeAspect="1"/>
          </p:cNvSpPr>
          <p:nvPr>
            <p:ph type="sldImg"/>
          </p:nvPr>
        </p:nvSpPr>
        <p:spPr>
          <a:xfrm>
            <a:off x="533520" y="763560"/>
            <a:ext cx="6700320" cy="3768480"/>
          </a:xfrm>
          <a:prstGeom prst="rect">
            <a:avLst/>
          </a:prstGeom>
          <a:ln w="0">
            <a:noFill/>
          </a:ln>
        </p:spPr>
      </p:sp>
      <p:sp>
        <p:nvSpPr>
          <p:cNvPr id="626" name="PlaceHolder 2"/>
          <p:cNvSpPr>
            <a:spLocks noGrp="1"/>
          </p:cNvSpPr>
          <p:nvPr>
            <p:ph type="body"/>
          </p:nvPr>
        </p:nvSpPr>
        <p:spPr>
          <a:xfrm>
            <a:off x="777240" y="4777560"/>
            <a:ext cx="6213960" cy="452232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627" name="TextShape 32"/>
          <p:cNvSpPr/>
          <p:nvPr/>
        </p:nvSpPr>
        <p:spPr>
          <a:xfrm>
            <a:off x="4399200" y="9555480"/>
            <a:ext cx="336924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897384E8-1A48-495F-866E-833F69CC5532}" type="slidenum">
              <a:rPr lang="de-DE" sz="1800" b="0" strike="noStrike" spc="-1">
                <a:solidFill>
                  <a:srgbClr val="000000"/>
                </a:solidFill>
                <a:latin typeface="+mn-lt"/>
                <a:ea typeface="+mn-ea"/>
              </a:rPr>
              <a:t>50</a:t>
            </a:fld>
            <a:endParaRPr lang="en-US" sz="1800" b="0" strike="noStrike" spc="-1">
              <a:solidFill>
                <a:srgbClr val="000000"/>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PlaceHolder 1"/>
          <p:cNvSpPr>
            <a:spLocks noGrp="1" noRot="1" noChangeAspect="1"/>
          </p:cNvSpPr>
          <p:nvPr>
            <p:ph type="sldImg"/>
          </p:nvPr>
        </p:nvSpPr>
        <p:spPr>
          <a:xfrm>
            <a:off x="533520" y="763560"/>
            <a:ext cx="6698880" cy="3767040"/>
          </a:xfrm>
          <a:prstGeom prst="rect">
            <a:avLst/>
          </a:prstGeom>
          <a:ln w="0">
            <a:noFill/>
          </a:ln>
        </p:spPr>
      </p:sp>
      <p:sp>
        <p:nvSpPr>
          <p:cNvPr id="524"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25" name="PlaceHolder 3"/>
          <p:cNvSpPr>
            <a:spLocks noGrp="1"/>
          </p:cNvSpPr>
          <p:nvPr>
            <p:ph type="sldNum" idx="7"/>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F5ABFF7A-E741-4017-9DD8-1C073189986E}" type="slidenum">
              <a:rPr lang="de-DE" sz="1800" b="0" strike="noStrike" spc="-1">
                <a:solidFill>
                  <a:srgbClr val="000000"/>
                </a:solidFill>
                <a:latin typeface="+mn-lt"/>
                <a:ea typeface="+mn-ea"/>
              </a:rPr>
              <a:t>8</a:t>
            </a:fld>
            <a:endParaRPr lang="en-US" sz="18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PlaceHolder 1"/>
          <p:cNvSpPr>
            <a:spLocks noGrp="1" noRot="1" noChangeAspect="1"/>
          </p:cNvSpPr>
          <p:nvPr>
            <p:ph type="sldImg"/>
          </p:nvPr>
        </p:nvSpPr>
        <p:spPr>
          <a:xfrm>
            <a:off x="533520" y="763560"/>
            <a:ext cx="6698880" cy="3767040"/>
          </a:xfrm>
          <a:prstGeom prst="rect">
            <a:avLst/>
          </a:prstGeom>
          <a:ln w="0">
            <a:noFill/>
          </a:ln>
        </p:spPr>
      </p:sp>
      <p:sp>
        <p:nvSpPr>
          <p:cNvPr id="527"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28" name="PlaceHolder 3"/>
          <p:cNvSpPr>
            <a:spLocks noGrp="1"/>
          </p:cNvSpPr>
          <p:nvPr>
            <p:ph type="sldNum" idx="8"/>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A011C0CC-4EC0-4175-95CE-9667BF8E508D}" type="slidenum">
              <a:rPr lang="de-DE" sz="1800" b="0" strike="noStrike" spc="-1">
                <a:solidFill>
                  <a:srgbClr val="000000"/>
                </a:solidFill>
                <a:latin typeface="+mn-lt"/>
                <a:ea typeface="+mn-ea"/>
              </a:rPr>
              <a:t>9</a:t>
            </a:fld>
            <a:endParaRPr lang="en-US" sz="18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PlaceHolder 1"/>
          <p:cNvSpPr>
            <a:spLocks noGrp="1" noRot="1" noChangeAspect="1"/>
          </p:cNvSpPr>
          <p:nvPr>
            <p:ph type="sldImg"/>
          </p:nvPr>
        </p:nvSpPr>
        <p:spPr>
          <a:xfrm>
            <a:off x="533520" y="763560"/>
            <a:ext cx="6698880" cy="3767040"/>
          </a:xfrm>
          <a:prstGeom prst="rect">
            <a:avLst/>
          </a:prstGeom>
          <a:ln w="0">
            <a:noFill/>
          </a:ln>
        </p:spPr>
      </p:sp>
      <p:sp>
        <p:nvSpPr>
          <p:cNvPr id="530"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31" name="PlaceHolder 3"/>
          <p:cNvSpPr>
            <a:spLocks noGrp="1"/>
          </p:cNvSpPr>
          <p:nvPr>
            <p:ph type="sldNum" idx="9"/>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A35EBAF2-35B7-47EA-A058-964167D40B82}" type="slidenum">
              <a:rPr lang="de-DE" sz="1800" b="0" strike="noStrike" spc="-1">
                <a:solidFill>
                  <a:srgbClr val="000000"/>
                </a:solidFill>
                <a:latin typeface="+mn-lt"/>
                <a:ea typeface="+mn-ea"/>
              </a:rPr>
              <a:t>11</a:t>
            </a:fld>
            <a:endParaRPr lang="en-US" sz="18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noRot="1" noChangeAspect="1"/>
          </p:cNvSpPr>
          <p:nvPr>
            <p:ph type="sldImg"/>
          </p:nvPr>
        </p:nvSpPr>
        <p:spPr>
          <a:xfrm>
            <a:off x="533520" y="763560"/>
            <a:ext cx="6698880" cy="3767040"/>
          </a:xfrm>
          <a:prstGeom prst="rect">
            <a:avLst/>
          </a:prstGeom>
          <a:ln w="0">
            <a:noFill/>
          </a:ln>
        </p:spPr>
      </p:sp>
      <p:sp>
        <p:nvSpPr>
          <p:cNvPr id="533"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34" name="PlaceHolder 3"/>
          <p:cNvSpPr>
            <a:spLocks noGrp="1"/>
          </p:cNvSpPr>
          <p:nvPr>
            <p:ph type="sldNum" idx="10"/>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F80923D5-79BD-4465-9A03-A2E9CD546B0C}" type="slidenum">
              <a:rPr lang="de-DE" sz="1800" b="0" strike="noStrike" spc="-1">
                <a:solidFill>
                  <a:srgbClr val="000000"/>
                </a:solidFill>
                <a:latin typeface="+mn-lt"/>
                <a:ea typeface="+mn-ea"/>
              </a:rPr>
              <a:t>12</a:t>
            </a:fld>
            <a:endParaRPr lang="en-US" sz="18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PlaceHolder 1"/>
          <p:cNvSpPr>
            <a:spLocks noGrp="1" noRot="1" noChangeAspect="1"/>
          </p:cNvSpPr>
          <p:nvPr>
            <p:ph type="sldImg"/>
          </p:nvPr>
        </p:nvSpPr>
        <p:spPr>
          <a:xfrm>
            <a:off x="533520" y="763560"/>
            <a:ext cx="6698880" cy="3767040"/>
          </a:xfrm>
          <a:prstGeom prst="rect">
            <a:avLst/>
          </a:prstGeom>
          <a:ln w="0">
            <a:noFill/>
          </a:ln>
        </p:spPr>
      </p:sp>
      <p:sp>
        <p:nvSpPr>
          <p:cNvPr id="536"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37" name="PlaceHolder 3"/>
          <p:cNvSpPr>
            <a:spLocks noGrp="1"/>
          </p:cNvSpPr>
          <p:nvPr>
            <p:ph type="sldNum" idx="11"/>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2AE7724E-3697-4C16-8034-EF4F4CFED290}" type="slidenum">
              <a:rPr lang="de-DE" sz="1800" b="0" strike="noStrike" spc="-1">
                <a:solidFill>
                  <a:srgbClr val="000000"/>
                </a:solidFill>
                <a:latin typeface="+mn-lt"/>
                <a:ea typeface="+mn-ea"/>
              </a:rPr>
              <a:t>13</a:t>
            </a:fld>
            <a:endParaRPr lang="en-US" sz="18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PlaceHolder 1"/>
          <p:cNvSpPr>
            <a:spLocks noGrp="1" noRot="1" noChangeAspect="1"/>
          </p:cNvSpPr>
          <p:nvPr>
            <p:ph type="sldImg"/>
          </p:nvPr>
        </p:nvSpPr>
        <p:spPr>
          <a:xfrm>
            <a:off x="533520" y="763560"/>
            <a:ext cx="6698880" cy="3767040"/>
          </a:xfrm>
          <a:prstGeom prst="rect">
            <a:avLst/>
          </a:prstGeom>
          <a:ln w="0">
            <a:noFill/>
          </a:ln>
        </p:spPr>
      </p:sp>
      <p:sp>
        <p:nvSpPr>
          <p:cNvPr id="539" name="PlaceHolder 2"/>
          <p:cNvSpPr>
            <a:spLocks noGrp="1"/>
          </p:cNvSpPr>
          <p:nvPr>
            <p:ph type="body"/>
          </p:nvPr>
        </p:nvSpPr>
        <p:spPr>
          <a:xfrm>
            <a:off x="777240" y="4777560"/>
            <a:ext cx="6212520" cy="4520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540" name="PlaceHolder 3"/>
          <p:cNvSpPr>
            <a:spLocks noGrp="1"/>
          </p:cNvSpPr>
          <p:nvPr>
            <p:ph type="sldNum" idx="12"/>
          </p:nvPr>
        </p:nvSpPr>
        <p:spPr>
          <a:xfrm>
            <a:off x="4399200" y="9555480"/>
            <a:ext cx="3367800" cy="497520"/>
          </a:xfrm>
          <a:prstGeom prst="rect">
            <a:avLst/>
          </a:prstGeom>
          <a:noFill/>
          <a:ln w="0">
            <a:noFill/>
          </a:ln>
        </p:spPr>
        <p:txBody>
          <a:bodyPr lIns="0" tIns="0" rIns="0" bIns="0" anchor="b">
            <a:noAutofit/>
          </a:bodyPr>
          <a:lstStyle>
            <a:lvl1pPr indent="0" algn="r">
              <a:lnSpc>
                <a:spcPct val="100000"/>
              </a:lnSpc>
              <a:buNone/>
              <a:tabLst>
                <a:tab pos="0" algn="l"/>
              </a:tabLst>
              <a:defRPr lang="de-DE" sz="1800" b="0" strike="noStrike" spc="-1">
                <a:solidFill>
                  <a:srgbClr val="000000"/>
                </a:solidFill>
                <a:latin typeface="+mn-lt"/>
                <a:ea typeface="+mn-ea"/>
              </a:defRPr>
            </a:lvl1pPr>
          </a:lstStyle>
          <a:p>
            <a:pPr indent="0" algn="r">
              <a:lnSpc>
                <a:spcPct val="100000"/>
              </a:lnSpc>
              <a:buNone/>
              <a:tabLst>
                <a:tab pos="0" algn="l"/>
              </a:tabLst>
            </a:pPr>
            <a:fld id="{235668B5-6D30-4461-ADE9-903AA0EE0D61}" type="slidenum">
              <a:rPr lang="de-DE" sz="1800" b="0" strike="noStrike" spc="-1">
                <a:solidFill>
                  <a:srgbClr val="000000"/>
                </a:solidFill>
                <a:latin typeface="+mn-lt"/>
                <a:ea typeface="+mn-ea"/>
              </a:rPr>
              <a:t>15</a:t>
            </a:fld>
            <a:endParaRPr lang="en-US" sz="18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0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2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11444760" y="0"/>
            <a:ext cx="740160" cy="68490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1" name="CustomShape 2"/>
          <p:cNvSpPr/>
          <p:nvPr/>
        </p:nvSpPr>
        <p:spPr>
          <a:xfrm>
            <a:off x="11438640" y="6453360"/>
            <a:ext cx="757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201DA5CE-8A24-4370-8B8D-339C2135436A}" type="slidenum">
              <a:rPr lang="en-US" sz="1800" b="0" strike="noStrike" spc="-1">
                <a:solidFill>
                  <a:srgbClr val="808080"/>
                </a:solidFill>
                <a:latin typeface="Arial"/>
                <a:ea typeface="DejaVu Sans"/>
              </a:rPr>
              <a:t>‹#›</a:t>
            </a:fld>
            <a:endParaRPr lang="en-US" sz="1800" b="0" strike="noStrike" spc="-1">
              <a:solidFill>
                <a:srgbClr val="000000"/>
              </a:solidFill>
              <a:latin typeface="Arial"/>
            </a:endParaRPr>
          </a:p>
        </p:txBody>
      </p:sp>
      <p:sp>
        <p:nvSpPr>
          <p:cNvPr id="2" name="CustomShape 3"/>
          <p:cNvSpPr/>
          <p:nvPr/>
        </p:nvSpPr>
        <p:spPr>
          <a:xfrm>
            <a:off x="912240" y="1268280"/>
            <a:ext cx="9207000" cy="36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3" name="Picture 19" descr="Logo_TUC_de_RGB"/>
          <p:cNvPicPr/>
          <p:nvPr/>
        </p:nvPicPr>
        <p:blipFill>
          <a:blip r:embed="rId14"/>
          <a:stretch/>
        </p:blipFill>
        <p:spPr>
          <a:xfrm>
            <a:off x="0" y="0"/>
            <a:ext cx="3051000" cy="560880"/>
          </a:xfrm>
          <a:prstGeom prst="rect">
            <a:avLst/>
          </a:prstGeom>
          <a:ln w="0">
            <a:noFill/>
          </a:ln>
        </p:spPr>
      </p:pic>
      <p:pic>
        <p:nvPicPr>
          <p:cNvPr id="4" name="Grafik 2"/>
          <p:cNvPicPr/>
          <p:nvPr/>
        </p:nvPicPr>
        <p:blipFill>
          <a:blip r:embed="rId15"/>
          <a:stretch/>
        </p:blipFill>
        <p:spPr>
          <a:xfrm>
            <a:off x="7430400" y="134640"/>
            <a:ext cx="3696840" cy="513000"/>
          </a:xfrm>
          <a:prstGeom prst="rect">
            <a:avLst/>
          </a:prstGeom>
          <a:ln w="0">
            <a:noFill/>
          </a:ln>
        </p:spPr>
      </p:pic>
      <p:sp>
        <p:nvSpPr>
          <p:cNvPr id="5" name="CustomShape 4"/>
          <p:cNvSpPr/>
          <p:nvPr/>
        </p:nvSpPr>
        <p:spPr>
          <a:xfrm>
            <a:off x="912240" y="1268280"/>
            <a:ext cx="9207000" cy="36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6" name="CustomShape 5"/>
          <p:cNvSpPr/>
          <p:nvPr/>
        </p:nvSpPr>
        <p:spPr>
          <a:xfrm>
            <a:off x="11444760" y="0"/>
            <a:ext cx="740160" cy="68490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7" name="CustomShape 7"/>
          <p:cNvSpPr/>
          <p:nvPr/>
        </p:nvSpPr>
        <p:spPr>
          <a:xfrm>
            <a:off x="0" y="6646680"/>
            <a:ext cx="121856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Roboto"/>
                <a:ea typeface="DejaVu Sans"/>
              </a:rPr>
              <a:t>Requirements Engineering – TU Clausthal</a:t>
            </a:r>
            <a:endParaRPr lang="en-US" sz="800" b="0" strike="noStrike" spc="-1">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11444760" y="0"/>
            <a:ext cx="740160" cy="68490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47" name="CustomShape 2"/>
          <p:cNvSpPr/>
          <p:nvPr/>
        </p:nvSpPr>
        <p:spPr>
          <a:xfrm>
            <a:off x="11438640" y="6453360"/>
            <a:ext cx="757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2D01E2B3-4691-4A47-AE75-4A64405FDE96}" type="slidenum">
              <a:rPr lang="en-US" sz="1800" b="0" strike="noStrike" spc="-1">
                <a:solidFill>
                  <a:srgbClr val="808080"/>
                </a:solidFill>
                <a:latin typeface="Arial"/>
                <a:ea typeface="DejaVu Sans"/>
              </a:rPr>
              <a:t>‹#›</a:t>
            </a:fld>
            <a:endParaRPr lang="en-US" sz="1800" b="0" strike="noStrike" spc="-1">
              <a:solidFill>
                <a:srgbClr val="000000"/>
              </a:solidFill>
              <a:latin typeface="Arial"/>
            </a:endParaRPr>
          </a:p>
        </p:txBody>
      </p:sp>
      <p:sp>
        <p:nvSpPr>
          <p:cNvPr id="48" name="CustomShape 3"/>
          <p:cNvSpPr/>
          <p:nvPr/>
        </p:nvSpPr>
        <p:spPr>
          <a:xfrm>
            <a:off x="912240" y="1268280"/>
            <a:ext cx="9207000" cy="36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49" name="Picture 19" descr="Logo_TUC_de_RGB"/>
          <p:cNvPicPr/>
          <p:nvPr/>
        </p:nvPicPr>
        <p:blipFill>
          <a:blip r:embed="rId14"/>
          <a:stretch/>
        </p:blipFill>
        <p:spPr>
          <a:xfrm>
            <a:off x="0" y="0"/>
            <a:ext cx="3051000" cy="560880"/>
          </a:xfrm>
          <a:prstGeom prst="rect">
            <a:avLst/>
          </a:prstGeom>
          <a:ln w="0">
            <a:noFill/>
          </a:ln>
        </p:spPr>
      </p:pic>
      <p:pic>
        <p:nvPicPr>
          <p:cNvPr id="50" name="Grafik 2"/>
          <p:cNvPicPr/>
          <p:nvPr/>
        </p:nvPicPr>
        <p:blipFill>
          <a:blip r:embed="rId15"/>
          <a:stretch/>
        </p:blipFill>
        <p:spPr>
          <a:xfrm>
            <a:off x="7430400" y="134640"/>
            <a:ext cx="3696840" cy="513000"/>
          </a:xfrm>
          <a:prstGeom prst="rect">
            <a:avLst/>
          </a:prstGeom>
          <a:ln w="0">
            <a:noFill/>
          </a:ln>
        </p:spPr>
      </p:pic>
      <p:sp>
        <p:nvSpPr>
          <p:cNvPr id="51" name="CustomShape 4"/>
          <p:cNvSpPr/>
          <p:nvPr/>
        </p:nvSpPr>
        <p:spPr>
          <a:xfrm>
            <a:off x="912240" y="1268280"/>
            <a:ext cx="9207000" cy="36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2" name="CustomShape 5"/>
          <p:cNvSpPr/>
          <p:nvPr/>
        </p:nvSpPr>
        <p:spPr>
          <a:xfrm>
            <a:off x="11444760" y="0"/>
            <a:ext cx="740160" cy="68490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53" name="CustomShape 7"/>
          <p:cNvSpPr/>
          <p:nvPr/>
        </p:nvSpPr>
        <p:spPr>
          <a:xfrm>
            <a:off x="0" y="6646680"/>
            <a:ext cx="121856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Roboto"/>
                <a:ea typeface="DejaVu Sans"/>
              </a:rPr>
              <a:t>Requirements Engineering – TU Clausthal</a:t>
            </a:r>
            <a:endParaRPr lang="en-US" sz="800" b="0" strike="noStrike" spc="-1">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CustomShape 1"/>
          <p:cNvSpPr/>
          <p:nvPr/>
        </p:nvSpPr>
        <p:spPr>
          <a:xfrm>
            <a:off x="11444760" y="0"/>
            <a:ext cx="742680" cy="68515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93" name="CustomShape 2"/>
          <p:cNvSpPr/>
          <p:nvPr/>
        </p:nvSpPr>
        <p:spPr>
          <a:xfrm>
            <a:off x="11438640" y="6453360"/>
            <a:ext cx="759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F925E474-80F9-4F8C-80CC-EEE2C4602737}" type="slidenum">
              <a:rPr lang="en-US" sz="1800" b="0" strike="noStrike" spc="-1">
                <a:solidFill>
                  <a:srgbClr val="808080"/>
                </a:solidFill>
                <a:latin typeface="Arial"/>
                <a:ea typeface="DejaVu Sans"/>
              </a:rPr>
              <a:t>‹#›</a:t>
            </a:fld>
            <a:endParaRPr lang="en-US" sz="1800" b="0" strike="noStrike" spc="-1">
              <a:solidFill>
                <a:srgbClr val="000000"/>
              </a:solidFill>
              <a:latin typeface="Arial"/>
            </a:endParaRPr>
          </a:p>
        </p:txBody>
      </p:sp>
      <p:sp>
        <p:nvSpPr>
          <p:cNvPr id="94" name="CustomShape 3"/>
          <p:cNvSpPr/>
          <p:nvPr/>
        </p:nvSpPr>
        <p:spPr>
          <a:xfrm>
            <a:off x="912240" y="1268280"/>
            <a:ext cx="9209520" cy="36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95" name="Picture 19" descr="Logo_TUC_de_RGB"/>
          <p:cNvPicPr/>
          <p:nvPr/>
        </p:nvPicPr>
        <p:blipFill>
          <a:blip r:embed="rId14"/>
          <a:stretch/>
        </p:blipFill>
        <p:spPr>
          <a:xfrm>
            <a:off x="0" y="0"/>
            <a:ext cx="3053520" cy="563400"/>
          </a:xfrm>
          <a:prstGeom prst="rect">
            <a:avLst/>
          </a:prstGeom>
          <a:ln w="0">
            <a:noFill/>
          </a:ln>
        </p:spPr>
      </p:pic>
      <p:pic>
        <p:nvPicPr>
          <p:cNvPr id="96" name="Grafik 2"/>
          <p:cNvPicPr/>
          <p:nvPr/>
        </p:nvPicPr>
        <p:blipFill>
          <a:blip r:embed="rId15"/>
          <a:stretch/>
        </p:blipFill>
        <p:spPr>
          <a:xfrm>
            <a:off x="7430400" y="134640"/>
            <a:ext cx="3699360" cy="515520"/>
          </a:xfrm>
          <a:prstGeom prst="rect">
            <a:avLst/>
          </a:prstGeom>
          <a:ln w="0">
            <a:noFill/>
          </a:ln>
        </p:spPr>
      </p:pic>
      <p:sp>
        <p:nvSpPr>
          <p:cNvPr id="97" name="CustomShape 4"/>
          <p:cNvSpPr/>
          <p:nvPr/>
        </p:nvSpPr>
        <p:spPr>
          <a:xfrm>
            <a:off x="912240" y="1268280"/>
            <a:ext cx="9209520" cy="36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98" name="CustomShape 5"/>
          <p:cNvSpPr/>
          <p:nvPr/>
        </p:nvSpPr>
        <p:spPr>
          <a:xfrm>
            <a:off x="11444760" y="0"/>
            <a:ext cx="742680" cy="68515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99" name="CustomShape 6"/>
          <p:cNvSpPr/>
          <p:nvPr/>
        </p:nvSpPr>
        <p:spPr>
          <a:xfrm>
            <a:off x="0" y="6646680"/>
            <a:ext cx="121856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Roboto"/>
                <a:ea typeface="DejaVu Sans"/>
              </a:rPr>
              <a:t>Requirements Engineering – TU Clausthal</a:t>
            </a:r>
            <a:endParaRPr lang="en-US" sz="800" b="0" strike="noStrike" spc="-1">
              <a:solidFill>
                <a:srgbClr val="000000"/>
              </a:solidFill>
              <a:latin typeface="Arial"/>
            </a:endParaRPr>
          </a:p>
        </p:txBody>
      </p:sp>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01"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CustomShape 1"/>
          <p:cNvSpPr/>
          <p:nvPr/>
        </p:nvSpPr>
        <p:spPr>
          <a:xfrm>
            <a:off x="11444760" y="0"/>
            <a:ext cx="742680" cy="68515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39" name="CustomShape 2"/>
          <p:cNvSpPr/>
          <p:nvPr/>
        </p:nvSpPr>
        <p:spPr>
          <a:xfrm>
            <a:off x="11438640" y="6453360"/>
            <a:ext cx="759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4F1DD906-7BC9-467F-BAA4-A2351FFF13CA}" type="slidenum">
              <a:rPr lang="en-US" sz="1800" b="0" strike="noStrike" spc="-1">
                <a:solidFill>
                  <a:srgbClr val="808080"/>
                </a:solidFill>
                <a:latin typeface="Arial"/>
                <a:ea typeface="DejaVu Sans"/>
              </a:rPr>
              <a:t>‹#›</a:t>
            </a:fld>
            <a:endParaRPr lang="en-US" sz="1800" b="0" strike="noStrike" spc="-1">
              <a:solidFill>
                <a:srgbClr val="000000"/>
              </a:solidFill>
              <a:latin typeface="Arial"/>
            </a:endParaRPr>
          </a:p>
        </p:txBody>
      </p:sp>
      <p:sp>
        <p:nvSpPr>
          <p:cNvPr id="140" name="CustomShape 3"/>
          <p:cNvSpPr/>
          <p:nvPr/>
        </p:nvSpPr>
        <p:spPr>
          <a:xfrm>
            <a:off x="912240" y="1268280"/>
            <a:ext cx="9209520" cy="36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141" name="Picture 19" descr="Logo_TUC_de_RGB"/>
          <p:cNvPicPr/>
          <p:nvPr/>
        </p:nvPicPr>
        <p:blipFill>
          <a:blip r:embed="rId14"/>
          <a:stretch/>
        </p:blipFill>
        <p:spPr>
          <a:xfrm>
            <a:off x="0" y="0"/>
            <a:ext cx="3053520" cy="563400"/>
          </a:xfrm>
          <a:prstGeom prst="rect">
            <a:avLst/>
          </a:prstGeom>
          <a:ln w="0">
            <a:noFill/>
          </a:ln>
        </p:spPr>
      </p:pic>
      <p:pic>
        <p:nvPicPr>
          <p:cNvPr id="142" name="Grafik 2"/>
          <p:cNvPicPr/>
          <p:nvPr/>
        </p:nvPicPr>
        <p:blipFill>
          <a:blip r:embed="rId15"/>
          <a:stretch/>
        </p:blipFill>
        <p:spPr>
          <a:xfrm>
            <a:off x="7430400" y="134640"/>
            <a:ext cx="3699360" cy="515520"/>
          </a:xfrm>
          <a:prstGeom prst="rect">
            <a:avLst/>
          </a:prstGeom>
          <a:ln w="0">
            <a:noFill/>
          </a:ln>
        </p:spPr>
      </p:pic>
      <p:sp>
        <p:nvSpPr>
          <p:cNvPr id="143" name="CustomShape 4"/>
          <p:cNvSpPr/>
          <p:nvPr/>
        </p:nvSpPr>
        <p:spPr>
          <a:xfrm>
            <a:off x="912240" y="1268280"/>
            <a:ext cx="9209520" cy="36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44" name="CustomShape 5"/>
          <p:cNvSpPr/>
          <p:nvPr/>
        </p:nvSpPr>
        <p:spPr>
          <a:xfrm>
            <a:off x="11444760" y="0"/>
            <a:ext cx="742680" cy="68515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45" name="CustomShape 6"/>
          <p:cNvSpPr/>
          <p:nvPr/>
        </p:nvSpPr>
        <p:spPr>
          <a:xfrm>
            <a:off x="0" y="6646680"/>
            <a:ext cx="121856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Roboto"/>
                <a:ea typeface="DejaVu Sans"/>
              </a:rPr>
              <a:t>Requirements Engineering – TU Clausthal</a:t>
            </a:r>
            <a:endParaRPr lang="en-US" sz="800" b="0" strike="noStrike" spc="-1">
              <a:solidFill>
                <a:srgbClr val="000000"/>
              </a:solidFill>
              <a:latin typeface="Arial"/>
            </a:endParaRPr>
          </a:p>
        </p:txBody>
      </p:sp>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4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 name="CustomShape 1"/>
          <p:cNvSpPr/>
          <p:nvPr/>
        </p:nvSpPr>
        <p:spPr>
          <a:xfrm>
            <a:off x="11444760" y="0"/>
            <a:ext cx="740160" cy="68490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85" name="CustomShape 2"/>
          <p:cNvSpPr/>
          <p:nvPr/>
        </p:nvSpPr>
        <p:spPr>
          <a:xfrm>
            <a:off x="11438640" y="6453360"/>
            <a:ext cx="757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510A4933-54E7-4EF0-833B-8B628C8EF633}" type="slidenum">
              <a:rPr lang="en-US" sz="1800" b="0" strike="noStrike" spc="-1">
                <a:solidFill>
                  <a:srgbClr val="808080"/>
                </a:solidFill>
                <a:latin typeface="Arial"/>
                <a:ea typeface="DejaVu Sans"/>
              </a:rPr>
              <a:t>‹#›</a:t>
            </a:fld>
            <a:endParaRPr lang="en-US" sz="1800" b="0" strike="noStrike" spc="-1">
              <a:solidFill>
                <a:srgbClr val="000000"/>
              </a:solidFill>
              <a:latin typeface="Arial"/>
            </a:endParaRPr>
          </a:p>
        </p:txBody>
      </p:sp>
      <p:sp>
        <p:nvSpPr>
          <p:cNvPr id="186" name="CustomShape 3"/>
          <p:cNvSpPr/>
          <p:nvPr/>
        </p:nvSpPr>
        <p:spPr>
          <a:xfrm>
            <a:off x="912240" y="1268280"/>
            <a:ext cx="9207000" cy="36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187" name="Picture 19" descr="Logo_TUC_de_RGB"/>
          <p:cNvPicPr/>
          <p:nvPr/>
        </p:nvPicPr>
        <p:blipFill>
          <a:blip r:embed="rId14"/>
          <a:stretch/>
        </p:blipFill>
        <p:spPr>
          <a:xfrm>
            <a:off x="0" y="0"/>
            <a:ext cx="3051000" cy="560880"/>
          </a:xfrm>
          <a:prstGeom prst="rect">
            <a:avLst/>
          </a:prstGeom>
          <a:ln w="0">
            <a:noFill/>
          </a:ln>
        </p:spPr>
      </p:pic>
      <p:pic>
        <p:nvPicPr>
          <p:cNvPr id="188" name="Grafik 2"/>
          <p:cNvPicPr/>
          <p:nvPr/>
        </p:nvPicPr>
        <p:blipFill>
          <a:blip r:embed="rId15"/>
          <a:stretch/>
        </p:blipFill>
        <p:spPr>
          <a:xfrm>
            <a:off x="7430400" y="134640"/>
            <a:ext cx="3696840" cy="513000"/>
          </a:xfrm>
          <a:prstGeom prst="rect">
            <a:avLst/>
          </a:prstGeom>
          <a:ln w="0">
            <a:noFill/>
          </a:ln>
        </p:spPr>
      </p:pic>
      <p:sp>
        <p:nvSpPr>
          <p:cNvPr id="189" name="CustomShape 4"/>
          <p:cNvSpPr/>
          <p:nvPr/>
        </p:nvSpPr>
        <p:spPr>
          <a:xfrm>
            <a:off x="11444760" y="1440"/>
            <a:ext cx="740160" cy="68490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90" name="CustomShape 5"/>
          <p:cNvSpPr/>
          <p:nvPr/>
        </p:nvSpPr>
        <p:spPr>
          <a:xfrm>
            <a:off x="11427480" y="6453360"/>
            <a:ext cx="757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9410F922-9224-4D02-A8AF-A594545E3109}" type="slidenum">
              <a:rPr lang="en-US" sz="1800" b="0" strike="noStrike" spc="-1">
                <a:solidFill>
                  <a:srgbClr val="808080"/>
                </a:solidFill>
                <a:latin typeface="Arial"/>
                <a:ea typeface="DejaVu Sans"/>
              </a:rPr>
              <a:t>‹#›</a:t>
            </a:fld>
            <a:endParaRPr lang="en-US" sz="1800" b="0" strike="noStrike" spc="-1">
              <a:solidFill>
                <a:srgbClr val="000000"/>
              </a:solidFill>
              <a:latin typeface="Arial"/>
            </a:endParaRPr>
          </a:p>
        </p:txBody>
      </p:sp>
      <p:sp>
        <p:nvSpPr>
          <p:cNvPr id="191" name="CustomShape 7"/>
          <p:cNvSpPr/>
          <p:nvPr/>
        </p:nvSpPr>
        <p:spPr>
          <a:xfrm>
            <a:off x="0" y="6646680"/>
            <a:ext cx="121856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Roboto"/>
                <a:ea typeface="DejaVu Sans"/>
              </a:rPr>
              <a:t>Requirements Engineering – TU Clausthal</a:t>
            </a:r>
            <a:endParaRPr lang="en-US" sz="800" b="0" strike="noStrike" spc="-1">
              <a:solidFill>
                <a:srgbClr val="000000"/>
              </a:solidFill>
              <a:latin typeface="Arial"/>
            </a:endParaRPr>
          </a:p>
        </p:txBody>
      </p:sp>
      <p:sp>
        <p:nvSpPr>
          <p:cNvPr id="1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9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0" name="CustomShape 1"/>
          <p:cNvSpPr/>
          <p:nvPr/>
        </p:nvSpPr>
        <p:spPr>
          <a:xfrm>
            <a:off x="11444760" y="0"/>
            <a:ext cx="740160" cy="68490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231" name="CustomShape 2"/>
          <p:cNvSpPr/>
          <p:nvPr/>
        </p:nvSpPr>
        <p:spPr>
          <a:xfrm>
            <a:off x="11438640" y="6453360"/>
            <a:ext cx="757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946BC667-4566-4DBD-9365-FDD9283E2F1A}" type="slidenum">
              <a:rPr lang="en-US" sz="1800" b="0" strike="noStrike" spc="-1">
                <a:solidFill>
                  <a:srgbClr val="808080"/>
                </a:solidFill>
                <a:latin typeface="Arial"/>
                <a:ea typeface="DejaVu Sans"/>
              </a:rPr>
              <a:t>‹#›</a:t>
            </a:fld>
            <a:endParaRPr lang="en-US" sz="1800" b="0" strike="noStrike" spc="-1">
              <a:solidFill>
                <a:srgbClr val="000000"/>
              </a:solidFill>
              <a:latin typeface="Arial"/>
            </a:endParaRPr>
          </a:p>
        </p:txBody>
      </p:sp>
      <p:sp>
        <p:nvSpPr>
          <p:cNvPr id="232" name="CustomShape 3"/>
          <p:cNvSpPr/>
          <p:nvPr/>
        </p:nvSpPr>
        <p:spPr>
          <a:xfrm>
            <a:off x="912240" y="1268280"/>
            <a:ext cx="9207000" cy="36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233" name="Picture 19" descr="Logo_TUC_de_RGB"/>
          <p:cNvPicPr/>
          <p:nvPr/>
        </p:nvPicPr>
        <p:blipFill>
          <a:blip r:embed="rId14"/>
          <a:stretch/>
        </p:blipFill>
        <p:spPr>
          <a:xfrm>
            <a:off x="0" y="0"/>
            <a:ext cx="3051000" cy="560880"/>
          </a:xfrm>
          <a:prstGeom prst="rect">
            <a:avLst/>
          </a:prstGeom>
          <a:ln w="0">
            <a:noFill/>
          </a:ln>
        </p:spPr>
      </p:pic>
      <p:pic>
        <p:nvPicPr>
          <p:cNvPr id="234" name="Grafik 2"/>
          <p:cNvPicPr/>
          <p:nvPr/>
        </p:nvPicPr>
        <p:blipFill>
          <a:blip r:embed="rId15"/>
          <a:stretch/>
        </p:blipFill>
        <p:spPr>
          <a:xfrm>
            <a:off x="7430400" y="134640"/>
            <a:ext cx="3696840" cy="513000"/>
          </a:xfrm>
          <a:prstGeom prst="rect">
            <a:avLst/>
          </a:prstGeom>
          <a:ln w="0">
            <a:noFill/>
          </a:ln>
        </p:spPr>
      </p:pic>
      <p:sp>
        <p:nvSpPr>
          <p:cNvPr id="235" name="CustomShape 4"/>
          <p:cNvSpPr/>
          <p:nvPr/>
        </p:nvSpPr>
        <p:spPr>
          <a:xfrm>
            <a:off x="11444760" y="1440"/>
            <a:ext cx="740160" cy="68490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236" name="CustomShape 5"/>
          <p:cNvSpPr/>
          <p:nvPr/>
        </p:nvSpPr>
        <p:spPr>
          <a:xfrm>
            <a:off x="11427480" y="6453360"/>
            <a:ext cx="757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91D57ED2-97AF-4016-ACB4-EEDB2FFAAC6F}" type="slidenum">
              <a:rPr lang="en-US" sz="1800" b="0" strike="noStrike" spc="-1">
                <a:solidFill>
                  <a:srgbClr val="808080"/>
                </a:solidFill>
                <a:latin typeface="Arial"/>
                <a:ea typeface="DejaVu Sans"/>
              </a:rPr>
              <a:t>‹#›</a:t>
            </a:fld>
            <a:endParaRPr lang="en-US" sz="1800" b="0" strike="noStrike" spc="-1">
              <a:solidFill>
                <a:srgbClr val="000000"/>
              </a:solidFill>
              <a:latin typeface="Arial"/>
            </a:endParaRPr>
          </a:p>
        </p:txBody>
      </p:sp>
      <p:sp>
        <p:nvSpPr>
          <p:cNvPr id="237" name="CustomShape 7"/>
          <p:cNvSpPr/>
          <p:nvPr/>
        </p:nvSpPr>
        <p:spPr>
          <a:xfrm>
            <a:off x="0" y="6646680"/>
            <a:ext cx="121856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Roboto"/>
                <a:ea typeface="DejaVu Sans"/>
              </a:rPr>
              <a:t>Requirements Engineering – TU Clausthal</a:t>
            </a:r>
            <a:endParaRPr lang="en-US" sz="800" b="0" strike="noStrike" spc="-1">
              <a:solidFill>
                <a:srgbClr val="000000"/>
              </a:solidFill>
              <a:latin typeface="Arial"/>
            </a:endParaRPr>
          </a:p>
        </p:txBody>
      </p:sp>
      <p:sp>
        <p:nvSpPr>
          <p:cNvPr id="2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23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527400" y="1412640"/>
            <a:ext cx="10360080" cy="114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3200" b="1" strike="noStrike" spc="-1">
                <a:solidFill>
                  <a:srgbClr val="008C4F"/>
                </a:solidFill>
                <a:latin typeface="DejaVu Sans"/>
                <a:ea typeface="DejaVu Sans"/>
              </a:rPr>
              <a:t>Requirement Engineering</a:t>
            </a:r>
            <a:endParaRPr lang="en-US" sz="3200" b="0" strike="noStrike" spc="-1">
              <a:solidFill>
                <a:srgbClr val="000000"/>
              </a:solidFill>
              <a:latin typeface="DejaVu Sans"/>
            </a:endParaRPr>
          </a:p>
        </p:txBody>
      </p:sp>
      <p:sp>
        <p:nvSpPr>
          <p:cNvPr id="283" name="CustomShape 2"/>
          <p:cNvSpPr/>
          <p:nvPr/>
        </p:nvSpPr>
        <p:spPr>
          <a:xfrm>
            <a:off x="527400" y="2852640"/>
            <a:ext cx="10360080" cy="236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spcBef>
                <a:spcPts val="479"/>
              </a:spcBef>
              <a:tabLst>
                <a:tab pos="0" algn="l"/>
              </a:tabLst>
            </a:pPr>
            <a:r>
              <a:rPr lang="en-US" sz="2400" b="1" strike="noStrike" spc="-1" dirty="0">
                <a:solidFill>
                  <a:srgbClr val="000000"/>
                </a:solidFill>
                <a:latin typeface="DejaVu Sans"/>
                <a:ea typeface="DejaVu Sans"/>
              </a:rPr>
              <a:t>Lecture 2: System Context Boundaries</a:t>
            </a:r>
            <a:endParaRPr lang="en-US" sz="2400" b="0" strike="noStrike" spc="-1" dirty="0">
              <a:solidFill>
                <a:srgbClr val="000000"/>
              </a:solidFill>
              <a:latin typeface="DejaVu Sans"/>
            </a:endParaRPr>
          </a:p>
          <a:p>
            <a:pPr algn="ctr">
              <a:lnSpc>
                <a:spcPct val="100000"/>
              </a:lnSpc>
              <a:spcBef>
                <a:spcPts val="479"/>
              </a:spcBef>
              <a:tabLst>
                <a:tab pos="0" algn="l"/>
              </a:tabLst>
            </a:pPr>
            <a:r>
              <a:rPr lang="en-US" sz="2400" b="1" strike="noStrike" spc="-1" dirty="0">
                <a:solidFill>
                  <a:srgbClr val="000000"/>
                </a:solidFill>
                <a:latin typeface="DejaVu Sans"/>
                <a:ea typeface="DejaVu Sans"/>
              </a:rPr>
              <a:t>and </a:t>
            </a:r>
            <a:endParaRPr lang="en-US" sz="2400" b="0" strike="noStrike" spc="-1" dirty="0">
              <a:solidFill>
                <a:srgbClr val="000000"/>
              </a:solidFill>
              <a:latin typeface="DejaVu Sans"/>
            </a:endParaRPr>
          </a:p>
          <a:p>
            <a:pPr algn="ctr">
              <a:lnSpc>
                <a:spcPct val="100000"/>
              </a:lnSpc>
              <a:spcBef>
                <a:spcPts val="479"/>
              </a:spcBef>
              <a:tabLst>
                <a:tab pos="0" algn="l"/>
              </a:tabLst>
            </a:pPr>
            <a:r>
              <a:rPr lang="en-US" sz="2400" b="1" strike="noStrike" spc="-1" dirty="0">
                <a:solidFill>
                  <a:srgbClr val="000000"/>
                </a:solidFill>
                <a:latin typeface="DejaVu Sans"/>
                <a:ea typeface="DejaVu Sans"/>
              </a:rPr>
              <a:t>Types of Requirements</a:t>
            </a:r>
            <a:endParaRPr lang="en-US" sz="2400" b="0" strike="noStrike" spc="-1" dirty="0">
              <a:solidFill>
                <a:srgbClr val="000000"/>
              </a:solidFill>
              <a:latin typeface="DejaVu Sans"/>
            </a:endParaRPr>
          </a:p>
          <a:p>
            <a:pPr algn="ctr">
              <a:lnSpc>
                <a:spcPct val="100000"/>
              </a:lnSpc>
              <a:spcBef>
                <a:spcPts val="241"/>
              </a:spcBef>
              <a:tabLst>
                <a:tab pos="0" algn="l"/>
              </a:tabLst>
            </a:pPr>
            <a:endParaRPr lang="en-US" sz="2400" b="0" strike="noStrike" spc="-1" dirty="0">
              <a:solidFill>
                <a:srgbClr val="000000"/>
              </a:solidFill>
              <a:latin typeface="DejaVu Sans"/>
            </a:endParaRPr>
          </a:p>
          <a:p>
            <a:pPr algn="ctr">
              <a:lnSpc>
                <a:spcPct val="100000"/>
              </a:lnSpc>
              <a:spcBef>
                <a:spcPts val="241"/>
              </a:spcBef>
              <a:tabLst>
                <a:tab pos="0" algn="l"/>
              </a:tabLst>
            </a:pPr>
            <a:endParaRPr lang="en-US" sz="2400" b="0" strike="noStrike" spc="-1" dirty="0">
              <a:solidFill>
                <a:srgbClr val="000000"/>
              </a:solidFill>
              <a:latin typeface="DejaVu Sans"/>
            </a:endParaRPr>
          </a:p>
          <a:p>
            <a:pPr algn="ctr">
              <a:lnSpc>
                <a:spcPct val="100000"/>
              </a:lnSpc>
              <a:spcBef>
                <a:spcPts val="320"/>
              </a:spcBef>
              <a:tabLst>
                <a:tab pos="0" algn="l"/>
              </a:tabLst>
            </a:pPr>
            <a:r>
              <a:rPr lang="en-US" sz="1600" b="0" strike="noStrike" spc="-1" dirty="0">
                <a:solidFill>
                  <a:srgbClr val="000000"/>
                </a:solidFill>
                <a:latin typeface="DejaVu Sans"/>
                <a:ea typeface="DejaVu Sans"/>
              </a:rPr>
              <a:t>Prof. Dr. Benjamin Leiding</a:t>
            </a:r>
            <a:endParaRPr lang="en-US" sz="1600" b="0" strike="noStrike" spc="-1" dirty="0">
              <a:solidFill>
                <a:srgbClr val="000000"/>
              </a:solidFill>
              <a:latin typeface="DejaVu Sans"/>
            </a:endParaRPr>
          </a:p>
          <a:p>
            <a:pPr algn="ctr">
              <a:lnSpc>
                <a:spcPct val="100000"/>
              </a:lnSpc>
              <a:spcBef>
                <a:spcPts val="320"/>
              </a:spcBef>
              <a:tabLst>
                <a:tab pos="0" algn="l"/>
              </a:tabLst>
            </a:pPr>
            <a:r>
              <a:rPr lang="en-GB" sz="1600" b="0" strike="noStrike" spc="-1" dirty="0">
                <a:solidFill>
                  <a:srgbClr val="000000"/>
                </a:solidFill>
                <a:latin typeface="DejaVu Sans"/>
                <a:ea typeface="DejaVu Sans"/>
              </a:rPr>
              <a:t>M.Sc. Anant </a:t>
            </a:r>
            <a:r>
              <a:rPr lang="en-GB" sz="1600" b="0" strike="noStrike" spc="-1" dirty="0" err="1">
                <a:solidFill>
                  <a:srgbClr val="000000"/>
                </a:solidFill>
                <a:latin typeface="DejaVu Sans"/>
                <a:ea typeface="DejaVu Sans"/>
              </a:rPr>
              <a:t>Sujatanagarjuna</a:t>
            </a:r>
            <a:endParaRPr lang="en-GB" sz="1600" b="0" strike="noStrike" spc="-1" dirty="0">
              <a:solidFill>
                <a:srgbClr val="000000"/>
              </a:solidFill>
              <a:latin typeface="DejaVu Sans"/>
              <a:ea typeface="DejaVu Sans"/>
            </a:endParaRPr>
          </a:p>
          <a:p>
            <a:pPr algn="ctr">
              <a:spcBef>
                <a:spcPts val="320"/>
              </a:spcBef>
              <a:tabLst>
                <a:tab pos="0" algn="l"/>
              </a:tabLst>
            </a:pPr>
            <a:r>
              <a:rPr lang="en-GB" sz="1600" spc="-1" dirty="0">
                <a:solidFill>
                  <a:srgbClr val="000000"/>
                </a:solidFill>
                <a:latin typeface="DejaVu Sans"/>
              </a:rPr>
              <a:t>M.Sc. Chintan Patel</a:t>
            </a:r>
            <a:endParaRPr lang="en-US" sz="1600" spc="-1" dirty="0">
              <a:solidFill>
                <a:srgbClr val="000000"/>
              </a:solidFill>
              <a:latin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Context</a:t>
            </a:r>
            <a:endParaRPr lang="en-US" sz="2200" b="0" strike="noStrike" spc="-1">
              <a:solidFill>
                <a:srgbClr val="000000"/>
              </a:solidFill>
              <a:latin typeface="Arial"/>
            </a:endParaRPr>
          </a:p>
        </p:txBody>
      </p:sp>
      <p:sp>
        <p:nvSpPr>
          <p:cNvPr id="319"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a:t>
            </a:r>
            <a:endParaRPr lang="en-US" sz="2200" b="0" strike="noStrike" spc="-1">
              <a:solidFill>
                <a:srgbClr val="000000"/>
              </a:solidFill>
              <a:latin typeface="Arial"/>
            </a:endParaRPr>
          </a:p>
        </p:txBody>
      </p:sp>
      <p:sp>
        <p:nvSpPr>
          <p:cNvPr id="320"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21" name="PlaceHolder 1"/>
          <p:cNvSpPr>
            <a:spLocks noGrp="1"/>
          </p:cNvSpPr>
          <p:nvPr>
            <p:ph/>
          </p:nvPr>
        </p:nvSpPr>
        <p:spPr>
          <a:xfrm>
            <a:off x="588240" y="1769400"/>
            <a:ext cx="10607400" cy="4637160"/>
          </a:xfrm>
          <a:prstGeom prst="rect">
            <a:avLst/>
          </a:prstGeom>
          <a:noFill/>
          <a:ln w="0">
            <a:noFill/>
          </a:ln>
        </p:spPr>
        <p:txBody>
          <a:bodyPr lIns="0" tIns="0" rIns="0" bIns="0" anchor="ctr">
            <a:normAutofit/>
          </a:bodyPr>
          <a:lstStyle/>
          <a:p>
            <a:pPr marL="108000" indent="0" algn="ctr">
              <a:lnSpc>
                <a:spcPct val="100000"/>
              </a:lnSpc>
              <a:spcBef>
                <a:spcPts val="1417"/>
              </a:spcBef>
              <a:buNone/>
              <a:tabLst>
                <a:tab pos="0" algn="l"/>
              </a:tabLst>
            </a:pPr>
            <a:r>
              <a:rPr lang="en-US" sz="2000" b="0" strike="noStrike" spc="-1">
                <a:solidFill>
                  <a:srgbClr val="000000"/>
                </a:solidFill>
                <a:latin typeface="DejaVu Sans"/>
                <a:ea typeface="DejaVu Sans"/>
              </a:rPr>
              <a:t>“The system context is the part of the system environment relevant for defining, understanding, and interpreting the system requirements. The system context consists of four context facets: the subject facet, the usage facet, the IT system facet, and the development facet.”</a:t>
            </a:r>
            <a:endParaRPr lang="en-US" sz="2000" b="0" strike="noStrike" spc="-1">
              <a:solidFill>
                <a:srgbClr val="000000"/>
              </a:solidFill>
              <a:latin typeface="Arial"/>
            </a:endParaRPr>
          </a:p>
        </p:txBody>
      </p:sp>
      <p:sp>
        <p:nvSpPr>
          <p:cNvPr id="322" name="CustomShape 4"/>
          <p:cNvSpPr/>
          <p:nvPr/>
        </p:nvSpPr>
        <p:spPr>
          <a:xfrm>
            <a:off x="602640" y="3174480"/>
            <a:ext cx="10578960" cy="18781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23" name="CustomShape 5"/>
          <p:cNvSpPr/>
          <p:nvPr/>
        </p:nvSpPr>
        <p:spPr>
          <a:xfrm>
            <a:off x="263520" y="6411600"/>
            <a:ext cx="1091808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K. Pohl, C. Rupp (2011) – </a:t>
            </a:r>
            <a:r>
              <a:rPr lang="en-US" sz="900" b="0" strike="noStrike" spc="-1">
                <a:solidFill>
                  <a:srgbClr val="A6A6A6"/>
                </a:solidFill>
                <a:latin typeface="Roboto"/>
                <a:ea typeface="Roboto"/>
              </a:rPr>
              <a:t>Requirements Engineering Fundamentals: A study guide for Requirements Engineering Foundation Level</a:t>
            </a:r>
            <a:endParaRPr lang="en-US" sz="9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Context</a:t>
            </a:r>
            <a:endParaRPr lang="en-US" sz="2200" b="0" strike="noStrike" spc="-1">
              <a:solidFill>
                <a:srgbClr val="000000"/>
              </a:solidFill>
              <a:latin typeface="Arial"/>
            </a:endParaRPr>
          </a:p>
        </p:txBody>
      </p:sp>
      <p:sp>
        <p:nvSpPr>
          <p:cNvPr id="325"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Context as Origin of Requirements</a:t>
            </a:r>
            <a:endParaRPr lang="en-US" sz="2200" b="0" strike="noStrike" spc="-1">
              <a:solidFill>
                <a:srgbClr val="000000"/>
              </a:solidFill>
              <a:latin typeface="Arial"/>
            </a:endParaRPr>
          </a:p>
        </p:txBody>
      </p:sp>
      <p:sp>
        <p:nvSpPr>
          <p:cNvPr id="326"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27" name="PlaceHolder 1"/>
          <p:cNvSpPr>
            <a:spLocks noGrp="1"/>
          </p:cNvSpPr>
          <p:nvPr>
            <p:ph/>
          </p:nvPr>
        </p:nvSpPr>
        <p:spPr>
          <a:xfrm>
            <a:off x="609480" y="1769400"/>
            <a:ext cx="10586160" cy="4854240"/>
          </a:xfrm>
          <a:prstGeom prst="rect">
            <a:avLst/>
          </a:prstGeom>
          <a:noFill/>
          <a:ln w="0">
            <a:noFill/>
          </a:ln>
        </p:spPr>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Without knowing the context, requirements cannot be defined properly</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Otherwise, requirements may be outside of the context</a:t>
            </a:r>
            <a:endParaRPr lang="en-US" sz="18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Example:</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Medical applications require the fulfillment of medical software standards</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600" b="0" strike="noStrike" spc="-1">
                <a:solidFill>
                  <a:srgbClr val="000000"/>
                </a:solidFill>
                <a:latin typeface="DejaVu Sans"/>
                <a:ea typeface="DejaVu Sans"/>
              </a:rPr>
              <a:t>The standards are part of the context</a:t>
            </a:r>
            <a:endParaRPr lang="en-US" sz="16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600" b="0" strike="noStrike" spc="-1">
                <a:solidFill>
                  <a:srgbClr val="000000"/>
                </a:solidFill>
                <a:latin typeface="DejaVu Sans"/>
                <a:ea typeface="DejaVu Sans"/>
              </a:rPr>
              <a:t>The standards may prohibit certain requirements, that contradict the standard</a:t>
            </a:r>
            <a:endParaRPr lang="en-US" sz="1600" b="0" strike="noStrike" spc="-1">
              <a:solidFill>
                <a:srgbClr val="000000"/>
              </a:solidFill>
              <a:latin typeface="Arial"/>
            </a:endParaRPr>
          </a:p>
          <a:p>
            <a:pPr marL="864000" lvl="3" indent="-216000">
              <a:lnSpc>
                <a:spcPct val="100000"/>
              </a:lnSpc>
              <a:spcBef>
                <a:spcPts val="1417"/>
              </a:spcBef>
              <a:buClr>
                <a:srgbClr val="000000"/>
              </a:buClr>
              <a:buSzPct val="45000"/>
              <a:buFont typeface="Wingdings" charset="2"/>
              <a:buChar char=""/>
            </a:pPr>
            <a:r>
              <a:rPr lang="en-US" sz="1600" b="0" strike="noStrike" spc="-1">
                <a:solidFill>
                  <a:srgbClr val="000000"/>
                </a:solidFill>
                <a:latin typeface="DejaVu Sans"/>
                <a:ea typeface="DejaVu Sans"/>
              </a:rPr>
              <a:t>e.g., publish data</a:t>
            </a:r>
            <a:endParaRPr lang="en-US" sz="16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600" b="0" strike="noStrike" spc="-1">
                <a:solidFill>
                  <a:srgbClr val="000000"/>
                </a:solidFill>
                <a:latin typeface="DejaVu Sans"/>
                <a:ea typeface="DejaVu Sans"/>
              </a:rPr>
              <a:t>The standards may lead to requirements, in order to fulfill it</a:t>
            </a:r>
            <a:endParaRPr lang="en-US" sz="1600" b="0" strike="noStrike" spc="-1">
              <a:solidFill>
                <a:srgbClr val="000000"/>
              </a:solidFill>
              <a:latin typeface="Arial"/>
            </a:endParaRPr>
          </a:p>
          <a:p>
            <a:pPr marL="864000" lvl="3" indent="-216000">
              <a:lnSpc>
                <a:spcPct val="100000"/>
              </a:lnSpc>
              <a:spcBef>
                <a:spcPts val="1417"/>
              </a:spcBef>
              <a:buClr>
                <a:srgbClr val="000000"/>
              </a:buClr>
              <a:buSzPct val="45000"/>
              <a:buFont typeface="Wingdings" charset="2"/>
              <a:buChar char=""/>
            </a:pPr>
            <a:r>
              <a:rPr lang="en-US" sz="1600" b="0" strike="noStrike" spc="-1">
                <a:solidFill>
                  <a:srgbClr val="000000"/>
                </a:solidFill>
                <a:latin typeface="DejaVu Sans"/>
                <a:ea typeface="DejaVu Sans"/>
              </a:rPr>
              <a:t>e.g., pseudonymize data</a:t>
            </a:r>
            <a:endParaRPr lang="en-US" sz="16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Context</a:t>
            </a:r>
            <a:endParaRPr lang="en-US" sz="2200" b="0" strike="noStrike" spc="-1">
              <a:solidFill>
                <a:srgbClr val="000000"/>
              </a:solidFill>
              <a:latin typeface="Arial"/>
            </a:endParaRPr>
          </a:p>
        </p:txBody>
      </p:sp>
      <p:sp>
        <p:nvSpPr>
          <p:cNvPr id="329"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Understanding the Context is Important</a:t>
            </a:r>
            <a:endParaRPr lang="en-US" sz="2200" b="0" strike="noStrike" spc="-1">
              <a:solidFill>
                <a:srgbClr val="000000"/>
              </a:solidFill>
              <a:latin typeface="Arial"/>
            </a:endParaRPr>
          </a:p>
        </p:txBody>
      </p:sp>
      <p:sp>
        <p:nvSpPr>
          <p:cNvPr id="330"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31" name="PlaceHolder 1"/>
          <p:cNvSpPr>
            <a:spLocks noGrp="1"/>
          </p:cNvSpPr>
          <p:nvPr>
            <p:ph/>
          </p:nvPr>
        </p:nvSpPr>
        <p:spPr>
          <a:xfrm>
            <a:off x="609480" y="1769400"/>
            <a:ext cx="10586160" cy="4854240"/>
          </a:xfrm>
          <a:prstGeom prst="rect">
            <a:avLst/>
          </a:prstGeom>
          <a:noFill/>
          <a:ln w="0">
            <a:noFill/>
          </a:ln>
        </p:spPr>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Understanding the context leads to understanding the requirements</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Some requirements cannot be understood without the context</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800" b="0" strike="noStrike" spc="-1">
                <a:solidFill>
                  <a:srgbClr val="000000"/>
                </a:solidFill>
                <a:latin typeface="DejaVu Sans"/>
                <a:ea typeface="DejaVu Sans"/>
              </a:rPr>
              <a:t>Example:</a:t>
            </a:r>
            <a:endParaRPr lang="en-US" sz="1800" b="0" strike="noStrike" spc="-1">
              <a:solidFill>
                <a:srgbClr val="000000"/>
              </a:solidFill>
              <a:latin typeface="Arial"/>
            </a:endParaRPr>
          </a:p>
          <a:p>
            <a:pPr marL="864000" lvl="3" indent="-216000">
              <a:lnSpc>
                <a:spcPct val="100000"/>
              </a:lnSpc>
              <a:spcBef>
                <a:spcPts val="1417"/>
              </a:spcBef>
              <a:buClr>
                <a:srgbClr val="000000"/>
              </a:buClr>
              <a:buSzPct val="45000"/>
              <a:buFont typeface="Wingdings" charset="2"/>
              <a:buChar char=""/>
            </a:pPr>
            <a:r>
              <a:rPr lang="en-US" sz="1600" b="0" strike="noStrike" spc="-1">
                <a:solidFill>
                  <a:srgbClr val="000000"/>
                </a:solidFill>
                <a:latin typeface="DejaVu Sans"/>
                <a:ea typeface="DejaVu Sans"/>
              </a:rPr>
              <a:t>The sending of E-Mails must be according to RFC 821. ← Defines SMTP</a:t>
            </a:r>
            <a:endParaRPr lang="en-US" sz="1600" b="0" strike="noStrike" spc="-1">
              <a:solidFill>
                <a:srgbClr val="000000"/>
              </a:solidFill>
              <a:latin typeface="Arial"/>
            </a:endParaRPr>
          </a:p>
          <a:p>
            <a:pPr marL="864000" lvl="3" indent="-216000">
              <a:lnSpc>
                <a:spcPct val="100000"/>
              </a:lnSpc>
              <a:spcBef>
                <a:spcPts val="1417"/>
              </a:spcBef>
              <a:buClr>
                <a:srgbClr val="000000"/>
              </a:buClr>
              <a:buSzPct val="45000"/>
              <a:buFont typeface="Wingdings" charset="2"/>
              <a:buChar char=""/>
            </a:pPr>
            <a:r>
              <a:rPr lang="en-US" sz="1600" b="0" strike="noStrike" spc="-1">
                <a:solidFill>
                  <a:srgbClr val="000000"/>
                </a:solidFill>
                <a:latin typeface="DejaVu Sans"/>
                <a:ea typeface="DejaVu Sans"/>
              </a:rPr>
              <a:t>Without knowledge about RFC 821 not understandable</a:t>
            </a:r>
            <a:endParaRPr lang="en-US" sz="16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The “why” of requirements often originates from the context</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Example:</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600" b="0" strike="noStrike" spc="-1">
                <a:solidFill>
                  <a:srgbClr val="000000"/>
                </a:solidFill>
                <a:latin typeface="DejaVu Sans"/>
                <a:ea typeface="DejaVu Sans"/>
              </a:rPr>
              <a:t>All documents must be encrypted with AES-256.</a:t>
            </a:r>
            <a:endParaRPr lang="en-US" sz="16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600" b="0" strike="noStrike" spc="-1">
                <a:solidFill>
                  <a:srgbClr val="000000"/>
                </a:solidFill>
                <a:latin typeface="DejaVu Sans"/>
                <a:ea typeface="DejaVu Sans"/>
              </a:rPr>
              <a:t>Usually this is unreasonable</a:t>
            </a:r>
            <a:endParaRPr lang="en-US" sz="16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600" b="0" strike="noStrike" spc="-1">
                <a:solidFill>
                  <a:srgbClr val="000000"/>
                </a:solidFill>
                <a:latin typeface="DejaVu Sans"/>
                <a:ea typeface="DejaVu Sans"/>
              </a:rPr>
              <a:t>If the documents are classified and you know that AES-256 is NSA approved, this makes sense</a:t>
            </a:r>
            <a:endParaRPr lang="en-US" sz="16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Context</a:t>
            </a:r>
            <a:endParaRPr lang="en-US" sz="2200" b="0" strike="noStrike" spc="-1">
              <a:solidFill>
                <a:srgbClr val="000000"/>
              </a:solidFill>
              <a:latin typeface="Arial"/>
            </a:endParaRPr>
          </a:p>
        </p:txBody>
      </p:sp>
      <p:sp>
        <p:nvSpPr>
          <p:cNvPr id="333"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Defining the System and Context Boundaries</a:t>
            </a:r>
            <a:endParaRPr lang="en-US" sz="2200" b="0" strike="noStrike" spc="-1">
              <a:solidFill>
                <a:srgbClr val="000000"/>
              </a:solidFill>
              <a:latin typeface="Arial"/>
            </a:endParaRPr>
          </a:p>
        </p:txBody>
      </p:sp>
      <p:sp>
        <p:nvSpPr>
          <p:cNvPr id="334"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35" name="PlaceHolder 1"/>
          <p:cNvSpPr>
            <a:spLocks noGrp="1"/>
          </p:cNvSpPr>
          <p:nvPr>
            <p:ph/>
          </p:nvPr>
        </p:nvSpPr>
        <p:spPr>
          <a:xfrm>
            <a:off x="609480" y="1769400"/>
            <a:ext cx="10586160" cy="4854240"/>
          </a:xfrm>
          <a:prstGeom prst="rect">
            <a:avLst/>
          </a:prstGeom>
          <a:noFill/>
          <a:ln w="0">
            <a:noFill/>
          </a:ln>
        </p:spPr>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Responsibility of the requirements engineer</a:t>
            </a:r>
            <a:endParaRPr lang="en-US" sz="2000" b="0" strike="noStrike" spc="-1">
              <a:solidFill>
                <a:srgbClr val="000000"/>
              </a:solidFill>
              <a:latin typeface="Arial"/>
            </a:endParaRPr>
          </a:p>
          <a:p>
            <a:pPr marL="228600" indent="0">
              <a:lnSpc>
                <a:spcPct val="100000"/>
              </a:lnSpc>
              <a:spcBef>
                <a:spcPts val="1417"/>
              </a:spcBef>
              <a:buNone/>
              <a:tabLst>
                <a:tab pos="0" algn="l"/>
              </a:tabLst>
            </a:pPr>
            <a:endParaRPr lang="en-US" sz="20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tabLst>
                <a:tab pos="0" algn="l"/>
              </a:tabLst>
            </a:pPr>
            <a:r>
              <a:rPr lang="en-US" sz="2000" b="0" strike="noStrike" spc="-1">
                <a:solidFill>
                  <a:srgbClr val="000000"/>
                </a:solidFill>
                <a:latin typeface="DejaVu Sans"/>
                <a:ea typeface="DejaVu Sans"/>
              </a:rPr>
              <a:t>Both system boundary and context boundary must be defined</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tabLst>
                <a:tab pos="0" algn="l"/>
              </a:tabLst>
            </a:pPr>
            <a:r>
              <a:rPr lang="en-US" sz="1800" b="0" strike="noStrike" spc="-1">
                <a:solidFill>
                  <a:srgbClr val="000000"/>
                </a:solidFill>
                <a:latin typeface="DejaVu Sans"/>
                <a:ea typeface="DejaVu Sans"/>
              </a:rPr>
              <a:t>System boundary:</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tabLst>
                <a:tab pos="0" algn="l"/>
              </a:tabLst>
            </a:pPr>
            <a:r>
              <a:rPr lang="en-US" sz="1600" b="0" strike="noStrike" spc="-1">
                <a:solidFill>
                  <a:srgbClr val="000000"/>
                </a:solidFill>
                <a:latin typeface="DejaVu Sans"/>
                <a:ea typeface="DejaVu Sans"/>
              </a:rPr>
              <a:t>Which aspects belong to the system and which aspects belong to the system context?</a:t>
            </a:r>
            <a:endParaRPr lang="en-US" sz="16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tabLst>
                <a:tab pos="0" algn="l"/>
              </a:tabLst>
            </a:pPr>
            <a:r>
              <a:rPr lang="en-US" sz="1800" b="0" strike="noStrike" spc="-1">
                <a:solidFill>
                  <a:srgbClr val="000000"/>
                </a:solidFill>
                <a:latin typeface="DejaVu Sans"/>
                <a:ea typeface="DejaVu Sans"/>
              </a:rPr>
              <a:t>Context boundary:</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tabLst>
                <a:tab pos="0" algn="l"/>
              </a:tabLst>
            </a:pPr>
            <a:r>
              <a:rPr lang="en-US" sz="1600" b="0" strike="noStrike" spc="-1">
                <a:solidFill>
                  <a:srgbClr val="000000"/>
                </a:solidFill>
                <a:latin typeface="DejaVu Sans"/>
                <a:ea typeface="DejaVu Sans"/>
              </a:rPr>
              <a:t>Which aspects belong to the system context and which aspects are irrelevant (i.e., not in the system context)?</a:t>
            </a:r>
            <a:endParaRPr lang="en-US" sz="16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335520" y="4406760"/>
            <a:ext cx="10747440" cy="135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000" b="1" strike="noStrike" cap="all" spc="-1">
                <a:solidFill>
                  <a:srgbClr val="008C4F"/>
                </a:solidFill>
                <a:latin typeface="DejaVu Sans"/>
                <a:ea typeface="DejaVu Sans"/>
              </a:rPr>
              <a:t>System Boundary</a:t>
            </a:r>
            <a:endParaRPr lang="en-US" sz="3000" b="0" strike="noStrike" spc="-1">
              <a:solidFill>
                <a:srgbClr val="000000"/>
              </a:solidFill>
              <a:latin typeface="Arial"/>
            </a:endParaRPr>
          </a:p>
        </p:txBody>
      </p:sp>
      <p:sp>
        <p:nvSpPr>
          <p:cNvPr id="337" name="CustomShape 2"/>
          <p:cNvSpPr/>
          <p:nvPr/>
        </p:nvSpPr>
        <p:spPr>
          <a:xfrm>
            <a:off x="335520" y="2906640"/>
            <a:ext cx="10747440" cy="149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Boundary</a:t>
            </a:r>
            <a:endParaRPr lang="en-US" sz="2200" b="0" strike="noStrike" spc="-1">
              <a:solidFill>
                <a:srgbClr val="000000"/>
              </a:solidFill>
              <a:latin typeface="Arial"/>
            </a:endParaRPr>
          </a:p>
        </p:txBody>
      </p:sp>
      <p:sp>
        <p:nvSpPr>
          <p:cNvPr id="339"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40"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341" name="Grafik 2"/>
          <p:cNvPicPr/>
          <p:nvPr/>
        </p:nvPicPr>
        <p:blipFill>
          <a:blip r:embed="rId3"/>
          <a:stretch/>
        </p:blipFill>
        <p:spPr>
          <a:xfrm>
            <a:off x="2382840" y="1569600"/>
            <a:ext cx="6675840" cy="4690080"/>
          </a:xfrm>
          <a:prstGeom prst="rect">
            <a:avLst/>
          </a:prstGeom>
          <a:ln w="0">
            <a:noFill/>
          </a:ln>
        </p:spPr>
      </p:pic>
      <p:sp>
        <p:nvSpPr>
          <p:cNvPr id="342" name="CustomShape 5"/>
          <p:cNvSpPr/>
          <p:nvPr/>
        </p:nvSpPr>
        <p:spPr>
          <a:xfrm>
            <a:off x="263520" y="6411600"/>
            <a:ext cx="1091808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Based on K. Pohl, C. Rupp (2011) – </a:t>
            </a:r>
            <a:r>
              <a:rPr lang="en-US" sz="900" b="0" strike="noStrike" spc="-1">
                <a:solidFill>
                  <a:srgbClr val="A6A6A6"/>
                </a:solidFill>
                <a:latin typeface="Roboto"/>
                <a:ea typeface="Roboto"/>
              </a:rPr>
              <a:t>Requirements Engineering Fundamentals: A study guide for Requirements Engineering Foundation Level</a:t>
            </a:r>
            <a:endParaRPr lang="en-US" sz="900" b="0" strike="noStrike" spc="-1">
              <a:solidFill>
                <a:srgbClr val="000000"/>
              </a:solidFill>
              <a:latin typeface="Arial"/>
            </a:endParaRPr>
          </a:p>
        </p:txBody>
      </p:sp>
      <p:sp>
        <p:nvSpPr>
          <p:cNvPr id="343" name="Callout: Bent Line 342"/>
          <p:cNvSpPr/>
          <p:nvPr/>
        </p:nvSpPr>
        <p:spPr>
          <a:xfrm>
            <a:off x="9251280" y="4344120"/>
            <a:ext cx="1508400" cy="45576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000000"/>
                </a:solidFill>
                <a:latin typeface="DejaVu Sans"/>
                <a:ea typeface="DejaVu Sans"/>
              </a:rPr>
              <a:t>Context Boundary</a:t>
            </a:r>
            <a:endParaRPr lang="en-US" sz="1600" b="0" strike="noStrike" spc="-1">
              <a:solidFill>
                <a:srgbClr val="000000"/>
              </a:solidFill>
              <a:latin typeface="Arial"/>
            </a:endParaRPr>
          </a:p>
        </p:txBody>
      </p:sp>
      <p:sp>
        <p:nvSpPr>
          <p:cNvPr id="344" name="Callout: Bent Line 343"/>
          <p:cNvSpPr/>
          <p:nvPr/>
        </p:nvSpPr>
        <p:spPr>
          <a:xfrm>
            <a:off x="9251280" y="1829520"/>
            <a:ext cx="1508400" cy="45576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000000"/>
                </a:solidFill>
                <a:latin typeface="DejaVu Sans"/>
                <a:ea typeface="DejaVu Sans"/>
              </a:rPr>
              <a:t>System Boundary</a:t>
            </a:r>
            <a:endParaRPr lang="en-US" sz="16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Boundary</a:t>
            </a:r>
            <a:endParaRPr lang="en-US" sz="2200" b="0" strike="noStrike" spc="-1">
              <a:solidFill>
                <a:srgbClr val="000000"/>
              </a:solidFill>
              <a:latin typeface="Arial"/>
            </a:endParaRPr>
          </a:p>
        </p:txBody>
      </p:sp>
      <p:sp>
        <p:nvSpPr>
          <p:cNvPr id="346"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US" sz="2200" b="0" strike="noStrike" spc="-1">
              <a:solidFill>
                <a:srgbClr val="000000"/>
              </a:solidFill>
              <a:latin typeface="Arial"/>
            </a:endParaRPr>
          </a:p>
        </p:txBody>
      </p:sp>
      <p:sp>
        <p:nvSpPr>
          <p:cNvPr id="347"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48" name="PlaceHolder 1"/>
          <p:cNvSpPr>
            <a:spLocks noGrp="1"/>
          </p:cNvSpPr>
          <p:nvPr>
            <p:ph/>
          </p:nvPr>
        </p:nvSpPr>
        <p:spPr>
          <a:xfrm>
            <a:off x="609480" y="1769400"/>
            <a:ext cx="10586160" cy="4854240"/>
          </a:xfrm>
          <a:prstGeom prst="rect">
            <a:avLst/>
          </a:prstGeom>
          <a:noFill/>
          <a:ln w="0">
            <a:noFill/>
          </a:ln>
        </p:spPr>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The system boundary defines the scope of the development</a:t>
            </a:r>
            <a:endParaRPr lang="en-US" sz="2000" b="0" strike="noStrike" spc="-1">
              <a:solidFill>
                <a:srgbClr val="000000"/>
              </a:solidFill>
              <a:latin typeface="Arial"/>
            </a:endParaRPr>
          </a:p>
          <a:p>
            <a:pPr marL="228600" indent="0">
              <a:lnSpc>
                <a:spcPct val="100000"/>
              </a:lnSpc>
              <a:spcBef>
                <a:spcPts val="1417"/>
              </a:spcBef>
              <a:buNone/>
              <a:tabLst>
                <a:tab pos="0" algn="l"/>
              </a:tabLst>
            </a:pPr>
            <a:endParaRPr lang="en-US" sz="20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tabLst>
                <a:tab pos="0" algn="l"/>
              </a:tabLst>
            </a:pPr>
            <a:r>
              <a:rPr lang="en-US" sz="2000" b="0" strike="noStrike" spc="-1">
                <a:solidFill>
                  <a:srgbClr val="000000"/>
                </a:solidFill>
                <a:latin typeface="DejaVu Sans"/>
                <a:ea typeface="DejaVu Sans"/>
              </a:rPr>
              <a:t>Example:</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tabLst>
                <a:tab pos="0" algn="l"/>
              </a:tabLst>
            </a:pPr>
            <a:r>
              <a:rPr lang="en-US" sz="1800" b="0" strike="noStrike" spc="-1">
                <a:solidFill>
                  <a:srgbClr val="000000"/>
                </a:solidFill>
                <a:latin typeface="DejaVu Sans"/>
                <a:ea typeface="DejaVu Sans"/>
              </a:rPr>
              <a:t>If a credit card payment system is developed as part of the system, it is within the system boundary</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tabLst>
                <a:tab pos="0" algn="l"/>
              </a:tabLst>
            </a:pPr>
            <a:r>
              <a:rPr lang="en-US" sz="1800" b="0" strike="noStrike" spc="-1">
                <a:solidFill>
                  <a:srgbClr val="000000"/>
                </a:solidFill>
                <a:latin typeface="DejaVu Sans"/>
                <a:ea typeface="DejaVu Sans"/>
              </a:rPr>
              <a:t>If an existing credit card payment system is reused, it is outside of the system boundary</a:t>
            </a:r>
            <a:endParaRPr lang="en-US" sz="18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Boundary</a:t>
            </a:r>
            <a:endParaRPr lang="en-US" sz="2200" b="0" strike="noStrike" spc="-1">
              <a:solidFill>
                <a:srgbClr val="000000"/>
              </a:solidFill>
              <a:latin typeface="Arial"/>
            </a:endParaRPr>
          </a:p>
        </p:txBody>
      </p:sp>
      <p:sp>
        <p:nvSpPr>
          <p:cNvPr id="350"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a:t>
            </a:r>
            <a:endParaRPr lang="en-US" sz="2200" b="0" strike="noStrike" spc="-1">
              <a:solidFill>
                <a:srgbClr val="000000"/>
              </a:solidFill>
              <a:latin typeface="Arial"/>
            </a:endParaRPr>
          </a:p>
        </p:txBody>
      </p:sp>
      <p:sp>
        <p:nvSpPr>
          <p:cNvPr id="351"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52" name="PlaceHolder 1"/>
          <p:cNvSpPr>
            <a:spLocks noGrp="1"/>
          </p:cNvSpPr>
          <p:nvPr>
            <p:ph/>
          </p:nvPr>
        </p:nvSpPr>
        <p:spPr>
          <a:xfrm>
            <a:off x="588240" y="1769400"/>
            <a:ext cx="10607400" cy="4637160"/>
          </a:xfrm>
          <a:prstGeom prst="rect">
            <a:avLst/>
          </a:prstGeom>
          <a:noFill/>
          <a:ln w="0">
            <a:noFill/>
          </a:ln>
        </p:spPr>
        <p:txBody>
          <a:bodyPr lIns="0" tIns="0" rIns="0" bIns="0" anchor="ctr">
            <a:normAutofit/>
          </a:bodyPr>
          <a:lstStyle/>
          <a:p>
            <a:pPr marL="108000" indent="0" algn="ctr">
              <a:lnSpc>
                <a:spcPct val="100000"/>
              </a:lnSpc>
              <a:spcBef>
                <a:spcPts val="1417"/>
              </a:spcBef>
              <a:buNone/>
              <a:tabLst>
                <a:tab pos="0" algn="l"/>
              </a:tabLst>
            </a:pPr>
            <a:r>
              <a:rPr lang="en-US" sz="2000" b="0" strike="noStrike" spc="-1">
                <a:solidFill>
                  <a:srgbClr val="000000"/>
                </a:solidFill>
                <a:latin typeface="DejaVu Sans"/>
                <a:ea typeface="DejaVu Sans"/>
              </a:rPr>
              <a:t>“The system boundary separates the system to be developed from the system context. The system boundary separates the parts that belong to the system and can hence be changed during the development process from the parts of the system context that cannot be changed during the development process.”</a:t>
            </a:r>
            <a:endParaRPr lang="en-US" sz="2000" b="0" strike="noStrike" spc="-1">
              <a:solidFill>
                <a:srgbClr val="000000"/>
              </a:solidFill>
              <a:latin typeface="Arial"/>
            </a:endParaRPr>
          </a:p>
        </p:txBody>
      </p:sp>
      <p:sp>
        <p:nvSpPr>
          <p:cNvPr id="353" name="CustomShape 4"/>
          <p:cNvSpPr/>
          <p:nvPr/>
        </p:nvSpPr>
        <p:spPr>
          <a:xfrm>
            <a:off x="602640" y="3174480"/>
            <a:ext cx="10578960" cy="18781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54" name="CustomShape 5"/>
          <p:cNvSpPr/>
          <p:nvPr/>
        </p:nvSpPr>
        <p:spPr>
          <a:xfrm>
            <a:off x="263520" y="6411600"/>
            <a:ext cx="1091808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K. Pohl, C. Rupp (2011) – </a:t>
            </a:r>
            <a:r>
              <a:rPr lang="en-US" sz="900" b="0" strike="noStrike" spc="-1">
                <a:solidFill>
                  <a:srgbClr val="A6A6A6"/>
                </a:solidFill>
                <a:latin typeface="Roboto"/>
                <a:ea typeface="Roboto"/>
              </a:rPr>
              <a:t>Requirements Engineering Fundamentals: A study guide for Requirements Engineering Foundation Level</a:t>
            </a:r>
            <a:endParaRPr lang="en-US" sz="900" b="0" strike="noStrike" spc="-1">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Boundary</a:t>
            </a:r>
            <a:endParaRPr lang="en-US" sz="2200" b="0" strike="noStrike" spc="-1">
              <a:solidFill>
                <a:srgbClr val="000000"/>
              </a:solidFill>
              <a:latin typeface="Arial"/>
            </a:endParaRPr>
          </a:p>
        </p:txBody>
      </p:sp>
      <p:sp>
        <p:nvSpPr>
          <p:cNvPr id="356"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Influences on the System Boundary</a:t>
            </a:r>
            <a:endParaRPr lang="en-US" sz="2200" b="0" strike="noStrike" spc="-1">
              <a:solidFill>
                <a:srgbClr val="000000"/>
              </a:solidFill>
              <a:latin typeface="Arial"/>
            </a:endParaRPr>
          </a:p>
        </p:txBody>
      </p:sp>
      <p:sp>
        <p:nvSpPr>
          <p:cNvPr id="357"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58" name="CustomShape 5"/>
          <p:cNvSpPr/>
          <p:nvPr/>
        </p:nvSpPr>
        <p:spPr>
          <a:xfrm>
            <a:off x="263520" y="6411600"/>
            <a:ext cx="1091808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Based on K. Pohl, C. Rupp (2011) – </a:t>
            </a:r>
            <a:r>
              <a:rPr lang="en-US" sz="900" b="0" strike="noStrike" spc="-1">
                <a:solidFill>
                  <a:srgbClr val="A6A6A6"/>
                </a:solidFill>
                <a:latin typeface="Roboto"/>
                <a:ea typeface="Roboto"/>
              </a:rPr>
              <a:t>Requirements Engineering Fundamentals: A study guide for Requirements Engineering Foundation Level</a:t>
            </a:r>
            <a:endParaRPr lang="en-US" sz="900" b="0" strike="noStrike" spc="-1">
              <a:solidFill>
                <a:srgbClr val="000000"/>
              </a:solidFill>
              <a:latin typeface="Arial"/>
            </a:endParaRPr>
          </a:p>
        </p:txBody>
      </p:sp>
      <p:pic>
        <p:nvPicPr>
          <p:cNvPr id="359" name="Grafik 3"/>
          <p:cNvPicPr/>
          <p:nvPr/>
        </p:nvPicPr>
        <p:blipFill>
          <a:blip r:embed="rId3"/>
          <a:stretch/>
        </p:blipFill>
        <p:spPr>
          <a:xfrm>
            <a:off x="3018600" y="1887840"/>
            <a:ext cx="6149520" cy="439956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Boundary</a:t>
            </a:r>
            <a:endParaRPr lang="en-US" sz="2200" b="0" strike="noStrike" spc="-1">
              <a:solidFill>
                <a:srgbClr val="000000"/>
              </a:solidFill>
              <a:latin typeface="Arial"/>
            </a:endParaRPr>
          </a:p>
        </p:txBody>
      </p:sp>
      <p:sp>
        <p:nvSpPr>
          <p:cNvPr id="361"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Interfaces of the System</a:t>
            </a:r>
            <a:endParaRPr lang="en-US" sz="2200" b="0" strike="noStrike" spc="-1">
              <a:solidFill>
                <a:srgbClr val="000000"/>
              </a:solidFill>
              <a:latin typeface="Arial"/>
            </a:endParaRPr>
          </a:p>
        </p:txBody>
      </p:sp>
      <p:sp>
        <p:nvSpPr>
          <p:cNvPr id="362"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63" name="PlaceHolder 1"/>
          <p:cNvSpPr>
            <a:spLocks noGrp="1"/>
          </p:cNvSpPr>
          <p:nvPr>
            <p:ph/>
          </p:nvPr>
        </p:nvSpPr>
        <p:spPr>
          <a:xfrm>
            <a:off x="609480" y="1769400"/>
            <a:ext cx="10586160" cy="4628160"/>
          </a:xfrm>
          <a:prstGeom prst="rect">
            <a:avLst/>
          </a:prstGeom>
          <a:noFill/>
          <a:ln w="0">
            <a:noFill/>
          </a:ln>
        </p:spPr>
        <p:txBody>
          <a:bodyPr lIns="0" tIns="0" rIns="0" bIns="0" numCol="2" spcCol="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Two types of interfaces</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Sources provide inputs for the system</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Sinks receive output from the system</a:t>
            </a:r>
            <a:endParaRPr lang="en-US" sz="18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Possible sources and sinks:</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(Groups of) Stakeholders</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Existing Systems</a:t>
            </a:r>
            <a:endParaRPr lang="en-US" sz="18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Interfaces are used ...</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for monitoring the environment</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to provide functionalities to the environment</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to influence parameters of the environment</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to control operations of the environment</a:t>
            </a:r>
            <a:endParaRPr lang="en-US" sz="18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4"/>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General Requirements Engineering Process</a:t>
            </a:r>
            <a:endParaRPr lang="en-US" sz="2200" b="0" strike="noStrike" spc="-1">
              <a:solidFill>
                <a:srgbClr val="000000"/>
              </a:solidFill>
              <a:latin typeface="Arial"/>
            </a:endParaRPr>
          </a:p>
        </p:txBody>
      </p:sp>
      <p:sp>
        <p:nvSpPr>
          <p:cNvPr id="285" name="Rechteck 186"/>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de-DE" sz="2200" b="1" strike="noStrike" spc="-1">
                <a:solidFill>
                  <a:srgbClr val="666666"/>
                </a:solidFill>
                <a:latin typeface="DejaVu Sans"/>
                <a:ea typeface="DejaVu Sans"/>
              </a:rPr>
              <a:t>Overview</a:t>
            </a:r>
            <a:endParaRPr lang="en-US" sz="2200" b="0" strike="noStrike" spc="-1">
              <a:solidFill>
                <a:srgbClr val="000000"/>
              </a:solidFill>
              <a:latin typeface="Arial"/>
            </a:endParaRPr>
          </a:p>
        </p:txBody>
      </p:sp>
      <p:pic>
        <p:nvPicPr>
          <p:cNvPr id="286" name="Grafik 5"/>
          <p:cNvPicPr/>
          <p:nvPr/>
        </p:nvPicPr>
        <p:blipFill>
          <a:blip r:embed="rId2"/>
          <a:stretch/>
        </p:blipFill>
        <p:spPr>
          <a:xfrm>
            <a:off x="542880" y="2387520"/>
            <a:ext cx="10100880" cy="2078280"/>
          </a:xfrm>
          <a:prstGeom prst="rect">
            <a:avLst/>
          </a:prstGeom>
          <a:ln w="0">
            <a:noFill/>
          </a:ln>
        </p:spPr>
      </p:pic>
      <p:sp>
        <p:nvSpPr>
          <p:cNvPr id="287" name="Rahmen 6"/>
          <p:cNvSpPr/>
          <p:nvPr/>
        </p:nvSpPr>
        <p:spPr>
          <a:xfrm>
            <a:off x="-48600" y="2297880"/>
            <a:ext cx="1411560" cy="2257200"/>
          </a:xfrm>
          <a:prstGeom prst="frame">
            <a:avLst>
              <a:gd name="adj1" fmla="val 1311"/>
            </a:avLst>
          </a:prstGeom>
          <a:solidFill>
            <a:srgbClr val="FF0000"/>
          </a:solidFill>
          <a:ln cap="rnd">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Boundary</a:t>
            </a:r>
            <a:endParaRPr lang="en-US" sz="2200" b="0" strike="noStrike" spc="-1">
              <a:solidFill>
                <a:srgbClr val="000000"/>
              </a:solidFill>
              <a:latin typeface="Arial"/>
            </a:endParaRPr>
          </a:p>
        </p:txBody>
      </p:sp>
      <p:sp>
        <p:nvSpPr>
          <p:cNvPr id="365"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Interface Types</a:t>
            </a:r>
            <a:endParaRPr lang="en-US" sz="2200" b="0" strike="noStrike" spc="-1">
              <a:solidFill>
                <a:srgbClr val="000000"/>
              </a:solidFill>
              <a:latin typeface="Arial"/>
            </a:endParaRPr>
          </a:p>
        </p:txBody>
      </p:sp>
      <p:sp>
        <p:nvSpPr>
          <p:cNvPr id="366"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67" name="PlaceHolder 1"/>
          <p:cNvSpPr>
            <a:spLocks noGrp="1"/>
          </p:cNvSpPr>
          <p:nvPr>
            <p:ph/>
          </p:nvPr>
        </p:nvSpPr>
        <p:spPr>
          <a:xfrm>
            <a:off x="609480" y="1769400"/>
            <a:ext cx="10586160" cy="4854240"/>
          </a:xfrm>
          <a:prstGeom prst="rect">
            <a:avLst/>
          </a:prstGeom>
          <a:noFill/>
          <a:ln w="0">
            <a:noFill/>
          </a:ln>
        </p:spPr>
        <p:txBody>
          <a:bodyPr lIns="0" tIns="0" rIns="0" bIns="0" numCol="2" spcCol="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Sources and Sinks require various interfaces</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Depends on the functionality of the source/sink</a:t>
            </a:r>
            <a:endParaRPr lang="en-US" sz="18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Common examples:</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Human-machine interfaces</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600" b="0" strike="noStrike" spc="-1">
                <a:solidFill>
                  <a:srgbClr val="000000"/>
                </a:solidFill>
                <a:latin typeface="DejaVu Sans"/>
                <a:ea typeface="DejaVu Sans"/>
              </a:rPr>
              <a:t>Mouse, keyboard, touchscreen, emergency off switch</a:t>
            </a:r>
            <a:endParaRPr lang="en-US" sz="16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Hardware interface</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600" b="0" strike="noStrike" spc="-1">
                <a:solidFill>
                  <a:srgbClr val="000000"/>
                </a:solidFill>
                <a:latin typeface="DejaVu Sans"/>
                <a:ea typeface="DejaVu Sans"/>
              </a:rPr>
              <a:t>SD card slot, USB port</a:t>
            </a:r>
            <a:endParaRPr lang="en-US" sz="16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Software interface</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600" b="0" strike="noStrike" spc="-1">
                <a:solidFill>
                  <a:srgbClr val="000000"/>
                </a:solidFill>
                <a:latin typeface="DejaVu Sans"/>
                <a:ea typeface="DejaVu Sans"/>
              </a:rPr>
              <a:t>Library, Web service</a:t>
            </a:r>
            <a:endParaRPr lang="en-US" sz="16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The interfaces may impose constraints</a:t>
            </a:r>
            <a:endParaRPr lang="en-US" sz="20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The interfaces may be sources of requirements</a:t>
            </a:r>
            <a:endParaRPr lang="en-US" sz="20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Boundary</a:t>
            </a:r>
            <a:endParaRPr lang="en-US" sz="2200" b="0" strike="noStrike" spc="-1">
              <a:solidFill>
                <a:srgbClr val="000000"/>
              </a:solidFill>
              <a:latin typeface="Arial"/>
            </a:endParaRPr>
          </a:p>
        </p:txBody>
      </p:sp>
      <p:sp>
        <p:nvSpPr>
          <p:cNvPr id="369"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Development of the Boundary</a:t>
            </a:r>
            <a:endParaRPr lang="en-US" sz="2200" b="0" strike="noStrike" spc="-1">
              <a:solidFill>
                <a:srgbClr val="000000"/>
              </a:solidFill>
              <a:latin typeface="Arial"/>
            </a:endParaRPr>
          </a:p>
        </p:txBody>
      </p:sp>
      <p:sp>
        <p:nvSpPr>
          <p:cNvPr id="370"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71" name="PlaceHolder 1"/>
          <p:cNvSpPr>
            <a:spLocks noGrp="1"/>
          </p:cNvSpPr>
          <p:nvPr>
            <p:ph/>
          </p:nvPr>
        </p:nvSpPr>
        <p:spPr>
          <a:xfrm>
            <a:off x="609480" y="1769400"/>
            <a:ext cx="10586160" cy="4854240"/>
          </a:xfrm>
          <a:prstGeom prst="rect">
            <a:avLst/>
          </a:prstGeom>
          <a:noFill/>
          <a:ln w="0">
            <a:noFill/>
          </a:ln>
        </p:spPr>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Not all elements of the system boundary are known at the beginning of a project</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Interfaces unknown, desired functionalities unknown, ...</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System boundary often not defined until the end of the requirements engineering process</a:t>
            </a:r>
            <a:endParaRPr lang="en-US" sz="1800" b="0" strike="noStrike" spc="-1">
              <a:solidFill>
                <a:srgbClr val="000000"/>
              </a:solidFill>
              <a:latin typeface="Arial"/>
            </a:endParaRPr>
          </a:p>
          <a:p>
            <a:pPr marL="228600" indent="0">
              <a:lnSpc>
                <a:spcPct val="100000"/>
              </a:lnSpc>
              <a:spcBef>
                <a:spcPts val="1417"/>
              </a:spcBef>
              <a:buNone/>
              <a:tabLst>
                <a:tab pos="0" algn="l"/>
              </a:tabLst>
            </a:pPr>
            <a:endParaRPr lang="en-US" sz="18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tabLst>
                <a:tab pos="0" algn="l"/>
              </a:tabLst>
            </a:pPr>
            <a:r>
              <a:rPr lang="en-US" sz="2000" b="0" strike="noStrike" spc="-1">
                <a:solidFill>
                  <a:srgbClr val="000000"/>
                </a:solidFill>
                <a:latin typeface="DejaVu Sans"/>
                <a:ea typeface="DejaVu Sans"/>
              </a:rPr>
              <a:t>Leads to a “gray zone” between the system and the context</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tabLst>
                <a:tab pos="0" algn="l"/>
              </a:tabLst>
            </a:pPr>
            <a:r>
              <a:rPr lang="en-US" sz="1800" b="0" strike="noStrike" spc="-1">
                <a:solidFill>
                  <a:srgbClr val="000000"/>
                </a:solidFill>
                <a:latin typeface="DejaVu Sans"/>
                <a:ea typeface="DejaVu Sans"/>
              </a:rPr>
              <a:t>System boundary may shift within the gray zone</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tabLst>
                <a:tab pos="0" algn="l"/>
              </a:tabLst>
            </a:pPr>
            <a:r>
              <a:rPr lang="en-US" sz="1800" b="0" strike="noStrike" spc="-1">
                <a:solidFill>
                  <a:srgbClr val="000000"/>
                </a:solidFill>
                <a:latin typeface="DejaVu Sans"/>
                <a:ea typeface="DejaVu Sans"/>
              </a:rPr>
              <a:t>Gray zone itself may shift</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tabLst>
                <a:tab pos="0" algn="l"/>
              </a:tabLst>
            </a:pPr>
            <a:r>
              <a:rPr lang="en-US" sz="1800" b="0" strike="noStrike" spc="-1">
                <a:solidFill>
                  <a:srgbClr val="000000"/>
                </a:solidFill>
                <a:latin typeface="DejaVu Sans"/>
                <a:ea typeface="DejaVu Sans"/>
              </a:rPr>
              <a:t>At the end of the requirements engineering, no gray zone left</a:t>
            </a:r>
            <a:endParaRPr lang="en-US" sz="18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335520" y="4406760"/>
            <a:ext cx="10747440" cy="135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000" b="1" strike="noStrike" cap="all" spc="-1">
                <a:solidFill>
                  <a:srgbClr val="008C4F"/>
                </a:solidFill>
                <a:latin typeface="DejaVu Sans"/>
                <a:ea typeface="DejaVu Sans"/>
              </a:rPr>
              <a:t>Context Boundary</a:t>
            </a:r>
            <a:endParaRPr lang="en-US" sz="3000" b="0" strike="noStrike" spc="-1">
              <a:solidFill>
                <a:srgbClr val="000000"/>
              </a:solidFill>
              <a:latin typeface="Arial"/>
            </a:endParaRPr>
          </a:p>
        </p:txBody>
      </p:sp>
      <p:sp>
        <p:nvSpPr>
          <p:cNvPr id="373" name="CustomShape 2"/>
          <p:cNvSpPr/>
          <p:nvPr/>
        </p:nvSpPr>
        <p:spPr>
          <a:xfrm>
            <a:off x="335520" y="2906640"/>
            <a:ext cx="10747440" cy="149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Context Boundary</a:t>
            </a:r>
            <a:endParaRPr lang="en-US" sz="2200" b="0" strike="noStrike" spc="-1">
              <a:solidFill>
                <a:srgbClr val="000000"/>
              </a:solidFill>
              <a:latin typeface="Arial"/>
            </a:endParaRPr>
          </a:p>
        </p:txBody>
      </p:sp>
      <p:sp>
        <p:nvSpPr>
          <p:cNvPr id="375"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76"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377" name="Grafik 2"/>
          <p:cNvPicPr/>
          <p:nvPr/>
        </p:nvPicPr>
        <p:blipFill>
          <a:blip r:embed="rId3"/>
          <a:stretch/>
        </p:blipFill>
        <p:spPr>
          <a:xfrm>
            <a:off x="2382840" y="1569600"/>
            <a:ext cx="6675840" cy="4690080"/>
          </a:xfrm>
          <a:prstGeom prst="rect">
            <a:avLst/>
          </a:prstGeom>
          <a:ln w="0">
            <a:noFill/>
          </a:ln>
        </p:spPr>
      </p:pic>
      <p:sp>
        <p:nvSpPr>
          <p:cNvPr id="378" name="CustomShape 5"/>
          <p:cNvSpPr/>
          <p:nvPr/>
        </p:nvSpPr>
        <p:spPr>
          <a:xfrm>
            <a:off x="263520" y="6411600"/>
            <a:ext cx="1091808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Based on K. Pohl, C. Rupp (2011) – </a:t>
            </a:r>
            <a:r>
              <a:rPr lang="en-US" sz="900" b="0" strike="noStrike" spc="-1">
                <a:solidFill>
                  <a:srgbClr val="A6A6A6"/>
                </a:solidFill>
                <a:latin typeface="Roboto"/>
                <a:ea typeface="Roboto"/>
              </a:rPr>
              <a:t>Requirements Engineering Fundamentals: A study guide for Requirements Engineering Foundation Level</a:t>
            </a:r>
            <a:endParaRPr lang="en-US" sz="900" b="0" strike="noStrike" spc="-1">
              <a:solidFill>
                <a:srgbClr val="000000"/>
              </a:solidFill>
              <a:latin typeface="Arial"/>
            </a:endParaRPr>
          </a:p>
        </p:txBody>
      </p:sp>
      <p:sp>
        <p:nvSpPr>
          <p:cNvPr id="379" name="Callout: Bent Line 378"/>
          <p:cNvSpPr/>
          <p:nvPr/>
        </p:nvSpPr>
        <p:spPr>
          <a:xfrm>
            <a:off x="9251280" y="4344120"/>
            <a:ext cx="1508400" cy="45576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000000"/>
                </a:solidFill>
                <a:latin typeface="DejaVu Sans"/>
                <a:ea typeface="DejaVu Sans"/>
              </a:rPr>
              <a:t>Context Boundary</a:t>
            </a:r>
            <a:endParaRPr lang="en-US" sz="1600" b="0" strike="noStrike" spc="-1">
              <a:solidFill>
                <a:srgbClr val="000000"/>
              </a:solidFill>
              <a:latin typeface="Arial"/>
            </a:endParaRPr>
          </a:p>
        </p:txBody>
      </p:sp>
      <p:sp>
        <p:nvSpPr>
          <p:cNvPr id="380" name="Callout: Bent Line 379"/>
          <p:cNvSpPr/>
          <p:nvPr/>
        </p:nvSpPr>
        <p:spPr>
          <a:xfrm>
            <a:off x="9251280" y="1829520"/>
            <a:ext cx="1508400" cy="45576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000000"/>
                </a:solidFill>
                <a:latin typeface="DejaVu Sans"/>
                <a:ea typeface="DejaVu Sans"/>
              </a:rPr>
              <a:t>System Boundary</a:t>
            </a:r>
            <a:endParaRPr lang="en-US" sz="16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Context Boundary</a:t>
            </a:r>
            <a:endParaRPr lang="en-US" sz="2200" b="0" strike="noStrike" spc="-1">
              <a:solidFill>
                <a:srgbClr val="000000"/>
              </a:solidFill>
              <a:latin typeface="Arial"/>
            </a:endParaRPr>
          </a:p>
        </p:txBody>
      </p:sp>
      <p:sp>
        <p:nvSpPr>
          <p:cNvPr id="382"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US" sz="2200" b="0" strike="noStrike" spc="-1">
              <a:solidFill>
                <a:srgbClr val="000000"/>
              </a:solidFill>
              <a:latin typeface="Arial"/>
            </a:endParaRPr>
          </a:p>
        </p:txBody>
      </p:sp>
      <p:sp>
        <p:nvSpPr>
          <p:cNvPr id="383"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84" name="PlaceHolder 1"/>
          <p:cNvSpPr>
            <a:spLocks noGrp="1"/>
          </p:cNvSpPr>
          <p:nvPr>
            <p:ph/>
          </p:nvPr>
        </p:nvSpPr>
        <p:spPr>
          <a:xfrm>
            <a:off x="609480" y="1769400"/>
            <a:ext cx="10586160" cy="4854240"/>
          </a:xfrm>
          <a:prstGeom prst="rect">
            <a:avLst/>
          </a:prstGeom>
          <a:noFill/>
          <a:ln w="0">
            <a:noFill/>
          </a:ln>
        </p:spPr>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Distinguishes between what is relevant for the requirements engineering and what is not.</a:t>
            </a:r>
            <a:endParaRPr lang="en-US" sz="2000" b="0" strike="noStrike" spc="-1">
              <a:solidFill>
                <a:srgbClr val="000000"/>
              </a:solidFill>
              <a:latin typeface="Arial"/>
            </a:endParaRPr>
          </a:p>
          <a:p>
            <a:pPr marL="228600" indent="0">
              <a:lnSpc>
                <a:spcPct val="100000"/>
              </a:lnSpc>
              <a:spcBef>
                <a:spcPts val="1417"/>
              </a:spcBef>
              <a:buNone/>
              <a:tabLst>
                <a:tab pos="0" algn="l"/>
              </a:tabLst>
            </a:pPr>
            <a:endParaRPr lang="en-US" sz="20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tabLst>
                <a:tab pos="0" algn="l"/>
              </a:tabLst>
            </a:pPr>
            <a:r>
              <a:rPr lang="en-US" sz="2000" b="0" strike="noStrike" spc="-1">
                <a:solidFill>
                  <a:srgbClr val="000000"/>
                </a:solidFill>
                <a:latin typeface="DejaVu Sans"/>
                <a:ea typeface="DejaVu Sans"/>
              </a:rPr>
              <a:t>Similar to the system boundary: may shift and have a gray zone</a:t>
            </a:r>
            <a:endParaRPr lang="en-US" sz="20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Context Boundary</a:t>
            </a:r>
            <a:endParaRPr lang="en-US" sz="2200" b="0" strike="noStrike" spc="-1">
              <a:solidFill>
                <a:srgbClr val="000000"/>
              </a:solidFill>
              <a:latin typeface="Arial"/>
            </a:endParaRPr>
          </a:p>
        </p:txBody>
      </p:sp>
      <p:sp>
        <p:nvSpPr>
          <p:cNvPr id="386"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a:t>
            </a:r>
            <a:endParaRPr lang="en-US" sz="2200" b="0" strike="noStrike" spc="-1">
              <a:solidFill>
                <a:srgbClr val="000000"/>
              </a:solidFill>
              <a:latin typeface="Arial"/>
            </a:endParaRPr>
          </a:p>
        </p:txBody>
      </p:sp>
      <p:sp>
        <p:nvSpPr>
          <p:cNvPr id="387"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88" name="PlaceHolder 1"/>
          <p:cNvSpPr>
            <a:spLocks noGrp="1"/>
          </p:cNvSpPr>
          <p:nvPr>
            <p:ph/>
          </p:nvPr>
        </p:nvSpPr>
        <p:spPr>
          <a:xfrm>
            <a:off x="588240" y="1769400"/>
            <a:ext cx="10607400" cy="4637160"/>
          </a:xfrm>
          <a:prstGeom prst="rect">
            <a:avLst/>
          </a:prstGeom>
          <a:noFill/>
          <a:ln w="0">
            <a:noFill/>
          </a:ln>
        </p:spPr>
        <p:txBody>
          <a:bodyPr lIns="0" tIns="0" rIns="0" bIns="0" anchor="ctr">
            <a:normAutofit/>
          </a:bodyPr>
          <a:lstStyle/>
          <a:p>
            <a:pPr marL="108000" indent="0" algn="ctr">
              <a:lnSpc>
                <a:spcPct val="100000"/>
              </a:lnSpc>
              <a:spcBef>
                <a:spcPts val="1417"/>
              </a:spcBef>
              <a:buNone/>
              <a:tabLst>
                <a:tab pos="0" algn="l"/>
              </a:tabLst>
            </a:pPr>
            <a:r>
              <a:rPr lang="en-US" sz="2000" b="0" strike="noStrike" spc="-1">
                <a:solidFill>
                  <a:srgbClr val="000000"/>
                </a:solidFill>
                <a:latin typeface="DejaVu Sans"/>
                <a:ea typeface="DejaVu Sans"/>
              </a:rPr>
              <a:t>“The context boundary separates the relevant part of the system environment from the irrelevant environment which contains all those aspects that do not need to be considered during the system development.”</a:t>
            </a:r>
            <a:endParaRPr lang="en-US" sz="2000" b="0" strike="noStrike" spc="-1">
              <a:solidFill>
                <a:srgbClr val="000000"/>
              </a:solidFill>
              <a:latin typeface="Arial"/>
            </a:endParaRPr>
          </a:p>
        </p:txBody>
      </p:sp>
      <p:sp>
        <p:nvSpPr>
          <p:cNvPr id="389" name="CustomShape 4"/>
          <p:cNvSpPr/>
          <p:nvPr/>
        </p:nvSpPr>
        <p:spPr>
          <a:xfrm>
            <a:off x="602640" y="3174480"/>
            <a:ext cx="10578960" cy="18781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90" name="CustomShape 5"/>
          <p:cNvSpPr/>
          <p:nvPr/>
        </p:nvSpPr>
        <p:spPr>
          <a:xfrm>
            <a:off x="263520" y="6411600"/>
            <a:ext cx="1091808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K. Pohl, C. Rupp (2011) – </a:t>
            </a:r>
            <a:r>
              <a:rPr lang="en-US" sz="900" b="0" strike="noStrike" spc="-1">
                <a:solidFill>
                  <a:srgbClr val="A6A6A6"/>
                </a:solidFill>
                <a:latin typeface="Roboto"/>
                <a:ea typeface="Roboto"/>
              </a:rPr>
              <a:t>Requirements Engineering Fundamentals: A study guide for Requirements Engineering Foundation Level</a:t>
            </a:r>
            <a:endParaRPr lang="en-US" sz="9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Context Boundary</a:t>
            </a:r>
            <a:endParaRPr lang="en-US" sz="2200" b="0" strike="noStrike" spc="-1">
              <a:solidFill>
                <a:srgbClr val="000000"/>
              </a:solidFill>
              <a:latin typeface="Arial"/>
            </a:endParaRPr>
          </a:p>
        </p:txBody>
      </p:sp>
      <p:sp>
        <p:nvSpPr>
          <p:cNvPr id="392"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Completeness of the Context Boundary</a:t>
            </a:r>
            <a:endParaRPr lang="en-US" sz="2200" b="0" strike="noStrike" spc="-1">
              <a:solidFill>
                <a:srgbClr val="000000"/>
              </a:solidFill>
              <a:latin typeface="Arial"/>
            </a:endParaRPr>
          </a:p>
        </p:txBody>
      </p:sp>
      <p:sp>
        <p:nvSpPr>
          <p:cNvPr id="393"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94" name="PlaceHolder 1"/>
          <p:cNvSpPr>
            <a:spLocks noGrp="1"/>
          </p:cNvSpPr>
          <p:nvPr>
            <p:ph/>
          </p:nvPr>
        </p:nvSpPr>
        <p:spPr>
          <a:xfrm>
            <a:off x="609480" y="1769400"/>
            <a:ext cx="10586160" cy="4854240"/>
          </a:xfrm>
          <a:prstGeom prst="rect">
            <a:avLst/>
          </a:prstGeom>
          <a:noFill/>
          <a:ln w="0">
            <a:noFill/>
          </a:ln>
        </p:spPr>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Complete definition of the context boundary virtually impossible</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Sometimes unclear, whether an aspect belongs to the system context or not</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600" b="0" strike="noStrike" spc="-1">
                <a:solidFill>
                  <a:srgbClr val="000000"/>
                </a:solidFill>
                <a:latin typeface="DejaVu Sans"/>
                <a:ea typeface="DejaVu Sans"/>
              </a:rPr>
              <a:t>Cannot always be resolved during the requirements engineering</a:t>
            </a:r>
            <a:endParaRPr lang="en-US" sz="16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It is possible that after the requirements engineering, there is still a gray zone in the context</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pPr>
            <a:r>
              <a:rPr lang="en-US" sz="1600" b="0" strike="noStrike" spc="-1">
                <a:solidFill>
                  <a:srgbClr val="000000"/>
                </a:solidFill>
                <a:latin typeface="DejaVu Sans"/>
                <a:ea typeface="DejaVu Sans"/>
              </a:rPr>
              <a:t>Different from the system context, where the gray zone is resolved</a:t>
            </a:r>
            <a:endParaRPr lang="en-US" sz="16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Context Boundary</a:t>
            </a:r>
            <a:endParaRPr lang="en-US" sz="2200" b="0" strike="noStrike" spc="-1">
              <a:solidFill>
                <a:srgbClr val="000000"/>
              </a:solidFill>
              <a:latin typeface="Arial"/>
            </a:endParaRPr>
          </a:p>
        </p:txBody>
      </p:sp>
      <p:sp>
        <p:nvSpPr>
          <p:cNvPr id="396"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Documenting the System Context</a:t>
            </a:r>
            <a:endParaRPr lang="en-US" sz="2200" b="0" strike="noStrike" spc="-1">
              <a:solidFill>
                <a:srgbClr val="000000"/>
              </a:solidFill>
              <a:latin typeface="Arial"/>
            </a:endParaRPr>
          </a:p>
        </p:txBody>
      </p:sp>
      <p:sp>
        <p:nvSpPr>
          <p:cNvPr id="397"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98" name="PlaceHolder 1"/>
          <p:cNvSpPr>
            <a:spLocks noGrp="1"/>
          </p:cNvSpPr>
          <p:nvPr>
            <p:ph/>
          </p:nvPr>
        </p:nvSpPr>
        <p:spPr>
          <a:xfrm>
            <a:off x="609480" y="1769400"/>
            <a:ext cx="10586160" cy="4854240"/>
          </a:xfrm>
          <a:prstGeom prst="rect">
            <a:avLst/>
          </a:prstGeom>
          <a:noFill/>
          <a:ln w="0">
            <a:noFill/>
          </a:ln>
        </p:spPr>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Often through natural language</a:t>
            </a:r>
            <a:endParaRPr lang="en-US" sz="2000" b="0" strike="noStrike" spc="-1">
              <a:solidFill>
                <a:srgbClr val="000000"/>
              </a:solidFill>
              <a:latin typeface="Arial"/>
            </a:endParaRPr>
          </a:p>
          <a:p>
            <a:pPr marL="228600" indent="0">
              <a:lnSpc>
                <a:spcPct val="100000"/>
              </a:lnSpc>
              <a:spcBef>
                <a:spcPts val="1417"/>
              </a:spcBef>
              <a:buNone/>
              <a:tabLst>
                <a:tab pos="0" algn="l"/>
              </a:tabLst>
            </a:pPr>
            <a:endParaRPr lang="en-US" sz="20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tabLst>
                <a:tab pos="0" algn="l"/>
              </a:tabLst>
            </a:pPr>
            <a:r>
              <a:rPr lang="en-US" sz="2000" b="0" strike="noStrike" spc="-1">
                <a:solidFill>
                  <a:srgbClr val="000000"/>
                </a:solidFill>
                <a:latin typeface="DejaVu Sans"/>
                <a:ea typeface="DejaVu Sans"/>
              </a:rPr>
              <a:t>Diagrams also very useful</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tabLst>
                <a:tab pos="0" algn="l"/>
              </a:tabLst>
            </a:pPr>
            <a:r>
              <a:rPr lang="en-US" sz="1800" b="0" strike="noStrike" spc="-1">
                <a:solidFill>
                  <a:srgbClr val="000000"/>
                </a:solidFill>
                <a:latin typeface="DejaVu Sans"/>
                <a:ea typeface="DejaVu Sans"/>
              </a:rPr>
              <a:t>Use case diagrams</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tabLst>
                <a:tab pos="0" algn="l"/>
              </a:tabLst>
            </a:pPr>
            <a:r>
              <a:rPr lang="en-US" sz="1600" b="0" strike="noStrike" spc="-1">
                <a:solidFill>
                  <a:srgbClr val="000000"/>
                </a:solidFill>
                <a:latin typeface="DejaVu Sans"/>
                <a:ea typeface="DejaVu Sans"/>
              </a:rPr>
              <a:t>Actors (people, other systems) and their usage relationship to the system</a:t>
            </a:r>
            <a:endParaRPr lang="en-US" sz="16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tabLst>
                <a:tab pos="0" algn="l"/>
              </a:tabLst>
            </a:pPr>
            <a:r>
              <a:rPr lang="en-US" sz="1800" b="0" strike="noStrike" spc="-1">
                <a:solidFill>
                  <a:srgbClr val="000000"/>
                </a:solidFill>
                <a:latin typeface="DejaVu Sans"/>
                <a:ea typeface="DejaVu Sans"/>
              </a:rPr>
              <a:t>Data flow diagrams</a:t>
            </a:r>
            <a:endParaRPr lang="en-US" sz="1800" b="0" strike="noStrike" spc="-1">
              <a:solidFill>
                <a:srgbClr val="000000"/>
              </a:solidFill>
              <a:latin typeface="Arial"/>
            </a:endParaRPr>
          </a:p>
          <a:p>
            <a:pPr marL="648000" lvl="2" indent="-216000">
              <a:lnSpc>
                <a:spcPct val="100000"/>
              </a:lnSpc>
              <a:spcBef>
                <a:spcPts val="1417"/>
              </a:spcBef>
              <a:buClr>
                <a:srgbClr val="008C4F"/>
              </a:buClr>
              <a:buSzPct val="45000"/>
              <a:buFont typeface="DejaVu Sans"/>
              <a:buChar char="—"/>
              <a:tabLst>
                <a:tab pos="0" algn="l"/>
              </a:tabLst>
            </a:pPr>
            <a:r>
              <a:rPr lang="en-US" sz="1600" b="0" strike="noStrike" spc="-1">
                <a:solidFill>
                  <a:srgbClr val="000000"/>
                </a:solidFill>
                <a:latin typeface="DejaVu Sans"/>
                <a:ea typeface="DejaVu Sans"/>
              </a:rPr>
              <a:t>Flow of data between the sources and sinks</a:t>
            </a:r>
            <a:endParaRPr lang="en-US" sz="1600" b="0" strike="noStrike" spc="-1">
              <a:solidFill>
                <a:srgbClr val="000000"/>
              </a:solidFill>
              <a:latin typeface="Arial"/>
            </a:endParaRPr>
          </a:p>
          <a:p>
            <a:pPr marL="228600" indent="0">
              <a:lnSpc>
                <a:spcPct val="90000"/>
              </a:lnSpc>
              <a:spcBef>
                <a:spcPts val="1417"/>
              </a:spcBef>
              <a:buNone/>
              <a:tabLst>
                <a:tab pos="0" algn="l"/>
              </a:tabLst>
            </a:pPr>
            <a:endParaRPr lang="en-US" sz="16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tabLst>
                <a:tab pos="0" algn="l"/>
              </a:tabLst>
            </a:pPr>
            <a:r>
              <a:rPr lang="en-US" sz="2000" b="0" strike="noStrike" spc="-1">
                <a:solidFill>
                  <a:srgbClr val="000000"/>
                </a:solidFill>
                <a:latin typeface="DejaVu Sans"/>
                <a:ea typeface="DejaVu Sans"/>
              </a:rPr>
              <a:t>Typically, a mixture of several documentation forms</a:t>
            </a:r>
            <a:endParaRPr lang="en-US" sz="20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6"/>
          <p:cNvSpPr/>
          <p:nvPr/>
        </p:nvSpPr>
        <p:spPr>
          <a:xfrm>
            <a:off x="335520" y="4406760"/>
            <a:ext cx="10748880" cy="13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000" b="1" strike="noStrike" cap="all" spc="-1">
                <a:solidFill>
                  <a:srgbClr val="008C4F"/>
                </a:solidFill>
                <a:latin typeface="DejaVu Sans"/>
                <a:ea typeface="DejaVu Sans"/>
              </a:rPr>
              <a:t>Types of Requirements</a:t>
            </a:r>
            <a:endParaRPr lang="en-US" sz="3000" b="0" strike="noStrike" spc="-1">
              <a:solidFill>
                <a:srgbClr val="000000"/>
              </a:solidFill>
              <a:latin typeface="Arial"/>
            </a:endParaRPr>
          </a:p>
        </p:txBody>
      </p:sp>
      <p:sp>
        <p:nvSpPr>
          <p:cNvPr id="400" name="CustomShape 7"/>
          <p:cNvSpPr/>
          <p:nvPr/>
        </p:nvSpPr>
        <p:spPr>
          <a:xfrm>
            <a:off x="335520" y="2906640"/>
            <a:ext cx="10748880" cy="149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8"/>
          <p:cNvSpPr/>
          <p:nvPr/>
        </p:nvSpPr>
        <p:spPr>
          <a:xfrm>
            <a:off x="542880" y="72180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a:t>
            </a:r>
            <a:endParaRPr lang="en-US" sz="2200" b="0" strike="noStrike" spc="-1">
              <a:solidFill>
                <a:srgbClr val="000000"/>
              </a:solidFill>
              <a:latin typeface="Arial"/>
            </a:endParaRPr>
          </a:p>
        </p:txBody>
      </p:sp>
      <p:sp>
        <p:nvSpPr>
          <p:cNvPr id="402" name="CustomShape 9"/>
          <p:cNvSpPr/>
          <p:nvPr/>
        </p:nvSpPr>
        <p:spPr>
          <a:xfrm>
            <a:off x="542880" y="126720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Motivation</a:t>
            </a:r>
            <a:endParaRPr lang="en-US" sz="2200" b="0" strike="noStrike" spc="-1">
              <a:solidFill>
                <a:srgbClr val="000000"/>
              </a:solidFill>
              <a:latin typeface="Arial"/>
            </a:endParaRPr>
          </a:p>
        </p:txBody>
      </p:sp>
      <p:sp>
        <p:nvSpPr>
          <p:cNvPr id="403" name="CustomShape 10"/>
          <p:cNvSpPr/>
          <p:nvPr/>
        </p:nvSpPr>
        <p:spPr>
          <a:xfrm>
            <a:off x="451800" y="1709280"/>
            <a:ext cx="8224560" cy="4352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04" name="TextShape 2"/>
          <p:cNvSpPr/>
          <p:nvPr/>
        </p:nvSpPr>
        <p:spPr>
          <a:xfrm>
            <a:off x="609480" y="1768320"/>
            <a:ext cx="10587600" cy="4855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rmAutofit/>
          </a:bodyPr>
          <a:lstStyle/>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Different types of requirements must be documented for a complete requirements documentation. </a:t>
            </a:r>
            <a:endParaRPr lang="en-US" sz="2000" b="0" strike="noStrike" spc="-1">
              <a:solidFill>
                <a:srgbClr val="000000"/>
              </a:solidFill>
              <a:latin typeface="Arial"/>
            </a:endParaRPr>
          </a:p>
          <a:p>
            <a:pPr marL="228600" indent="-228240">
              <a:lnSpc>
                <a:spcPct val="100000"/>
              </a:lnSpc>
              <a:spcBef>
                <a:spcPts val="1417"/>
              </a:spcBef>
              <a:tabLst>
                <a:tab pos="0" algn="l"/>
              </a:tabLst>
            </a:pPr>
            <a:endParaRPr lang="en-US" sz="2000" b="0" strike="noStrike" spc="-1">
              <a:solidFill>
                <a:srgbClr val="000000"/>
              </a:solidFill>
              <a:latin typeface="Arial"/>
            </a:endParaRPr>
          </a:p>
          <a:p>
            <a:pPr marL="216000" indent="-215640">
              <a:lnSpc>
                <a:spcPct val="100000"/>
              </a:lnSpc>
              <a:spcBef>
                <a:spcPts val="737"/>
              </a:spcBef>
              <a:buClr>
                <a:srgbClr val="008C4F"/>
              </a:buClr>
              <a:buSzPct val="80000"/>
              <a:buFont typeface="Wingdings 2" charset="2"/>
              <a:buChar char=""/>
              <a:tabLst>
                <a:tab pos="0" algn="l"/>
              </a:tabLst>
            </a:pPr>
            <a:r>
              <a:rPr lang="de-DE" sz="2000" b="0" strike="noStrike" spc="-1">
                <a:solidFill>
                  <a:srgbClr val="000000"/>
                </a:solidFill>
                <a:latin typeface="DejaVu Sans"/>
                <a:ea typeface="Arial"/>
              </a:rPr>
              <a:t>These </a:t>
            </a:r>
            <a:r>
              <a:rPr lang="en-US" sz="2000" b="0" strike="noStrike" spc="-1">
                <a:solidFill>
                  <a:srgbClr val="000000"/>
                </a:solidFill>
                <a:latin typeface="DejaVu Sans"/>
                <a:ea typeface="Arial"/>
              </a:rPr>
              <a:t>requirements types differ with respect to:</a:t>
            </a:r>
            <a:endParaRPr lang="en-US" sz="2000" b="0" strike="noStrike" spc="-1">
              <a:solidFill>
                <a:srgbClr val="000000"/>
              </a:solidFill>
              <a:latin typeface="Arial"/>
            </a:endParaRPr>
          </a:p>
          <a:p>
            <a:pPr marL="432000" lvl="1" indent="-215640">
              <a:lnSpc>
                <a:spcPct val="100000"/>
              </a:lnSpc>
              <a:spcBef>
                <a:spcPts val="737"/>
              </a:spcBef>
              <a:buClr>
                <a:srgbClr val="008C4F"/>
              </a:buClr>
              <a:buSzPct val="45000"/>
              <a:buFont typeface="OpenSymbol"/>
              <a:buChar char="—"/>
              <a:tabLst>
                <a:tab pos="0" algn="l"/>
              </a:tabLst>
            </a:pPr>
            <a:r>
              <a:rPr lang="en-US" sz="1800" b="0" strike="noStrike" spc="-1">
                <a:solidFill>
                  <a:srgbClr val="000000"/>
                </a:solidFill>
                <a:latin typeface="DejaVu Sans"/>
                <a:ea typeface="Arial"/>
              </a:rPr>
              <a:t>adequate specification techniques</a:t>
            </a:r>
            <a:endParaRPr lang="en-US" sz="1800" b="0" strike="noStrike" spc="-1">
              <a:solidFill>
                <a:srgbClr val="000000"/>
              </a:solidFill>
              <a:latin typeface="Arial"/>
            </a:endParaRPr>
          </a:p>
          <a:p>
            <a:pPr marL="432000" lvl="1" indent="-215640">
              <a:lnSpc>
                <a:spcPct val="100000"/>
              </a:lnSpc>
              <a:spcBef>
                <a:spcPts val="737"/>
              </a:spcBef>
              <a:buClr>
                <a:srgbClr val="008C4F"/>
              </a:buClr>
              <a:buSzPct val="45000"/>
              <a:buFont typeface="OpenSymbol"/>
              <a:buChar char="—"/>
              <a:tabLst>
                <a:tab pos="0" algn="l"/>
              </a:tabLst>
            </a:pPr>
            <a:r>
              <a:rPr lang="en-US" sz="1800" b="0" strike="noStrike" spc="-1">
                <a:solidFill>
                  <a:srgbClr val="000000"/>
                </a:solidFill>
                <a:latin typeface="DejaVu Sans"/>
                <a:ea typeface="Arial"/>
              </a:rPr>
              <a:t>their importance for different types of systems</a:t>
            </a:r>
            <a:endParaRPr lang="en-US" sz="1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4"/>
          <p:cNvSpPr/>
          <p:nvPr/>
        </p:nvSpPr>
        <p:spPr>
          <a:xfrm>
            <a:off x="542880" y="72252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de-DE" sz="2200" b="1" strike="noStrike" spc="-1">
                <a:solidFill>
                  <a:srgbClr val="000000"/>
                </a:solidFill>
                <a:latin typeface="DejaVu Sans"/>
                <a:ea typeface="DejaVu Sans"/>
              </a:rPr>
              <a:t>Lecture 2: System Context Boundaries</a:t>
            </a:r>
            <a:endParaRPr lang="en-US" sz="2200" b="0" strike="noStrike" spc="-1">
              <a:solidFill>
                <a:srgbClr val="000000"/>
              </a:solidFill>
              <a:latin typeface="Arial"/>
            </a:endParaRPr>
          </a:p>
        </p:txBody>
      </p:sp>
      <p:sp>
        <p:nvSpPr>
          <p:cNvPr id="289" name="Rechteck 195"/>
          <p:cNvSpPr/>
          <p:nvPr/>
        </p:nvSpPr>
        <p:spPr>
          <a:xfrm>
            <a:off x="542880" y="127116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de-DE" sz="2200" b="1" strike="noStrike" spc="-1">
                <a:solidFill>
                  <a:srgbClr val="666666"/>
                </a:solidFill>
                <a:latin typeface="DejaVu Sans"/>
                <a:ea typeface="DejaVu Sans"/>
              </a:rPr>
              <a:t>Content</a:t>
            </a:r>
            <a:endParaRPr lang="en-US" sz="2200" b="0" strike="noStrike" spc="-1">
              <a:solidFill>
                <a:srgbClr val="000000"/>
              </a:solidFill>
              <a:latin typeface="Arial"/>
            </a:endParaRPr>
          </a:p>
        </p:txBody>
      </p:sp>
      <p:sp>
        <p:nvSpPr>
          <p:cNvPr id="290" name="HSN-Hierarchy 2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91" name="HSN-Hierarchy 26"/>
          <p:cNvSpPr/>
          <p:nvPr/>
        </p:nvSpPr>
        <p:spPr>
          <a:xfrm>
            <a:off x="604080" y="186156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0" tIns="45000" rIns="0" bIns="45000" numCol="1" spcCol="0" anchor="ctr">
            <a:noAutofit/>
          </a:bodyPr>
          <a:lstStyle/>
          <a:p>
            <a:pPr marL="343080" indent="-343080">
              <a:lnSpc>
                <a:spcPct val="100000"/>
              </a:lnSpc>
              <a:spcAft>
                <a:spcPts val="601"/>
              </a:spcAft>
              <a:buClr>
                <a:srgbClr val="000000"/>
              </a:buClr>
              <a:buFont typeface="StarSymbol"/>
              <a:buAutoNum type="arabicPeriod"/>
              <a:tabLst>
                <a:tab pos="0" algn="l"/>
              </a:tabLst>
            </a:pPr>
            <a:r>
              <a:rPr lang="en-US" sz="1800" b="0" strike="noStrike" spc="-1">
                <a:solidFill>
                  <a:srgbClr val="000000"/>
                </a:solidFill>
                <a:latin typeface="DejaVu Sans"/>
                <a:ea typeface="DejaVu Sans"/>
              </a:rPr>
              <a:t>System Context</a:t>
            </a:r>
            <a:endParaRPr lang="en-US" sz="1800" b="0" strike="noStrike" spc="-1">
              <a:solidFill>
                <a:srgbClr val="000000"/>
              </a:solidFill>
              <a:latin typeface="Arial"/>
            </a:endParaRPr>
          </a:p>
          <a:p>
            <a:pPr marL="343080" indent="-343080">
              <a:lnSpc>
                <a:spcPct val="100000"/>
              </a:lnSpc>
              <a:spcAft>
                <a:spcPts val="601"/>
              </a:spcAft>
              <a:buClr>
                <a:srgbClr val="000000"/>
              </a:buClr>
              <a:buFont typeface="StarSymbol"/>
              <a:buAutoNum type="arabicPeriod"/>
              <a:tabLst>
                <a:tab pos="0" algn="l"/>
              </a:tabLst>
            </a:pPr>
            <a:r>
              <a:rPr lang="en-US" sz="1800" b="0" strike="noStrike" spc="-1">
                <a:solidFill>
                  <a:srgbClr val="000000"/>
                </a:solidFill>
                <a:latin typeface="DejaVu Sans"/>
                <a:ea typeface="DejaVu Sans"/>
              </a:rPr>
              <a:t>System Boundary</a:t>
            </a:r>
            <a:endParaRPr lang="en-US" sz="1800" b="0" strike="noStrike" spc="-1">
              <a:solidFill>
                <a:srgbClr val="000000"/>
              </a:solidFill>
              <a:latin typeface="Arial"/>
            </a:endParaRPr>
          </a:p>
          <a:p>
            <a:pPr marL="343080" indent="-343080">
              <a:lnSpc>
                <a:spcPct val="100000"/>
              </a:lnSpc>
              <a:spcAft>
                <a:spcPts val="601"/>
              </a:spcAft>
              <a:buClr>
                <a:srgbClr val="000000"/>
              </a:buClr>
              <a:buFont typeface="StarSymbol"/>
              <a:buAutoNum type="arabicPeriod"/>
              <a:tabLst>
                <a:tab pos="0" algn="l"/>
              </a:tabLst>
            </a:pPr>
            <a:r>
              <a:rPr lang="en-US" sz="1800" b="0" strike="noStrike" spc="-1">
                <a:solidFill>
                  <a:srgbClr val="000000"/>
                </a:solidFill>
                <a:latin typeface="DejaVu Sans"/>
                <a:ea typeface="DejaVu Sans"/>
              </a:rPr>
              <a:t>Context Boundary</a:t>
            </a:r>
            <a:endParaRPr lang="en-US" sz="1800" b="0" strike="noStrike" spc="-1">
              <a:solidFill>
                <a:srgbClr val="000000"/>
              </a:solidFill>
              <a:latin typeface="Arial"/>
            </a:endParaRPr>
          </a:p>
          <a:p>
            <a:pPr marL="343080" indent="-343080">
              <a:lnSpc>
                <a:spcPct val="100000"/>
              </a:lnSpc>
              <a:spcAft>
                <a:spcPts val="601"/>
              </a:spcAft>
              <a:buClr>
                <a:srgbClr val="000000"/>
              </a:buClr>
              <a:buFont typeface="StarSymbol"/>
              <a:buAutoNum type="arabicPeriod"/>
              <a:tabLst>
                <a:tab pos="0" algn="l"/>
              </a:tabLst>
            </a:pPr>
            <a:r>
              <a:rPr lang="en-US" sz="1800" b="0" strike="noStrike" spc="-1">
                <a:solidFill>
                  <a:srgbClr val="000000"/>
                </a:solidFill>
                <a:latin typeface="DejaVu Sans"/>
                <a:ea typeface="DejaVu Sans"/>
              </a:rPr>
              <a:t>Types of Requirements</a:t>
            </a:r>
            <a:endParaRPr lang="en-US" sz="1800" b="0" strike="noStrike" spc="-1">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1"/>
          <p:cNvSpPr/>
          <p:nvPr/>
        </p:nvSpPr>
        <p:spPr>
          <a:xfrm>
            <a:off x="542880" y="72180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a:t>
            </a:r>
            <a:endParaRPr lang="en-US" sz="2200" b="0" strike="noStrike" spc="-1">
              <a:solidFill>
                <a:srgbClr val="000000"/>
              </a:solidFill>
              <a:latin typeface="Arial"/>
            </a:endParaRPr>
          </a:p>
        </p:txBody>
      </p:sp>
      <p:sp>
        <p:nvSpPr>
          <p:cNvPr id="406" name="CustomShape 12"/>
          <p:cNvSpPr/>
          <p:nvPr/>
        </p:nvSpPr>
        <p:spPr>
          <a:xfrm>
            <a:off x="542880" y="126720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Functional Requirements</a:t>
            </a:r>
            <a:endParaRPr lang="en-US" sz="2200" b="0" strike="noStrike" spc="-1">
              <a:solidFill>
                <a:srgbClr val="000000"/>
              </a:solidFill>
              <a:latin typeface="Arial"/>
            </a:endParaRPr>
          </a:p>
        </p:txBody>
      </p:sp>
      <p:sp>
        <p:nvSpPr>
          <p:cNvPr id="407" name="CustomShape 13"/>
          <p:cNvSpPr/>
          <p:nvPr/>
        </p:nvSpPr>
        <p:spPr>
          <a:xfrm>
            <a:off x="451800" y="1709280"/>
            <a:ext cx="8224560" cy="4352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408" name="Picture 407"/>
          <p:cNvPicPr/>
          <p:nvPr/>
        </p:nvPicPr>
        <p:blipFill>
          <a:blip r:embed="rId3"/>
          <a:stretch/>
        </p:blipFill>
        <p:spPr>
          <a:xfrm>
            <a:off x="836640" y="1977840"/>
            <a:ext cx="8991720" cy="4421520"/>
          </a:xfrm>
          <a:prstGeom prst="rect">
            <a:avLst/>
          </a:prstGeom>
          <a:ln w="0">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4"/>
          <p:cNvSpPr/>
          <p:nvPr/>
        </p:nvSpPr>
        <p:spPr>
          <a:xfrm>
            <a:off x="542880" y="72180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 / Functional Requirements</a:t>
            </a:r>
            <a:endParaRPr lang="en-US" sz="2200" b="0" strike="noStrike" spc="-1">
              <a:solidFill>
                <a:srgbClr val="000000"/>
              </a:solidFill>
              <a:latin typeface="Arial"/>
            </a:endParaRPr>
          </a:p>
        </p:txBody>
      </p:sp>
      <p:sp>
        <p:nvSpPr>
          <p:cNvPr id="410" name="CustomShape 15"/>
          <p:cNvSpPr/>
          <p:nvPr/>
        </p:nvSpPr>
        <p:spPr>
          <a:xfrm>
            <a:off x="542880" y="126720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Data Perspective</a:t>
            </a:r>
            <a:endParaRPr lang="en-US" sz="2200" b="0" strike="noStrike" spc="-1">
              <a:solidFill>
                <a:srgbClr val="000000"/>
              </a:solidFill>
              <a:latin typeface="Arial"/>
            </a:endParaRPr>
          </a:p>
        </p:txBody>
      </p:sp>
      <p:sp>
        <p:nvSpPr>
          <p:cNvPr id="411" name="CustomShape 16"/>
          <p:cNvSpPr/>
          <p:nvPr/>
        </p:nvSpPr>
        <p:spPr>
          <a:xfrm>
            <a:off x="451800" y="1709280"/>
            <a:ext cx="8224560" cy="4352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12" name="TextShape 4"/>
          <p:cNvSpPr/>
          <p:nvPr/>
        </p:nvSpPr>
        <p:spPr>
          <a:xfrm>
            <a:off x="609480" y="1769400"/>
            <a:ext cx="10587600" cy="4855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rmAutofit/>
          </a:bodyPr>
          <a:lstStyle/>
          <a:p>
            <a:pPr marL="216000" indent="-215640">
              <a:lnSpc>
                <a:spcPct val="85000"/>
              </a:lnSpc>
              <a:spcBef>
                <a:spcPts val="1001"/>
              </a:spcBef>
              <a:spcAft>
                <a:spcPts val="369"/>
              </a:spcAft>
              <a:buClr>
                <a:srgbClr val="008C4F"/>
              </a:buClr>
              <a:buSzPct val="80000"/>
              <a:buFont typeface="Wingdings 2" charset="2"/>
              <a:buChar char=""/>
              <a:tabLst>
                <a:tab pos="0" algn="l"/>
              </a:tabLst>
            </a:pPr>
            <a:r>
              <a:rPr lang="en-US" sz="2000" b="0" strike="noStrike" spc="-1">
                <a:solidFill>
                  <a:srgbClr val="000000"/>
                </a:solidFill>
                <a:latin typeface="DejaVu Sans"/>
                <a:ea typeface="Arial"/>
              </a:rPr>
              <a:t>All systems need to deal with data</a:t>
            </a:r>
            <a:endParaRPr lang="en-US" sz="20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en-US" sz="1800" b="0" strike="noStrike" spc="-1">
                <a:solidFill>
                  <a:srgbClr val="000000"/>
                </a:solidFill>
                <a:latin typeface="DejaVu Sans"/>
                <a:ea typeface="Arial"/>
              </a:rPr>
              <a:t>Data on customers, articles, etc.</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es-ES" sz="1800" b="0" strike="noStrike" spc="-1">
                <a:solidFill>
                  <a:srgbClr val="000000"/>
                </a:solidFill>
                <a:latin typeface="DejaVu Sans"/>
                <a:ea typeface="Arial"/>
              </a:rPr>
              <a:t>Multimedia, e.g., videos, songs, etc.</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es-ES" sz="1800" b="0" strike="noStrike" spc="-1">
                <a:solidFill>
                  <a:srgbClr val="000000"/>
                </a:solidFill>
                <a:latin typeface="DejaVu Sans"/>
                <a:ea typeface="Arial"/>
              </a:rPr>
              <a:t>…</a:t>
            </a:r>
            <a:endParaRPr lang="en-US" sz="1800" b="0" strike="noStrike" spc="-1">
              <a:solidFill>
                <a:srgbClr val="000000"/>
              </a:solidFill>
              <a:latin typeface="Arial"/>
            </a:endParaRPr>
          </a:p>
          <a:p>
            <a:pPr marL="228600" indent="-228240">
              <a:lnSpc>
                <a:spcPct val="100000"/>
              </a:lnSpc>
              <a:spcBef>
                <a:spcPts val="921"/>
              </a:spcBef>
              <a:tabLst>
                <a:tab pos="0" algn="l"/>
              </a:tabLst>
            </a:pPr>
            <a:endParaRPr lang="en-US" sz="1800" b="0" strike="noStrike" spc="-1">
              <a:solidFill>
                <a:srgbClr val="000000"/>
              </a:solidFill>
              <a:latin typeface="Arial"/>
            </a:endParaRPr>
          </a:p>
          <a:p>
            <a:pPr marL="216000" indent="-215640">
              <a:lnSpc>
                <a:spcPct val="100000"/>
              </a:lnSpc>
              <a:spcBef>
                <a:spcPts val="921"/>
              </a:spcBef>
              <a:buClr>
                <a:srgbClr val="008C4F"/>
              </a:buClr>
              <a:buSzPct val="80000"/>
              <a:buFont typeface="Wingdings 2" charset="2"/>
              <a:buChar char=""/>
              <a:tabLst>
                <a:tab pos="0" algn="l"/>
              </a:tabLst>
            </a:pPr>
            <a:r>
              <a:rPr lang="de-DE" sz="2000" b="0" strike="noStrike" spc="-1">
                <a:solidFill>
                  <a:srgbClr val="000000"/>
                </a:solidFill>
                <a:latin typeface="DejaVu Sans"/>
                <a:ea typeface="Arial"/>
              </a:rPr>
              <a:t>Information must be </a:t>
            </a:r>
            <a:r>
              <a:rPr lang="en-US" sz="2000" b="0" strike="noStrike" spc="-1">
                <a:solidFill>
                  <a:srgbClr val="000000"/>
                </a:solidFill>
                <a:latin typeface="DejaVu Sans"/>
                <a:ea typeface="Arial"/>
              </a:rPr>
              <a:t>adequately structured and represented</a:t>
            </a:r>
            <a:r>
              <a:rPr lang="de-DE" sz="2000" b="0" strike="noStrike" spc="-1">
                <a:solidFill>
                  <a:srgbClr val="000000"/>
                </a:solidFill>
                <a:latin typeface="DejaVu Sans"/>
                <a:ea typeface="Arial"/>
              </a:rPr>
              <a:t>:</a:t>
            </a:r>
            <a:endParaRPr lang="en-US" sz="20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en-US" sz="1800" b="0" strike="noStrike" spc="-1">
                <a:solidFill>
                  <a:srgbClr val="000000"/>
                </a:solidFill>
                <a:latin typeface="DejaVu Sans"/>
                <a:ea typeface="Arial"/>
              </a:rPr>
              <a:t>Which information / data items are relevant to the system?</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en-US" sz="1800" b="0" strike="noStrike" spc="-1">
                <a:solidFill>
                  <a:srgbClr val="000000"/>
                </a:solidFill>
                <a:latin typeface="DejaVu Sans"/>
                <a:ea typeface="Arial"/>
              </a:rPr>
              <a:t>Which information / data items are at the boundary of the system?</a:t>
            </a:r>
            <a:endParaRPr lang="en-US" sz="18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7"/>
          <p:cNvSpPr/>
          <p:nvPr/>
        </p:nvSpPr>
        <p:spPr>
          <a:xfrm>
            <a:off x="542880" y="126720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Data Perspective – Representing Data  </a:t>
            </a:r>
            <a:endParaRPr lang="en-US" sz="2200" b="0" strike="noStrike" spc="-1">
              <a:solidFill>
                <a:srgbClr val="000000"/>
              </a:solidFill>
              <a:latin typeface="Arial"/>
            </a:endParaRPr>
          </a:p>
        </p:txBody>
      </p:sp>
      <p:sp>
        <p:nvSpPr>
          <p:cNvPr id="414" name="CustomShape 18"/>
          <p:cNvSpPr/>
          <p:nvPr/>
        </p:nvSpPr>
        <p:spPr>
          <a:xfrm>
            <a:off x="451800" y="1709280"/>
            <a:ext cx="8224560" cy="4352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15" name="TextShape 5"/>
          <p:cNvSpPr/>
          <p:nvPr/>
        </p:nvSpPr>
        <p:spPr>
          <a:xfrm>
            <a:off x="609480" y="1769400"/>
            <a:ext cx="10587600" cy="4855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rmAutofit/>
          </a:bodyPr>
          <a:lstStyle/>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UML class diagrams</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DejaVu Sans"/>
              </a:rPr>
              <a:t>Context diagrams</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DejaVu Sans"/>
              </a:rPr>
              <a:t>Data dictionary</a:t>
            </a:r>
            <a:endParaRPr lang="en-US" sz="2000" b="0" strike="noStrike" spc="-1">
              <a:solidFill>
                <a:srgbClr val="000000"/>
              </a:solidFill>
              <a:latin typeface="Arial"/>
            </a:endParaRPr>
          </a:p>
          <a:p>
            <a:pPr marL="228600" indent="-228240">
              <a:lnSpc>
                <a:spcPct val="100000"/>
              </a:lnSpc>
              <a:spcBef>
                <a:spcPts val="921"/>
              </a:spcBef>
              <a:tabLst>
                <a:tab pos="0" algn="l"/>
              </a:tabLst>
            </a:pPr>
            <a:endParaRPr lang="en-US" sz="2000" b="0" strike="noStrike" spc="-1">
              <a:solidFill>
                <a:srgbClr val="000000"/>
              </a:solidFill>
              <a:latin typeface="Arial"/>
            </a:endParaRPr>
          </a:p>
          <a:p>
            <a:pPr marL="228600" indent="-228240">
              <a:lnSpc>
                <a:spcPct val="100000"/>
              </a:lnSpc>
              <a:spcBef>
                <a:spcPts val="921"/>
              </a:spcBef>
              <a:tabLst>
                <a:tab pos="0" algn="l"/>
              </a:tabLst>
            </a:pPr>
            <a:r>
              <a:rPr lang="de-DE" sz="2000" b="0" strike="noStrike" spc="-1">
                <a:solidFill>
                  <a:srgbClr val="008C4F"/>
                </a:solidFill>
                <a:latin typeface="DejaVu Sans"/>
                <a:ea typeface="Arial"/>
              </a:rPr>
              <a:t>Note:</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the data specified in the requirements need not be directly related to the implementation </a:t>
            </a:r>
            <a:endParaRPr lang="en-US" sz="20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en-US" sz="1800" b="0" strike="noStrike" spc="-1">
                <a:solidFill>
                  <a:srgbClr val="000000"/>
                </a:solidFill>
                <a:latin typeface="DejaVu Sans"/>
                <a:ea typeface="Arial"/>
              </a:rPr>
              <a:t>same information, but different structure possible</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en-US" sz="1800" b="0" strike="noStrike" spc="-1">
                <a:solidFill>
                  <a:srgbClr val="000000"/>
                </a:solidFill>
                <a:latin typeface="DejaVu Sans"/>
                <a:ea typeface="Arial"/>
              </a:rPr>
              <a:t>e.g. attributes versus classes may change strongly</a:t>
            </a:r>
            <a:endParaRPr lang="en-US" sz="1800" b="0" strike="noStrike" spc="-1">
              <a:solidFill>
                <a:srgbClr val="000000"/>
              </a:solidFill>
              <a:latin typeface="Arial"/>
            </a:endParaRPr>
          </a:p>
          <a:p>
            <a:pPr marL="216000" indent="-215640">
              <a:lnSpc>
                <a:spcPct val="100000"/>
              </a:lnSpc>
              <a:spcBef>
                <a:spcPts val="737"/>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In information systems understanding the data is a key driver !</a:t>
            </a:r>
            <a:endParaRPr lang="en-US" sz="2000" b="0" strike="noStrike" spc="-1">
              <a:solidFill>
                <a:srgbClr val="000000"/>
              </a:solidFill>
              <a:latin typeface="Arial"/>
            </a:endParaRPr>
          </a:p>
        </p:txBody>
      </p:sp>
      <p:sp>
        <p:nvSpPr>
          <p:cNvPr id="416" name="CustomShape 19"/>
          <p:cNvSpPr/>
          <p:nvPr/>
        </p:nvSpPr>
        <p:spPr>
          <a:xfrm>
            <a:off x="542880" y="72396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 / Functional Requirements</a:t>
            </a:r>
            <a:endParaRPr lang="en-US" sz="2200" b="0" strike="noStrike" spc="-1">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20"/>
          <p:cNvSpPr/>
          <p:nvPr/>
        </p:nvSpPr>
        <p:spPr>
          <a:xfrm>
            <a:off x="542880" y="126720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Data Perspective – Book Shop UML Example</a:t>
            </a:r>
            <a:endParaRPr lang="en-US" sz="2200" b="0" strike="noStrike" spc="-1">
              <a:solidFill>
                <a:srgbClr val="000000"/>
              </a:solidFill>
              <a:latin typeface="Arial"/>
            </a:endParaRPr>
          </a:p>
        </p:txBody>
      </p:sp>
      <p:sp>
        <p:nvSpPr>
          <p:cNvPr id="418" name="CustomShape 21"/>
          <p:cNvSpPr/>
          <p:nvPr/>
        </p:nvSpPr>
        <p:spPr>
          <a:xfrm>
            <a:off x="451800" y="1709280"/>
            <a:ext cx="8224560" cy="4352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419" name="Picture 2"/>
          <p:cNvPicPr/>
          <p:nvPr/>
        </p:nvPicPr>
        <p:blipFill>
          <a:blip r:embed="rId3"/>
          <a:stretch/>
        </p:blipFill>
        <p:spPr>
          <a:xfrm>
            <a:off x="1751040" y="2254680"/>
            <a:ext cx="8686080" cy="4017600"/>
          </a:xfrm>
          <a:prstGeom prst="rect">
            <a:avLst/>
          </a:prstGeom>
          <a:ln w="0">
            <a:noFill/>
          </a:ln>
        </p:spPr>
      </p:pic>
      <p:sp>
        <p:nvSpPr>
          <p:cNvPr id="420" name="CustomShape 22"/>
          <p:cNvSpPr/>
          <p:nvPr/>
        </p:nvSpPr>
        <p:spPr>
          <a:xfrm>
            <a:off x="542880" y="72396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 / Functional Requirements</a:t>
            </a:r>
            <a:endParaRPr lang="en-US" sz="2200" b="0" strike="noStrike" spc="-1">
              <a:solidFill>
                <a:srgbClr val="000000"/>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35"/>
          <p:cNvSpPr/>
          <p:nvPr/>
        </p:nvSpPr>
        <p:spPr>
          <a:xfrm>
            <a:off x="542880" y="126720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Data Perspective – Context Diagram Example</a:t>
            </a:r>
            <a:endParaRPr lang="en-US" sz="2200" b="0" strike="noStrike" spc="-1">
              <a:solidFill>
                <a:srgbClr val="000000"/>
              </a:solidFill>
              <a:latin typeface="Arial"/>
            </a:endParaRPr>
          </a:p>
        </p:txBody>
      </p:sp>
      <p:sp>
        <p:nvSpPr>
          <p:cNvPr id="422" name="CustomShape 36"/>
          <p:cNvSpPr/>
          <p:nvPr/>
        </p:nvSpPr>
        <p:spPr>
          <a:xfrm>
            <a:off x="451800" y="1709280"/>
            <a:ext cx="8224560" cy="4352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23" name="CustomShape 37"/>
          <p:cNvSpPr/>
          <p:nvPr/>
        </p:nvSpPr>
        <p:spPr>
          <a:xfrm>
            <a:off x="5573160" y="3101400"/>
            <a:ext cx="1565640" cy="828000"/>
          </a:xfrm>
          <a:prstGeom prst="rect">
            <a:avLst/>
          </a:prstGeom>
          <a:noFill/>
          <a:ln w="0">
            <a:noFill/>
          </a:ln>
        </p:spPr>
        <p:style>
          <a:lnRef idx="0">
            <a:scrgbClr r="0" g="0" b="0"/>
          </a:lnRef>
          <a:fillRef idx="0">
            <a:scrgbClr r="0" g="0" b="0"/>
          </a:fillRef>
          <a:effectRef idx="0">
            <a:scrgbClr r="0" g="0" b="0"/>
          </a:effectRef>
          <a:fontRef idx="minor"/>
        </p:style>
        <p:txBody>
          <a:bodyPr wrap="none" lIns="90360" tIns="44280" rIns="90360" bIns="44280" anchor="t">
            <a:spAutoFit/>
          </a:bodyPr>
          <a:lstStyle/>
          <a:p>
            <a:pPr algn="ctr">
              <a:lnSpc>
                <a:spcPct val="90000"/>
              </a:lnSpc>
            </a:pPr>
            <a:r>
              <a:rPr lang="de-DE" sz="1800" b="0" strike="noStrike" spc="-1">
                <a:solidFill>
                  <a:srgbClr val="000000"/>
                </a:solidFill>
                <a:latin typeface="DejaVu Sans"/>
                <a:ea typeface="ＭＳ Ｐゴシック"/>
              </a:rPr>
              <a:t>manage</a:t>
            </a:r>
            <a:endParaRPr lang="en-US" sz="1800" b="0" strike="noStrike" spc="-1">
              <a:solidFill>
                <a:srgbClr val="000000"/>
              </a:solidFill>
              <a:latin typeface="Arial"/>
            </a:endParaRPr>
          </a:p>
          <a:p>
            <a:pPr algn="ctr">
              <a:lnSpc>
                <a:spcPct val="90000"/>
              </a:lnSpc>
            </a:pPr>
            <a:r>
              <a:rPr lang="de-DE" sz="1800" b="0" strike="noStrike" spc="-1">
                <a:solidFill>
                  <a:srgbClr val="000000"/>
                </a:solidFill>
                <a:latin typeface="DejaVu Sans"/>
                <a:ea typeface="ＭＳ Ｐゴシック"/>
              </a:rPr>
              <a:t>courses and</a:t>
            </a:r>
            <a:endParaRPr lang="en-US" sz="1800" b="0" strike="noStrike" spc="-1">
              <a:solidFill>
                <a:srgbClr val="000000"/>
              </a:solidFill>
              <a:latin typeface="Arial"/>
            </a:endParaRPr>
          </a:p>
          <a:p>
            <a:pPr algn="ctr">
              <a:lnSpc>
                <a:spcPct val="90000"/>
              </a:lnSpc>
            </a:pPr>
            <a:r>
              <a:rPr lang="de-DE" sz="1800" b="0" strike="noStrike" spc="-1">
                <a:solidFill>
                  <a:srgbClr val="000000"/>
                </a:solidFill>
                <a:latin typeface="DejaVu Sans"/>
                <a:ea typeface="ＭＳ Ｐゴシック"/>
              </a:rPr>
              <a:t>customers</a:t>
            </a:r>
            <a:endParaRPr lang="en-US" sz="1800" b="0" strike="noStrike" spc="-1">
              <a:solidFill>
                <a:srgbClr val="000000"/>
              </a:solidFill>
              <a:latin typeface="Arial"/>
            </a:endParaRPr>
          </a:p>
        </p:txBody>
      </p:sp>
      <p:sp>
        <p:nvSpPr>
          <p:cNvPr id="424" name="CustomShape 38"/>
          <p:cNvSpPr/>
          <p:nvPr/>
        </p:nvSpPr>
        <p:spPr>
          <a:xfrm>
            <a:off x="5381640" y="2877480"/>
            <a:ext cx="1907280" cy="1259640"/>
          </a:xfrm>
          <a:prstGeom prst="ellipse">
            <a:avLst/>
          </a:prstGeom>
          <a:noFill/>
          <a:ln w="1260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25" name="CustomShape 39"/>
          <p:cNvSpPr/>
          <p:nvPr/>
        </p:nvSpPr>
        <p:spPr>
          <a:xfrm>
            <a:off x="1510560" y="2517120"/>
            <a:ext cx="1458360" cy="853200"/>
          </a:xfrm>
          <a:prstGeom prst="rect">
            <a:avLst/>
          </a:prstGeom>
          <a:solidFill>
            <a:schemeClr val="bg1"/>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26" name="CustomShape 40"/>
          <p:cNvSpPr/>
          <p:nvPr/>
        </p:nvSpPr>
        <p:spPr>
          <a:xfrm>
            <a:off x="1629000" y="2818800"/>
            <a:ext cx="1256400" cy="334800"/>
          </a:xfrm>
          <a:prstGeom prst="rect">
            <a:avLst/>
          </a:prstGeom>
          <a:noFill/>
          <a:ln w="0">
            <a:noFill/>
          </a:ln>
        </p:spPr>
        <p:style>
          <a:lnRef idx="0">
            <a:scrgbClr r="0" g="0" b="0"/>
          </a:lnRef>
          <a:fillRef idx="0">
            <a:scrgbClr r="0" g="0" b="0"/>
          </a:fillRef>
          <a:effectRef idx="0">
            <a:scrgbClr r="0" g="0" b="0"/>
          </a:effectRef>
          <a:fontRef idx="minor"/>
        </p:style>
        <p:txBody>
          <a:bodyPr wrap="none" lIns="90360" tIns="44280" rIns="90360" bIns="44280" anchor="t">
            <a:spAutoFit/>
          </a:bodyPr>
          <a:lstStyle/>
          <a:p>
            <a:pPr algn="ctr">
              <a:lnSpc>
                <a:spcPct val="90000"/>
              </a:lnSpc>
            </a:pPr>
            <a:r>
              <a:rPr lang="de-DE" sz="1800" b="0" strike="noStrike" spc="-1">
                <a:solidFill>
                  <a:srgbClr val="000000"/>
                </a:solidFill>
                <a:latin typeface="DejaVu Sans"/>
                <a:ea typeface="ＭＳ Ｐゴシック"/>
              </a:rPr>
              <a:t>customer</a:t>
            </a:r>
            <a:endParaRPr lang="en-US" sz="1800" b="0" strike="noStrike" spc="-1">
              <a:solidFill>
                <a:srgbClr val="000000"/>
              </a:solidFill>
              <a:latin typeface="Arial"/>
            </a:endParaRPr>
          </a:p>
        </p:txBody>
      </p:sp>
      <p:sp>
        <p:nvSpPr>
          <p:cNvPr id="427" name="CustomShape 41"/>
          <p:cNvSpPr/>
          <p:nvPr/>
        </p:nvSpPr>
        <p:spPr>
          <a:xfrm>
            <a:off x="9286920" y="1772640"/>
            <a:ext cx="1456560" cy="853200"/>
          </a:xfrm>
          <a:prstGeom prst="rect">
            <a:avLst/>
          </a:prstGeom>
          <a:solidFill>
            <a:schemeClr val="bg1"/>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28" name="CustomShape 42"/>
          <p:cNvSpPr/>
          <p:nvPr/>
        </p:nvSpPr>
        <p:spPr>
          <a:xfrm>
            <a:off x="9405360" y="2075760"/>
            <a:ext cx="1286640" cy="334800"/>
          </a:xfrm>
          <a:prstGeom prst="rect">
            <a:avLst/>
          </a:prstGeom>
          <a:noFill/>
          <a:ln w="0">
            <a:noFill/>
          </a:ln>
        </p:spPr>
        <p:style>
          <a:lnRef idx="0">
            <a:scrgbClr r="0" g="0" b="0"/>
          </a:lnRef>
          <a:fillRef idx="0">
            <a:scrgbClr r="0" g="0" b="0"/>
          </a:fillRef>
          <a:effectRef idx="0">
            <a:scrgbClr r="0" g="0" b="0"/>
          </a:effectRef>
          <a:fontRef idx="minor"/>
        </p:style>
        <p:txBody>
          <a:bodyPr wrap="none" lIns="90360" tIns="44280" rIns="90360" bIns="44280" anchor="t">
            <a:spAutoFit/>
          </a:bodyPr>
          <a:lstStyle/>
          <a:p>
            <a:pPr algn="ctr">
              <a:lnSpc>
                <a:spcPct val="90000"/>
              </a:lnSpc>
            </a:pPr>
            <a:r>
              <a:rPr lang="de-DE" sz="1800" b="0" strike="noStrike" spc="-1">
                <a:solidFill>
                  <a:srgbClr val="000000"/>
                </a:solidFill>
                <a:latin typeface="DejaVu Sans"/>
                <a:ea typeface="ＭＳ Ｐゴシック"/>
              </a:rPr>
              <a:t>instructor</a:t>
            </a:r>
            <a:endParaRPr lang="en-US" sz="1800" b="0" strike="noStrike" spc="-1">
              <a:solidFill>
                <a:srgbClr val="000000"/>
              </a:solidFill>
              <a:latin typeface="Arial"/>
            </a:endParaRPr>
          </a:p>
        </p:txBody>
      </p:sp>
      <p:sp>
        <p:nvSpPr>
          <p:cNvPr id="429" name="CustomShape 43"/>
          <p:cNvSpPr/>
          <p:nvPr/>
        </p:nvSpPr>
        <p:spPr>
          <a:xfrm>
            <a:off x="1493640" y="4817520"/>
            <a:ext cx="1458360" cy="853200"/>
          </a:xfrm>
          <a:prstGeom prst="rect">
            <a:avLst/>
          </a:prstGeom>
          <a:solidFill>
            <a:schemeClr val="bg1"/>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30" name="CustomShape 44"/>
          <p:cNvSpPr/>
          <p:nvPr/>
        </p:nvSpPr>
        <p:spPr>
          <a:xfrm>
            <a:off x="1510560" y="4987080"/>
            <a:ext cx="1490040" cy="828000"/>
          </a:xfrm>
          <a:prstGeom prst="rect">
            <a:avLst/>
          </a:prstGeom>
          <a:noFill/>
          <a:ln w="0">
            <a:noFill/>
          </a:ln>
        </p:spPr>
        <p:style>
          <a:lnRef idx="0">
            <a:scrgbClr r="0" g="0" b="0"/>
          </a:lnRef>
          <a:fillRef idx="0">
            <a:scrgbClr r="0" g="0" b="0"/>
          </a:fillRef>
          <a:effectRef idx="0">
            <a:scrgbClr r="0" g="0" b="0"/>
          </a:effectRef>
          <a:fontRef idx="minor"/>
        </p:style>
        <p:txBody>
          <a:bodyPr lIns="90360" tIns="44280" rIns="90360" bIns="44280" anchor="t">
            <a:spAutoFit/>
          </a:bodyPr>
          <a:lstStyle/>
          <a:p>
            <a:pPr algn="ctr">
              <a:lnSpc>
                <a:spcPct val="90000"/>
              </a:lnSpc>
            </a:pPr>
            <a:r>
              <a:rPr lang="de-DE" sz="1800" b="0" strike="noStrike" spc="-1">
                <a:solidFill>
                  <a:srgbClr val="000000"/>
                </a:solidFill>
                <a:latin typeface="DejaVu Sans"/>
                <a:ea typeface="ＭＳ Ｐゴシック"/>
              </a:rPr>
              <a:t>customer</a:t>
            </a:r>
            <a:br>
              <a:rPr sz="1800"/>
            </a:br>
            <a:r>
              <a:rPr lang="de-DE" sz="1800" b="0" strike="noStrike" spc="-1">
                <a:solidFill>
                  <a:srgbClr val="000000"/>
                </a:solidFill>
                <a:latin typeface="DejaVu Sans"/>
                <a:ea typeface="ＭＳ Ｐゴシック"/>
              </a:rPr>
              <a:t>clerk</a:t>
            </a:r>
            <a:endParaRPr lang="en-US" sz="1800" b="0" strike="noStrike" spc="-1">
              <a:solidFill>
                <a:srgbClr val="000000"/>
              </a:solidFill>
              <a:latin typeface="Arial"/>
            </a:endParaRPr>
          </a:p>
          <a:p>
            <a:pPr algn="ctr">
              <a:lnSpc>
                <a:spcPct val="90000"/>
              </a:lnSpc>
            </a:pPr>
            <a:endParaRPr lang="en-US" sz="1800" b="0" strike="noStrike" spc="-1">
              <a:solidFill>
                <a:srgbClr val="000000"/>
              </a:solidFill>
              <a:latin typeface="Arial"/>
            </a:endParaRPr>
          </a:p>
        </p:txBody>
      </p:sp>
      <p:sp>
        <p:nvSpPr>
          <p:cNvPr id="431" name="CustomShape 45"/>
          <p:cNvSpPr/>
          <p:nvPr/>
        </p:nvSpPr>
        <p:spPr>
          <a:xfrm>
            <a:off x="9351000" y="4782600"/>
            <a:ext cx="1458360" cy="853200"/>
          </a:xfrm>
          <a:prstGeom prst="rect">
            <a:avLst/>
          </a:prstGeom>
          <a:solidFill>
            <a:schemeClr val="bg1"/>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32" name="CustomShape 46"/>
          <p:cNvSpPr/>
          <p:nvPr/>
        </p:nvSpPr>
        <p:spPr>
          <a:xfrm>
            <a:off x="9585000" y="4826880"/>
            <a:ext cx="1062720" cy="581400"/>
          </a:xfrm>
          <a:prstGeom prst="rect">
            <a:avLst/>
          </a:prstGeom>
          <a:noFill/>
          <a:ln w="0">
            <a:noFill/>
          </a:ln>
        </p:spPr>
        <p:style>
          <a:lnRef idx="0">
            <a:scrgbClr r="0" g="0" b="0"/>
          </a:lnRef>
          <a:fillRef idx="0">
            <a:scrgbClr r="0" g="0" b="0"/>
          </a:fillRef>
          <a:effectRef idx="0">
            <a:scrgbClr r="0" g="0" b="0"/>
          </a:effectRef>
          <a:fontRef idx="minor"/>
        </p:style>
        <p:txBody>
          <a:bodyPr wrap="none" lIns="90360" tIns="44280" rIns="90360" bIns="44280" anchor="t">
            <a:spAutoFit/>
          </a:bodyPr>
          <a:lstStyle/>
          <a:p>
            <a:pPr algn="ctr">
              <a:lnSpc>
                <a:spcPct val="90000"/>
              </a:lnSpc>
            </a:pPr>
            <a:r>
              <a:rPr lang="de-DE" sz="1800" b="0" strike="noStrike" spc="-1">
                <a:solidFill>
                  <a:srgbClr val="000000"/>
                </a:solidFill>
                <a:latin typeface="DejaVu Sans"/>
                <a:ea typeface="ＭＳ Ｐゴシック"/>
              </a:rPr>
              <a:t>courses</a:t>
            </a:r>
            <a:endParaRPr lang="en-US" sz="1800" b="0" strike="noStrike" spc="-1">
              <a:solidFill>
                <a:srgbClr val="000000"/>
              </a:solidFill>
              <a:latin typeface="Arial"/>
            </a:endParaRPr>
          </a:p>
          <a:p>
            <a:pPr algn="ctr">
              <a:lnSpc>
                <a:spcPct val="90000"/>
              </a:lnSpc>
            </a:pPr>
            <a:r>
              <a:rPr lang="de-DE" sz="1800" b="0" strike="noStrike" spc="-1">
                <a:solidFill>
                  <a:srgbClr val="000000"/>
                </a:solidFill>
                <a:latin typeface="DejaVu Sans"/>
                <a:ea typeface="ＭＳ Ｐゴシック"/>
              </a:rPr>
              <a:t>clerk</a:t>
            </a:r>
            <a:endParaRPr lang="en-US" sz="1800" b="0" strike="noStrike" spc="-1">
              <a:solidFill>
                <a:srgbClr val="000000"/>
              </a:solidFill>
              <a:latin typeface="Arial"/>
            </a:endParaRPr>
          </a:p>
        </p:txBody>
      </p:sp>
      <p:sp>
        <p:nvSpPr>
          <p:cNvPr id="433" name="CustomShape 47"/>
          <p:cNvSpPr/>
          <p:nvPr/>
        </p:nvSpPr>
        <p:spPr>
          <a:xfrm>
            <a:off x="5574600" y="5279400"/>
            <a:ext cx="1458360" cy="853200"/>
          </a:xfrm>
          <a:prstGeom prst="rect">
            <a:avLst/>
          </a:prstGeom>
          <a:solidFill>
            <a:schemeClr val="bg1"/>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34" name="CustomShape 48"/>
          <p:cNvSpPr/>
          <p:nvPr/>
        </p:nvSpPr>
        <p:spPr>
          <a:xfrm>
            <a:off x="5601960" y="5536440"/>
            <a:ext cx="1443600" cy="334800"/>
          </a:xfrm>
          <a:prstGeom prst="rect">
            <a:avLst/>
          </a:prstGeom>
          <a:noFill/>
          <a:ln w="0">
            <a:noFill/>
          </a:ln>
        </p:spPr>
        <p:style>
          <a:lnRef idx="0">
            <a:scrgbClr r="0" g="0" b="0"/>
          </a:lnRef>
          <a:fillRef idx="0">
            <a:scrgbClr r="0" g="0" b="0"/>
          </a:fillRef>
          <a:effectRef idx="0">
            <a:scrgbClr r="0" g="0" b="0"/>
          </a:effectRef>
          <a:fontRef idx="minor"/>
        </p:style>
        <p:txBody>
          <a:bodyPr wrap="none" lIns="90360" tIns="44280" rIns="90360" bIns="44280" anchor="t">
            <a:spAutoFit/>
          </a:bodyPr>
          <a:lstStyle/>
          <a:p>
            <a:pPr algn="ctr">
              <a:lnSpc>
                <a:spcPct val="90000"/>
              </a:lnSpc>
            </a:pPr>
            <a:r>
              <a:rPr lang="de-DE" sz="1800" b="0" strike="noStrike" spc="-1">
                <a:solidFill>
                  <a:srgbClr val="000000"/>
                </a:solidFill>
                <a:latin typeface="DejaVu Sans"/>
                <a:ea typeface="ＭＳ Ｐゴシック"/>
              </a:rPr>
              <a:t>accounting</a:t>
            </a:r>
            <a:endParaRPr lang="en-US" sz="1800" b="0" strike="noStrike" spc="-1">
              <a:solidFill>
                <a:srgbClr val="000000"/>
              </a:solidFill>
              <a:latin typeface="Arial"/>
            </a:endParaRPr>
          </a:p>
        </p:txBody>
      </p:sp>
      <p:sp>
        <p:nvSpPr>
          <p:cNvPr id="435" name="Line 6"/>
          <p:cNvSpPr/>
          <p:nvPr/>
        </p:nvSpPr>
        <p:spPr>
          <a:xfrm>
            <a:off x="2987280" y="3007440"/>
            <a:ext cx="2442600" cy="241200"/>
          </a:xfrm>
          <a:prstGeom prst="line">
            <a:avLst/>
          </a:prstGeom>
          <a:ln w="126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txBody>
          <a:bodyPr lIns="90000" tIns="45000" rIns="90000" bIns="45000" anchor="t" anchorCtr="1">
            <a:noAutofit/>
          </a:bodyPr>
          <a:lstStyle/>
          <a:p>
            <a:endParaRPr lang="en-US" sz="1800" b="0" strike="noStrike" spc="-1">
              <a:solidFill>
                <a:srgbClr val="000000"/>
              </a:solidFill>
              <a:latin typeface="Arial"/>
            </a:endParaRPr>
          </a:p>
        </p:txBody>
      </p:sp>
      <p:sp>
        <p:nvSpPr>
          <p:cNvPr id="436" name="Line 7"/>
          <p:cNvSpPr/>
          <p:nvPr/>
        </p:nvSpPr>
        <p:spPr>
          <a:xfrm flipV="1">
            <a:off x="2955600" y="3818520"/>
            <a:ext cx="2505960" cy="1003320"/>
          </a:xfrm>
          <a:prstGeom prst="line">
            <a:avLst/>
          </a:prstGeom>
          <a:ln w="126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txBody>
          <a:bodyPr lIns="90000" tIns="45000" rIns="90000" bIns="45000" anchor="t" anchorCtr="1">
            <a:noAutofit/>
          </a:bodyPr>
          <a:lstStyle/>
          <a:p>
            <a:endParaRPr lang="en-US" sz="1800" b="0" strike="noStrike" spc="-1">
              <a:solidFill>
                <a:srgbClr val="000000"/>
              </a:solidFill>
              <a:latin typeface="Arial"/>
            </a:endParaRPr>
          </a:p>
        </p:txBody>
      </p:sp>
      <p:sp>
        <p:nvSpPr>
          <p:cNvPr id="437" name="Line 8"/>
          <p:cNvSpPr/>
          <p:nvPr/>
        </p:nvSpPr>
        <p:spPr>
          <a:xfrm flipV="1">
            <a:off x="6306480" y="4156920"/>
            <a:ext cx="360" cy="1128600"/>
          </a:xfrm>
          <a:prstGeom prst="line">
            <a:avLst/>
          </a:prstGeom>
          <a:ln w="126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txBody>
          <a:bodyPr lIns="90000" tIns="90000" rIns="90000" bIns="90000" anchor="t" anchorCtr="1">
            <a:noAutofit/>
          </a:bodyPr>
          <a:lstStyle/>
          <a:p>
            <a:endParaRPr lang="en-US" sz="1800" b="0" strike="noStrike" spc="-1">
              <a:solidFill>
                <a:srgbClr val="000000"/>
              </a:solidFill>
              <a:latin typeface="Arial"/>
            </a:endParaRPr>
          </a:p>
        </p:txBody>
      </p:sp>
      <p:sp>
        <p:nvSpPr>
          <p:cNvPr id="438" name="Line 9"/>
          <p:cNvSpPr/>
          <p:nvPr/>
        </p:nvSpPr>
        <p:spPr>
          <a:xfrm flipH="1" flipV="1">
            <a:off x="7157520" y="3829680"/>
            <a:ext cx="2184120" cy="936720"/>
          </a:xfrm>
          <a:prstGeom prst="line">
            <a:avLst/>
          </a:prstGeom>
          <a:ln w="126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txBody>
          <a:bodyPr lIns="90000" tIns="45000" rIns="90000" bIns="45000" anchor="t" anchorCtr="1">
            <a:noAutofit/>
          </a:bodyPr>
          <a:lstStyle/>
          <a:p>
            <a:endParaRPr lang="en-US" sz="1800" b="0" strike="noStrike" spc="-1">
              <a:solidFill>
                <a:srgbClr val="000000"/>
              </a:solidFill>
              <a:latin typeface="Arial"/>
            </a:endParaRPr>
          </a:p>
        </p:txBody>
      </p:sp>
      <p:sp>
        <p:nvSpPr>
          <p:cNvPr id="439" name="Line 10"/>
          <p:cNvSpPr/>
          <p:nvPr/>
        </p:nvSpPr>
        <p:spPr>
          <a:xfrm flipH="1">
            <a:off x="7237440" y="2629440"/>
            <a:ext cx="2057400" cy="619200"/>
          </a:xfrm>
          <a:prstGeom prst="line">
            <a:avLst/>
          </a:prstGeom>
          <a:ln w="126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txBody>
          <a:bodyPr lIns="90000" tIns="45000" rIns="90000" bIns="45000" anchor="t" anchorCtr="1">
            <a:noAutofit/>
          </a:bodyPr>
          <a:lstStyle/>
          <a:p>
            <a:endParaRPr lang="en-US" sz="1800" b="0" strike="noStrike" spc="-1">
              <a:solidFill>
                <a:srgbClr val="000000"/>
              </a:solidFill>
              <a:latin typeface="Arial"/>
            </a:endParaRPr>
          </a:p>
        </p:txBody>
      </p:sp>
      <p:sp>
        <p:nvSpPr>
          <p:cNvPr id="440" name="CustomShape 49"/>
          <p:cNvSpPr/>
          <p:nvPr/>
        </p:nvSpPr>
        <p:spPr>
          <a:xfrm>
            <a:off x="542880" y="72396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 / Functional Requirements</a:t>
            </a:r>
            <a:endParaRPr lang="en-US" sz="2200" b="0" strike="noStrike" spc="-1">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23"/>
          <p:cNvSpPr/>
          <p:nvPr/>
        </p:nvSpPr>
        <p:spPr>
          <a:xfrm>
            <a:off x="542880" y="126720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Behavioral Perspective </a:t>
            </a:r>
            <a:endParaRPr lang="en-US" sz="2200" b="0" strike="noStrike" spc="-1">
              <a:solidFill>
                <a:srgbClr val="000000"/>
              </a:solidFill>
              <a:latin typeface="Arial"/>
            </a:endParaRPr>
          </a:p>
        </p:txBody>
      </p:sp>
      <p:sp>
        <p:nvSpPr>
          <p:cNvPr id="442" name="CustomShape 24"/>
          <p:cNvSpPr/>
          <p:nvPr/>
        </p:nvSpPr>
        <p:spPr>
          <a:xfrm>
            <a:off x="451800" y="1709280"/>
            <a:ext cx="8224560" cy="4352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43" name="TextShape 9"/>
          <p:cNvSpPr/>
          <p:nvPr/>
        </p:nvSpPr>
        <p:spPr>
          <a:xfrm>
            <a:off x="609480" y="1769400"/>
            <a:ext cx="10587600" cy="4855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rmAutofit/>
          </a:bodyPr>
          <a:lstStyle/>
          <a:p>
            <a:pPr marL="316440" indent="-316080">
              <a:lnSpc>
                <a:spcPct val="85000"/>
              </a:lnSpc>
              <a:spcBef>
                <a:spcPts val="1001"/>
              </a:spcBef>
              <a:spcAft>
                <a:spcPts val="369"/>
              </a:spcAft>
              <a:tabLst>
                <a:tab pos="0" algn="l"/>
              </a:tabLst>
            </a:pPr>
            <a:r>
              <a:rPr lang="en-US" sz="2000" b="0" u="sng" strike="noStrike" spc="-1">
                <a:solidFill>
                  <a:srgbClr val="008C4F"/>
                </a:solidFill>
                <a:uFillTx/>
                <a:latin typeface="DejaVu Sans"/>
                <a:ea typeface="Arial"/>
              </a:rPr>
              <a:t>Behavioral requirements describe what a system will do (with the data):</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how input information is transformed into state information and output information</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sequences of interaction of the software system with its environment </a:t>
            </a:r>
            <a:br>
              <a:rPr sz="1800"/>
            </a:br>
            <a:r>
              <a:rPr lang="en-US" sz="2000" b="0" strike="noStrike" spc="-1">
                <a:solidFill>
                  <a:srgbClr val="000000"/>
                </a:solidFill>
                <a:latin typeface="DejaVu Sans"/>
                <a:ea typeface="Arial"/>
              </a:rPr>
              <a:t>(people, software, hardware)</a:t>
            </a:r>
            <a:endParaRPr lang="en-US" sz="2000" b="0" strike="noStrike" spc="-1">
              <a:solidFill>
                <a:srgbClr val="000000"/>
              </a:solidFill>
              <a:latin typeface="Arial"/>
            </a:endParaRPr>
          </a:p>
          <a:p>
            <a:pPr marL="228600" indent="-228240">
              <a:lnSpc>
                <a:spcPct val="100000"/>
              </a:lnSpc>
              <a:spcBef>
                <a:spcPts val="1001"/>
              </a:spcBef>
              <a:tabLst>
                <a:tab pos="0" algn="l"/>
              </a:tabLst>
            </a:pPr>
            <a:endParaRPr lang="en-US" sz="2000" b="0" strike="noStrike" spc="-1">
              <a:solidFill>
                <a:srgbClr val="000000"/>
              </a:solidFill>
              <a:latin typeface="Arial"/>
            </a:endParaRPr>
          </a:p>
          <a:p>
            <a:pPr marL="316440" indent="-316080">
              <a:lnSpc>
                <a:spcPct val="100000"/>
              </a:lnSpc>
              <a:spcBef>
                <a:spcPts val="1001"/>
              </a:spcBef>
              <a:tabLst>
                <a:tab pos="0" algn="l"/>
              </a:tabLst>
            </a:pPr>
            <a:r>
              <a:rPr lang="en-US" sz="2000" b="0" u="sng" strike="noStrike" spc="-1">
                <a:solidFill>
                  <a:srgbClr val="008C4F"/>
                </a:solidFill>
                <a:uFillTx/>
                <a:latin typeface="DejaVu Sans"/>
                <a:ea typeface="Arial"/>
              </a:rPr>
              <a:t>System behavior is important on various levels:</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1" strike="noStrike" spc="-1">
                <a:solidFill>
                  <a:srgbClr val="000000"/>
                </a:solidFill>
                <a:latin typeface="DejaVu Sans"/>
                <a:ea typeface="Arial"/>
              </a:rPr>
              <a:t>Business processes</a:t>
            </a:r>
            <a:r>
              <a:rPr lang="en-US" sz="2000" b="0" strike="noStrike" spc="-1">
                <a:solidFill>
                  <a:srgbClr val="000000"/>
                </a:solidFill>
                <a:latin typeface="DejaVu Sans"/>
                <a:ea typeface="Arial"/>
              </a:rPr>
              <a:t> - describe the fundamental flow of activities in an enterprise</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1" strike="noStrike" spc="-1">
                <a:solidFill>
                  <a:srgbClr val="000000"/>
                </a:solidFill>
                <a:latin typeface="DejaVu Sans"/>
                <a:ea typeface="Arial"/>
              </a:rPr>
              <a:t>Task level</a:t>
            </a:r>
            <a:r>
              <a:rPr lang="en-US" sz="2000" b="0" strike="noStrike" spc="-1">
                <a:solidFill>
                  <a:srgbClr val="000000"/>
                </a:solidFill>
                <a:latin typeface="DejaVu Sans"/>
                <a:ea typeface="Arial"/>
              </a:rPr>
              <a:t> - describe the interaction of people with a software system on a coarse grained level (e.g., define new customer)</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1" strike="noStrike" spc="-1">
                <a:solidFill>
                  <a:srgbClr val="000000"/>
                </a:solidFill>
                <a:latin typeface="DejaVu Sans"/>
                <a:ea typeface="Arial"/>
              </a:rPr>
              <a:t>Stimulus / response</a:t>
            </a:r>
            <a:r>
              <a:rPr lang="en-US" sz="2000" b="0" strike="noStrike" spc="-1">
                <a:solidFill>
                  <a:srgbClr val="000000"/>
                </a:solidFill>
                <a:latin typeface="DejaVu Sans"/>
                <a:ea typeface="Arial"/>
              </a:rPr>
              <a:t> - describe interactions </a:t>
            </a:r>
            <a:endParaRPr lang="en-US" sz="2000" b="0" strike="noStrike" spc="-1">
              <a:solidFill>
                <a:srgbClr val="000000"/>
              </a:solidFill>
              <a:latin typeface="Arial"/>
            </a:endParaRPr>
          </a:p>
        </p:txBody>
      </p:sp>
      <p:sp>
        <p:nvSpPr>
          <p:cNvPr id="444" name="CustomShape 25"/>
          <p:cNvSpPr/>
          <p:nvPr/>
        </p:nvSpPr>
        <p:spPr>
          <a:xfrm>
            <a:off x="542880" y="72396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 / Functional Requirements</a:t>
            </a:r>
            <a:endParaRPr lang="en-US" sz="2200" b="0" strike="noStrike" spc="-1">
              <a:solidFill>
                <a:srgbClr val="000000"/>
              </a:solid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1"/>
          <p:cNvSpPr/>
          <p:nvPr/>
        </p:nvSpPr>
        <p:spPr>
          <a:xfrm>
            <a:off x="539640" y="1339200"/>
            <a:ext cx="11521440" cy="4859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marL="316440" indent="-316080">
              <a:lnSpc>
                <a:spcPct val="100000"/>
              </a:lnSpc>
              <a:spcBef>
                <a:spcPts val="1001"/>
              </a:spcBef>
              <a:tabLst>
                <a:tab pos="0" algn="l"/>
              </a:tabLst>
            </a:pPr>
            <a:r>
              <a:rPr lang="en-US" sz="2000" b="0" u="sng" strike="noStrike" spc="-1">
                <a:solidFill>
                  <a:srgbClr val="008C4F"/>
                </a:solidFill>
                <a:uFillTx/>
                <a:latin typeface="DejaVu Sans"/>
                <a:ea typeface="Arial"/>
              </a:rPr>
              <a:t>Many different techniques were developed for specifying this:</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Textual Use Cases</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Business Process Modeling Languages</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Scenario-Based Modeling Approaches</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Event-Based Modeling Techniques</a:t>
            </a:r>
            <a:endParaRPr lang="en-US" sz="2000" b="0" strike="noStrike" spc="-1">
              <a:solidFill>
                <a:srgbClr val="000000"/>
              </a:solidFill>
              <a:latin typeface="Arial"/>
            </a:endParaRPr>
          </a:p>
          <a:p>
            <a:pPr marL="228600" indent="-228240">
              <a:lnSpc>
                <a:spcPct val="100000"/>
              </a:lnSpc>
              <a:spcBef>
                <a:spcPts val="1001"/>
              </a:spcBef>
              <a:tabLst>
                <a:tab pos="0" algn="l"/>
              </a:tabLst>
            </a:pPr>
            <a:endParaRPr lang="en-US" sz="2000" b="0" strike="noStrike" spc="-1">
              <a:solidFill>
                <a:srgbClr val="000000"/>
              </a:solidFill>
              <a:latin typeface="Arial"/>
            </a:endParaRPr>
          </a:p>
          <a:p>
            <a:pPr marL="316440" indent="-316080">
              <a:lnSpc>
                <a:spcPct val="100000"/>
              </a:lnSpc>
              <a:spcBef>
                <a:spcPts val="1001"/>
              </a:spcBef>
              <a:tabLst>
                <a:tab pos="0" algn="l"/>
              </a:tabLst>
            </a:pPr>
            <a:r>
              <a:rPr lang="en-US" sz="2000" b="0" u="sng" strike="noStrike" spc="-1">
                <a:solidFill>
                  <a:srgbClr val="008C4F"/>
                </a:solidFill>
                <a:uFillTx/>
                <a:latin typeface="DejaVu Sans"/>
                <a:ea typeface="Arial"/>
              </a:rPr>
              <a:t>The techniques can be categorized along the following dimensions:</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1" strike="noStrike" spc="-1">
                <a:solidFill>
                  <a:srgbClr val="000000"/>
                </a:solidFill>
                <a:latin typeface="DejaVu Sans"/>
                <a:ea typeface="Arial"/>
              </a:rPr>
              <a:t>data-flow</a:t>
            </a:r>
            <a:r>
              <a:rPr lang="en-US" sz="2000" b="0" strike="noStrike" spc="-1">
                <a:solidFill>
                  <a:srgbClr val="000000"/>
                </a:solidFill>
                <a:latin typeface="DejaVu Sans"/>
                <a:ea typeface="Arial"/>
              </a:rPr>
              <a:t> (-transformation) vs. </a:t>
            </a:r>
            <a:r>
              <a:rPr lang="en-US" sz="2000" b="1" strike="noStrike" spc="-1">
                <a:solidFill>
                  <a:srgbClr val="000000"/>
                </a:solidFill>
                <a:latin typeface="DejaVu Sans"/>
                <a:ea typeface="Arial"/>
              </a:rPr>
              <a:t>stimulus-/response</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1" strike="noStrike" spc="-1">
                <a:solidFill>
                  <a:srgbClr val="000000"/>
                </a:solidFill>
                <a:latin typeface="DejaVu Sans"/>
                <a:ea typeface="Arial"/>
              </a:rPr>
              <a:t>complete</a:t>
            </a:r>
            <a:r>
              <a:rPr lang="en-US" sz="2000" b="0" strike="noStrike" spc="-1">
                <a:solidFill>
                  <a:srgbClr val="000000"/>
                </a:solidFill>
                <a:latin typeface="DejaVu Sans"/>
                <a:ea typeface="Arial"/>
              </a:rPr>
              <a:t> description vs.</a:t>
            </a:r>
            <a:r>
              <a:rPr lang="en-US" sz="2000" b="1" strike="noStrike" spc="-1">
                <a:solidFill>
                  <a:srgbClr val="000000"/>
                </a:solidFill>
                <a:latin typeface="DejaVu Sans"/>
                <a:ea typeface="Arial"/>
              </a:rPr>
              <a:t> prototypical </a:t>
            </a:r>
            <a:r>
              <a:rPr lang="en-US" sz="2000" b="0" strike="noStrike" spc="-1">
                <a:solidFill>
                  <a:srgbClr val="000000"/>
                </a:solidFill>
                <a:latin typeface="DejaVu Sans"/>
                <a:ea typeface="Arial"/>
              </a:rPr>
              <a:t>description</a:t>
            </a:r>
            <a:endParaRPr lang="en-US" sz="2000" b="0" strike="noStrike" spc="-1">
              <a:solidFill>
                <a:srgbClr val="000000"/>
              </a:solidFill>
              <a:latin typeface="Arial"/>
            </a:endParaRPr>
          </a:p>
        </p:txBody>
      </p:sp>
      <p:sp>
        <p:nvSpPr>
          <p:cNvPr id="446" name="CustomShape 26"/>
          <p:cNvSpPr/>
          <p:nvPr/>
        </p:nvSpPr>
        <p:spPr>
          <a:xfrm>
            <a:off x="542880" y="126936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Behavioral Perspective – </a:t>
            </a:r>
            <a:r>
              <a:rPr lang="de-DE" sz="2200" b="1" strike="noStrike" spc="-1">
                <a:solidFill>
                  <a:srgbClr val="666666"/>
                </a:solidFill>
                <a:latin typeface="DejaVu Sans"/>
                <a:ea typeface="DejaVu Sans"/>
              </a:rPr>
              <a:t>Specification Techniques</a:t>
            </a:r>
            <a:endParaRPr lang="en-US" sz="2200" b="0" strike="noStrike" spc="-1">
              <a:solidFill>
                <a:srgbClr val="000000"/>
              </a:solidFill>
              <a:latin typeface="Arial"/>
            </a:endParaRPr>
          </a:p>
        </p:txBody>
      </p:sp>
      <p:sp>
        <p:nvSpPr>
          <p:cNvPr id="447" name="CustomShape 27"/>
          <p:cNvSpPr/>
          <p:nvPr/>
        </p:nvSpPr>
        <p:spPr>
          <a:xfrm>
            <a:off x="542880" y="72612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 / Functional Requirements</a:t>
            </a:r>
            <a:endParaRPr lang="en-US" sz="2200" b="0" strike="noStrike" spc="-1">
              <a:solidFill>
                <a:srgbClr val="000000"/>
              </a:solid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extShape 14"/>
          <p:cNvSpPr/>
          <p:nvPr/>
        </p:nvSpPr>
        <p:spPr>
          <a:xfrm>
            <a:off x="465840" y="1339200"/>
            <a:ext cx="5319360" cy="4859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marL="316440" indent="-316080">
              <a:lnSpc>
                <a:spcPct val="100000"/>
              </a:lnSpc>
              <a:spcBef>
                <a:spcPts val="1001"/>
              </a:spcBef>
              <a:tabLst>
                <a:tab pos="0" algn="l"/>
              </a:tabLst>
            </a:pPr>
            <a:r>
              <a:rPr lang="en-US" sz="2000" b="0" u="sng" strike="noStrike" spc="-1">
                <a:solidFill>
                  <a:srgbClr val="008C4F"/>
                </a:solidFill>
                <a:uFillTx/>
                <a:latin typeface="DejaVu Sans"/>
                <a:ea typeface="Arial"/>
              </a:rPr>
              <a:t>The UML provides different approaches:</a:t>
            </a:r>
            <a:endParaRPr lang="en-US" sz="2000" b="0" strike="noStrike" spc="-1">
              <a:solidFill>
                <a:srgbClr val="000000"/>
              </a:solidFill>
              <a:latin typeface="Arial"/>
            </a:endParaRPr>
          </a:p>
          <a:p>
            <a:pPr marL="316440" indent="-316080">
              <a:lnSpc>
                <a:spcPct val="100000"/>
              </a:lnSpc>
              <a:spcBef>
                <a:spcPts val="1001"/>
              </a:spcBef>
              <a:tabLst>
                <a:tab pos="0" algn="l"/>
              </a:tabLst>
            </a:pP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Use Case Diagram</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State Machine Diagram</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Activity Diagram</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endParaRPr lang="en-US" sz="2000" b="0" strike="noStrike" spc="-1">
              <a:solidFill>
                <a:srgbClr val="000000"/>
              </a:solidFill>
              <a:latin typeface="Arial"/>
            </a:endParaRPr>
          </a:p>
        </p:txBody>
      </p:sp>
      <p:pic>
        <p:nvPicPr>
          <p:cNvPr id="449" name="Picture 1"/>
          <p:cNvPicPr/>
          <p:nvPr/>
        </p:nvPicPr>
        <p:blipFill>
          <a:blip r:embed="rId3"/>
          <a:stretch/>
        </p:blipFill>
        <p:spPr>
          <a:xfrm>
            <a:off x="4191480" y="3429000"/>
            <a:ext cx="6940080" cy="2968200"/>
          </a:xfrm>
          <a:prstGeom prst="rect">
            <a:avLst/>
          </a:prstGeom>
          <a:ln w="0">
            <a:noFill/>
          </a:ln>
        </p:spPr>
      </p:pic>
      <p:sp>
        <p:nvSpPr>
          <p:cNvPr id="450" name="CustomShape 28"/>
          <p:cNvSpPr/>
          <p:nvPr/>
        </p:nvSpPr>
        <p:spPr>
          <a:xfrm>
            <a:off x="542880" y="126972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Behavioral Perspective – </a:t>
            </a:r>
            <a:r>
              <a:rPr lang="en-GB" sz="2200" b="1" strike="noStrike" spc="-1">
                <a:solidFill>
                  <a:srgbClr val="666666"/>
                </a:solidFill>
                <a:latin typeface="DejaVu Sans"/>
                <a:ea typeface="DejaVu Sans"/>
              </a:rPr>
              <a:t>Specification Techniques</a:t>
            </a:r>
            <a:endParaRPr lang="en-US" sz="2200" b="0" strike="noStrike" spc="-1">
              <a:solidFill>
                <a:srgbClr val="000000"/>
              </a:solidFill>
              <a:latin typeface="Arial"/>
            </a:endParaRPr>
          </a:p>
        </p:txBody>
      </p:sp>
      <p:sp>
        <p:nvSpPr>
          <p:cNvPr id="451" name="CustomShape 29"/>
          <p:cNvSpPr/>
          <p:nvPr/>
        </p:nvSpPr>
        <p:spPr>
          <a:xfrm>
            <a:off x="542880" y="72612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 / Functional Requirements</a:t>
            </a:r>
            <a:endParaRPr lang="en-US" sz="22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48">
                                            <p:txEl>
                                              <p:pRg st="5" end="5"/>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Shape 16"/>
          <p:cNvSpPr/>
          <p:nvPr/>
        </p:nvSpPr>
        <p:spPr>
          <a:xfrm>
            <a:off x="539640" y="1339200"/>
            <a:ext cx="11521440" cy="4859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marL="216000" indent="-215640">
              <a:lnSpc>
                <a:spcPct val="100000"/>
              </a:lnSpc>
              <a:spcBef>
                <a:spcPts val="1001"/>
              </a:spcBef>
              <a:buClr>
                <a:srgbClr val="008C4F"/>
              </a:buClr>
              <a:buSzPct val="80000"/>
              <a:buFont typeface="Wingdings 2" charset="2"/>
              <a:buChar char=""/>
              <a:tabLst>
                <a:tab pos="0" algn="l"/>
              </a:tabLst>
            </a:pPr>
            <a:r>
              <a:rPr lang="de-DE" sz="2000" b="0" strike="noStrike" spc="-1">
                <a:solidFill>
                  <a:srgbClr val="000000"/>
                </a:solidFill>
                <a:latin typeface="DejaVu Sans"/>
                <a:ea typeface="Arial"/>
              </a:rPr>
              <a:t>The interface takes apart interior and exterior</a:t>
            </a:r>
            <a:endParaRPr lang="en-US" sz="2000" b="0" strike="noStrike" spc="-1">
              <a:solidFill>
                <a:srgbClr val="000000"/>
              </a:solidFill>
              <a:latin typeface="Arial"/>
            </a:endParaRPr>
          </a:p>
          <a:p>
            <a:pPr>
              <a:lnSpc>
                <a:spcPct val="100000"/>
              </a:lnSpc>
              <a:spcBef>
                <a:spcPts val="1001"/>
              </a:spcBef>
              <a:tabLst>
                <a:tab pos="0" algn="l"/>
              </a:tabLst>
            </a:pP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de-DE" sz="2000" b="0" strike="noStrike" spc="-1">
                <a:solidFill>
                  <a:srgbClr val="000000"/>
                </a:solidFill>
                <a:latin typeface="DejaVu Sans"/>
                <a:ea typeface="Arial"/>
              </a:rPr>
              <a:t>Interfaces are defined by the project context</a:t>
            </a:r>
            <a:endParaRPr lang="en-US" sz="2000" b="0" strike="noStrike" spc="-1">
              <a:solidFill>
                <a:srgbClr val="000000"/>
              </a:solidFill>
              <a:latin typeface="Arial"/>
            </a:endParaRPr>
          </a:p>
          <a:p>
            <a:pPr>
              <a:lnSpc>
                <a:spcPct val="100000"/>
              </a:lnSpc>
              <a:spcBef>
                <a:spcPts val="1001"/>
              </a:spcBef>
              <a:tabLst>
                <a:tab pos="0" algn="l"/>
              </a:tabLst>
            </a:pP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de-DE" sz="2000" b="0" strike="noStrike" spc="-1">
                <a:solidFill>
                  <a:srgbClr val="000000"/>
                </a:solidFill>
                <a:latin typeface="DejaVu Sans"/>
                <a:ea typeface="Arial"/>
              </a:rPr>
              <a:t>Different types of interfaces:</a:t>
            </a:r>
            <a:endParaRPr lang="en-US" sz="20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User interfaces (Human-Machine Interface)</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Software Interfaces</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Hardware-related interfaces</a:t>
            </a:r>
            <a:endParaRPr lang="en-US" sz="1800" b="0" strike="noStrike" spc="-1">
              <a:solidFill>
                <a:srgbClr val="000000"/>
              </a:solidFill>
              <a:latin typeface="Arial"/>
            </a:endParaRPr>
          </a:p>
        </p:txBody>
      </p:sp>
      <p:sp>
        <p:nvSpPr>
          <p:cNvPr id="453" name="CustomShape 30"/>
          <p:cNvSpPr/>
          <p:nvPr/>
        </p:nvSpPr>
        <p:spPr>
          <a:xfrm>
            <a:off x="542880" y="72216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 / Functional Requirements</a:t>
            </a:r>
            <a:endParaRPr lang="en-US" sz="2200" b="0" strike="noStrike" spc="-1">
              <a:solidFill>
                <a:srgbClr val="000000"/>
              </a:solidFill>
              <a:latin typeface="Arial"/>
            </a:endParaRPr>
          </a:p>
        </p:txBody>
      </p:sp>
      <p:sp>
        <p:nvSpPr>
          <p:cNvPr id="454" name="CustomShape 31"/>
          <p:cNvSpPr/>
          <p:nvPr/>
        </p:nvSpPr>
        <p:spPr>
          <a:xfrm>
            <a:off x="542880" y="126756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de-DE" sz="2200" b="1" strike="noStrike" spc="-1">
                <a:solidFill>
                  <a:srgbClr val="666666"/>
                </a:solidFill>
                <a:latin typeface="DejaVu Sans"/>
                <a:ea typeface="DejaVu Sans"/>
              </a:rPr>
              <a:t>Interface Requirements</a:t>
            </a:r>
            <a:endParaRPr lang="en-US" sz="2200" b="0" strike="noStrike" spc="-1">
              <a:solidFill>
                <a:srgbClr val="000000"/>
              </a:solidFill>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TextShape 18"/>
          <p:cNvSpPr/>
          <p:nvPr/>
        </p:nvSpPr>
        <p:spPr>
          <a:xfrm>
            <a:off x="539640" y="1339200"/>
            <a:ext cx="11521440" cy="4859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marL="228600" indent="-228240">
              <a:lnSpc>
                <a:spcPct val="85000"/>
              </a:lnSpc>
              <a:spcBef>
                <a:spcPts val="1001"/>
              </a:spcBef>
              <a:spcAft>
                <a:spcPts val="369"/>
              </a:spcAft>
              <a:tabLst>
                <a:tab pos="0" algn="l"/>
              </a:tabLst>
            </a:pPr>
            <a:endParaRPr lang="en-US" sz="3200" b="0" strike="noStrike" spc="-1">
              <a:solidFill>
                <a:srgbClr val="000000"/>
              </a:solidFill>
              <a:latin typeface="Arial"/>
            </a:endParaRPr>
          </a:p>
          <a:p>
            <a:pPr marL="316440" indent="-31608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Interface Description must describe</a:t>
            </a:r>
            <a:endParaRPr lang="en-US" sz="20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Layout</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Look &amp; Feel</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Category of Interface (WIMP, ASCII-based, tactile, …)</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Interaction sequences </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a:t>
            </a:r>
            <a:endParaRPr lang="en-US" sz="1800" b="0" strike="noStrike" spc="-1">
              <a:solidFill>
                <a:srgbClr val="000000"/>
              </a:solidFill>
              <a:latin typeface="Arial"/>
            </a:endParaRPr>
          </a:p>
          <a:p>
            <a:pPr marL="228600" indent="-228240">
              <a:lnSpc>
                <a:spcPct val="100000"/>
              </a:lnSpc>
              <a:spcBef>
                <a:spcPts val="1001"/>
              </a:spcBef>
              <a:tabLst>
                <a:tab pos="0" algn="l"/>
              </a:tabLst>
            </a:pPr>
            <a:endParaRPr lang="en-US" sz="1800" b="0" strike="noStrike" spc="-1">
              <a:solidFill>
                <a:srgbClr val="000000"/>
              </a:solidFill>
              <a:latin typeface="Arial"/>
            </a:endParaRPr>
          </a:p>
          <a:p>
            <a:pPr marL="316440" indent="-316080">
              <a:lnSpc>
                <a:spcPct val="100000"/>
              </a:lnSpc>
              <a:spcBef>
                <a:spcPts val="1001"/>
              </a:spcBef>
              <a:buClr>
                <a:srgbClr val="008C4F"/>
              </a:buClr>
              <a:buSzPct val="80000"/>
              <a:buFont typeface="Wingdings 2" charset="2"/>
              <a:buChar char=""/>
              <a:tabLst>
                <a:tab pos="0" algn="l"/>
              </a:tabLst>
            </a:pPr>
            <a:r>
              <a:rPr lang="de-DE" sz="2000" b="0" strike="noStrike" spc="-1">
                <a:solidFill>
                  <a:srgbClr val="000000"/>
                </a:solidFill>
                <a:latin typeface="DejaVu Sans"/>
                <a:ea typeface="Arial"/>
              </a:rPr>
              <a:t>Usability aspects are specific to this type of interface</a:t>
            </a:r>
            <a:endParaRPr lang="en-US" sz="20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Person (e.g., impairements, knowledge)</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Situation</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Task</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a:t>
            </a:r>
            <a:endParaRPr lang="en-US" sz="1800" b="0" strike="noStrike" spc="-1">
              <a:solidFill>
                <a:srgbClr val="000000"/>
              </a:solidFill>
              <a:latin typeface="Arial"/>
            </a:endParaRPr>
          </a:p>
        </p:txBody>
      </p:sp>
      <p:sp>
        <p:nvSpPr>
          <p:cNvPr id="456" name="CustomShape 32"/>
          <p:cNvSpPr/>
          <p:nvPr/>
        </p:nvSpPr>
        <p:spPr>
          <a:xfrm>
            <a:off x="542880" y="72252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 / Functional Requirements</a:t>
            </a:r>
            <a:endParaRPr lang="en-US" sz="2200" b="0" strike="noStrike" spc="-1">
              <a:solidFill>
                <a:srgbClr val="000000"/>
              </a:solidFill>
              <a:latin typeface="Arial"/>
            </a:endParaRPr>
          </a:p>
        </p:txBody>
      </p:sp>
      <p:sp>
        <p:nvSpPr>
          <p:cNvPr id="457" name="CustomShape 33"/>
          <p:cNvSpPr/>
          <p:nvPr/>
        </p:nvSpPr>
        <p:spPr>
          <a:xfrm>
            <a:off x="542880" y="126792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Interface Requirements – User Interface</a:t>
            </a:r>
            <a:endParaRPr lang="en-US" sz="22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35520" y="4406760"/>
            <a:ext cx="10747440" cy="135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000" b="1" strike="noStrike" cap="all" spc="-1">
                <a:solidFill>
                  <a:srgbClr val="008C4F"/>
                </a:solidFill>
                <a:latin typeface="DejaVu Sans"/>
                <a:ea typeface="DejaVu Sans"/>
              </a:rPr>
              <a:t>System Context</a:t>
            </a:r>
            <a:endParaRPr lang="en-US" sz="3000" b="0" strike="noStrike" spc="-1">
              <a:solidFill>
                <a:srgbClr val="000000"/>
              </a:solidFill>
              <a:latin typeface="Arial"/>
            </a:endParaRPr>
          </a:p>
        </p:txBody>
      </p:sp>
      <p:sp>
        <p:nvSpPr>
          <p:cNvPr id="293" name="CustomShape 2"/>
          <p:cNvSpPr/>
          <p:nvPr/>
        </p:nvSpPr>
        <p:spPr>
          <a:xfrm>
            <a:off x="335520" y="2906640"/>
            <a:ext cx="10747440" cy="149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TextShape 20"/>
          <p:cNvSpPr/>
          <p:nvPr/>
        </p:nvSpPr>
        <p:spPr>
          <a:xfrm>
            <a:off x="539640" y="1339200"/>
            <a:ext cx="11521440" cy="4859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marL="316440" indent="-316080">
              <a:lnSpc>
                <a:spcPct val="100000"/>
              </a:lnSpc>
              <a:spcBef>
                <a:spcPts val="1001"/>
              </a:spcBef>
              <a:tabLst>
                <a:tab pos="0" algn="l"/>
              </a:tabLst>
            </a:pPr>
            <a:endParaRPr lang="en-US" sz="3200" b="0" strike="noStrike" spc="-1">
              <a:solidFill>
                <a:srgbClr val="000000"/>
              </a:solidFill>
              <a:latin typeface="Arial"/>
            </a:endParaRPr>
          </a:p>
          <a:p>
            <a:pPr marL="316440" indent="-31608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Interfaces to other software interfaces are defined based on </a:t>
            </a:r>
            <a:endParaRPr lang="en-US" sz="20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Identification of service, i.e., how to find it</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The protocol (how to interact)</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The data format(s), e.g., how to exchange data</a:t>
            </a:r>
            <a:endParaRPr lang="en-US" sz="1800" b="0" strike="noStrike" spc="-1">
              <a:solidFill>
                <a:srgbClr val="000000"/>
              </a:solidFill>
              <a:latin typeface="Arial"/>
            </a:endParaRPr>
          </a:p>
          <a:p>
            <a:pPr marL="228600" indent="-228240">
              <a:lnSpc>
                <a:spcPct val="100000"/>
              </a:lnSpc>
              <a:spcBef>
                <a:spcPts val="1001"/>
              </a:spcBef>
              <a:tabLst>
                <a:tab pos="0" algn="l"/>
              </a:tabLst>
            </a:pPr>
            <a:endParaRPr lang="en-US" sz="1800" b="0" strike="noStrike" spc="-1">
              <a:solidFill>
                <a:srgbClr val="000000"/>
              </a:solidFill>
              <a:latin typeface="Arial"/>
            </a:endParaRPr>
          </a:p>
          <a:p>
            <a:pPr marL="316440" indent="-316080">
              <a:lnSpc>
                <a:spcPct val="100000"/>
              </a:lnSpc>
              <a:spcBef>
                <a:spcPts val="1001"/>
              </a:spcBef>
              <a:buClr>
                <a:srgbClr val="008C4F"/>
              </a:buClr>
              <a:buSzPct val="80000"/>
              <a:buFont typeface="Wingdings 2" charset="2"/>
              <a:buChar char=""/>
              <a:tabLst>
                <a:tab pos="0" algn="l"/>
              </a:tabLst>
            </a:pPr>
            <a:r>
              <a:rPr lang="de-DE" sz="2000" b="0" strike="noStrike" spc="-1">
                <a:solidFill>
                  <a:srgbClr val="000000"/>
                </a:solidFill>
                <a:latin typeface="DejaVu Sans"/>
                <a:ea typeface="Arial"/>
              </a:rPr>
              <a:t>Typically use of standard protocols, like</a:t>
            </a:r>
            <a:endParaRPr lang="en-US" sz="20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Web-Service</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HTTP</a:t>
            </a:r>
            <a:endParaRPr lang="en-US" sz="18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a:t>
            </a:r>
            <a:endParaRPr lang="en-US" sz="1800" b="0" strike="noStrike" spc="-1">
              <a:solidFill>
                <a:srgbClr val="000000"/>
              </a:solidFill>
              <a:latin typeface="Arial"/>
            </a:endParaRPr>
          </a:p>
          <a:p>
            <a:pPr marL="316440" indent="-316080">
              <a:lnSpc>
                <a:spcPct val="100000"/>
              </a:lnSpc>
              <a:spcBef>
                <a:spcPts val="1001"/>
              </a:spcBef>
              <a:tabLst>
                <a:tab pos="0" algn="l"/>
              </a:tabLst>
            </a:pPr>
            <a:r>
              <a:rPr lang="en-GB" sz="2000" b="1" strike="noStrike" spc="-1">
                <a:solidFill>
                  <a:srgbClr val="000000"/>
                </a:solidFill>
                <a:latin typeface="DejaVu Sans"/>
                <a:ea typeface="Arial"/>
              </a:rPr>
              <a:t>But also possible → Data file is written to a specific location and read by 							  another program</a:t>
            </a:r>
            <a:endParaRPr lang="en-US" sz="2000" b="0" strike="noStrike" spc="-1">
              <a:solidFill>
                <a:srgbClr val="000000"/>
              </a:solidFill>
              <a:latin typeface="Arial"/>
            </a:endParaRPr>
          </a:p>
        </p:txBody>
      </p:sp>
      <p:sp>
        <p:nvSpPr>
          <p:cNvPr id="459" name="CustomShape 34"/>
          <p:cNvSpPr/>
          <p:nvPr/>
        </p:nvSpPr>
        <p:spPr>
          <a:xfrm>
            <a:off x="542880" y="72288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 / Functional Requirements</a:t>
            </a:r>
            <a:endParaRPr lang="en-US" sz="2200" b="0" strike="noStrike" spc="-1">
              <a:solidFill>
                <a:srgbClr val="000000"/>
              </a:solidFill>
              <a:latin typeface="Arial"/>
            </a:endParaRPr>
          </a:p>
        </p:txBody>
      </p:sp>
      <p:sp>
        <p:nvSpPr>
          <p:cNvPr id="460" name="CustomShape 50"/>
          <p:cNvSpPr/>
          <p:nvPr/>
        </p:nvSpPr>
        <p:spPr>
          <a:xfrm>
            <a:off x="542880" y="126828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Interface Requirements – </a:t>
            </a:r>
            <a:r>
              <a:rPr lang="de-DE" sz="2200" b="1" strike="noStrike" spc="-1">
                <a:solidFill>
                  <a:srgbClr val="666666"/>
                </a:solidFill>
                <a:latin typeface="DejaVu Sans"/>
                <a:ea typeface="DejaVu Sans"/>
              </a:rPr>
              <a:t>Software Interface</a:t>
            </a:r>
            <a:endParaRPr lang="en-US" sz="2200" b="0" strike="noStrike" spc="-1">
              <a:solidFill>
                <a:srgbClr val="000000"/>
              </a:solid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TextShape 22"/>
          <p:cNvSpPr/>
          <p:nvPr/>
        </p:nvSpPr>
        <p:spPr>
          <a:xfrm>
            <a:off x="539640" y="1339200"/>
            <a:ext cx="11521440" cy="4859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marL="316440" indent="-316080">
              <a:lnSpc>
                <a:spcPct val="100000"/>
              </a:lnSpc>
              <a:spcBef>
                <a:spcPts val="1001"/>
              </a:spcBef>
              <a:tabLst>
                <a:tab pos="0" algn="l"/>
              </a:tabLst>
            </a:pPr>
            <a:r>
              <a:rPr lang="en-US" sz="2000" b="0" u="sng" strike="noStrike" spc="-1">
                <a:solidFill>
                  <a:srgbClr val="008C4F"/>
                </a:solidFill>
                <a:uFillTx/>
                <a:latin typeface="DejaVu Sans"/>
                <a:ea typeface="Arial"/>
              </a:rPr>
              <a:t>Hardware interfaces are often:</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de-DE" sz="2000" b="0" strike="noStrike" spc="-1">
                <a:solidFill>
                  <a:srgbClr val="000000"/>
                </a:solidFill>
                <a:latin typeface="DejaVu Sans"/>
                <a:ea typeface="Arial"/>
              </a:rPr>
              <a:t>Time critical</a:t>
            </a:r>
            <a:endParaRPr lang="en-US" sz="20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Protocol specification must include timing information</a:t>
            </a:r>
            <a:endParaRPr lang="en-US" sz="1800" b="0" strike="noStrike" spc="-1">
              <a:solidFill>
                <a:srgbClr val="000000"/>
              </a:solidFill>
              <a:latin typeface="Arial"/>
            </a:endParaRPr>
          </a:p>
          <a:p>
            <a:pPr marL="228600" indent="-228240">
              <a:lnSpc>
                <a:spcPct val="90000"/>
              </a:lnSpc>
              <a:spcBef>
                <a:spcPts val="1417"/>
              </a:spcBef>
              <a:tabLst>
                <a:tab pos="0" algn="l"/>
              </a:tabLst>
            </a:pPr>
            <a:endParaRPr lang="en-US" sz="18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de-DE" sz="2000" b="0" strike="noStrike" spc="-1">
                <a:solidFill>
                  <a:srgbClr val="000000"/>
                </a:solidFill>
                <a:latin typeface="DejaVu Sans"/>
                <a:ea typeface="Arial"/>
              </a:rPr>
              <a:t>Specified close to hardware (e.g. addressing)</a:t>
            </a:r>
            <a:endParaRPr lang="en-US" sz="2000" b="0" strike="noStrike" spc="-1">
              <a:solidFill>
                <a:srgbClr val="000000"/>
              </a:solidFill>
              <a:latin typeface="Arial"/>
            </a:endParaRPr>
          </a:p>
          <a:p>
            <a:pPr marL="432000" lvl="1" indent="-215640">
              <a:lnSpc>
                <a:spcPct val="100000"/>
              </a:lnSpc>
              <a:spcBef>
                <a:spcPts val="499"/>
              </a:spcBef>
              <a:buClr>
                <a:srgbClr val="008C4F"/>
              </a:buClr>
              <a:buSzPct val="45000"/>
              <a:buFont typeface="OpenSymbol"/>
              <a:buChar char="—"/>
              <a:tabLst>
                <a:tab pos="0" algn="l"/>
              </a:tabLst>
            </a:pPr>
            <a:r>
              <a:rPr lang="de-DE" sz="1800" b="0" strike="noStrike" spc="-1">
                <a:solidFill>
                  <a:srgbClr val="000000"/>
                </a:solidFill>
                <a:latin typeface="DejaVu Sans"/>
                <a:ea typeface="Arial"/>
              </a:rPr>
              <a:t>Hardware-based → service identification may be given in bits and bytes</a:t>
            </a:r>
            <a:endParaRPr lang="en-US" sz="1800" b="0" strike="noStrike" spc="-1">
              <a:solidFill>
                <a:srgbClr val="000000"/>
              </a:solidFill>
              <a:latin typeface="Arial"/>
            </a:endParaRPr>
          </a:p>
          <a:p>
            <a:pPr marL="228600" indent="-228240">
              <a:lnSpc>
                <a:spcPct val="100000"/>
              </a:lnSpc>
              <a:spcBef>
                <a:spcPts val="1001"/>
              </a:spcBef>
              <a:tabLst>
                <a:tab pos="0" algn="l"/>
              </a:tabLst>
            </a:pPr>
            <a:endParaRPr lang="en-US" sz="18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de-DE" sz="2000" b="0" strike="noStrike" spc="-1">
                <a:solidFill>
                  <a:srgbClr val="000000"/>
                </a:solidFill>
                <a:latin typeface="DejaVu Sans"/>
                <a:ea typeface="Arial"/>
              </a:rPr>
              <a:t>Other than that, usually hardware interfaces are like a software interface</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de-DE" sz="2000" b="0" strike="noStrike" spc="-1">
                <a:solidFill>
                  <a:srgbClr val="000000"/>
                </a:solidFill>
                <a:latin typeface="DejaVu Sans"/>
                <a:ea typeface="Arial"/>
              </a:rPr>
              <a:t>Mapping software information to the physical world is done by hardware!</a:t>
            </a:r>
            <a:endParaRPr lang="en-US" sz="2000" b="0" strike="noStrike" spc="-1">
              <a:solidFill>
                <a:srgbClr val="000000"/>
              </a:solidFill>
              <a:latin typeface="Arial"/>
            </a:endParaRPr>
          </a:p>
        </p:txBody>
      </p:sp>
      <p:sp>
        <p:nvSpPr>
          <p:cNvPr id="462" name="CustomShape 51"/>
          <p:cNvSpPr/>
          <p:nvPr/>
        </p:nvSpPr>
        <p:spPr>
          <a:xfrm>
            <a:off x="542880" y="72288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 / Functional Requirements</a:t>
            </a:r>
            <a:endParaRPr lang="en-US" sz="2200" b="0" strike="noStrike" spc="-1">
              <a:solidFill>
                <a:srgbClr val="000000"/>
              </a:solidFill>
              <a:latin typeface="Arial"/>
            </a:endParaRPr>
          </a:p>
        </p:txBody>
      </p:sp>
      <p:sp>
        <p:nvSpPr>
          <p:cNvPr id="463" name="CustomShape 52"/>
          <p:cNvSpPr/>
          <p:nvPr/>
        </p:nvSpPr>
        <p:spPr>
          <a:xfrm>
            <a:off x="542880" y="126828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Interface Requirements – </a:t>
            </a:r>
            <a:r>
              <a:rPr lang="de-DE" sz="2200" b="1" strike="noStrike" spc="-1">
                <a:solidFill>
                  <a:srgbClr val="666666"/>
                </a:solidFill>
                <a:latin typeface="DejaVu Sans"/>
                <a:ea typeface="DejaVu Sans"/>
              </a:rPr>
              <a:t>Hardware Interface</a:t>
            </a:r>
            <a:endParaRPr lang="en-US" sz="2200" b="0" strike="noStrike" spc="-1">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TextShape 24"/>
          <p:cNvSpPr/>
          <p:nvPr/>
        </p:nvSpPr>
        <p:spPr>
          <a:xfrm>
            <a:off x="539640" y="1339200"/>
            <a:ext cx="10731960" cy="4859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marL="228600" indent="-228240">
              <a:lnSpc>
                <a:spcPct val="100000"/>
              </a:lnSpc>
              <a:spcBef>
                <a:spcPts val="1001"/>
              </a:spcBef>
              <a:tabLst>
                <a:tab pos="0" algn="l"/>
              </a:tabLst>
            </a:pPr>
            <a:endParaRPr lang="en-US" sz="3200" b="0" strike="noStrike" spc="-1">
              <a:solidFill>
                <a:srgbClr val="000000"/>
              </a:solidFill>
              <a:latin typeface="Arial"/>
            </a:endParaRPr>
          </a:p>
          <a:p>
            <a:pPr marL="216000" indent="-216000">
              <a:lnSpc>
                <a:spcPct val="100000"/>
              </a:lnSpc>
              <a:spcBef>
                <a:spcPts val="1001"/>
              </a:spcBef>
              <a:buClr>
                <a:srgbClr val="008C4F"/>
              </a:buClr>
              <a:buFont typeface="StarSymbol"/>
              <a:buAutoNum type="arabicPlain"/>
              <a:tabLst>
                <a:tab pos="0" algn="l"/>
              </a:tabLst>
            </a:pPr>
            <a:r>
              <a:rPr lang="en-US" sz="2000" b="0" strike="noStrike" spc="-1">
                <a:solidFill>
                  <a:srgbClr val="000000"/>
                </a:solidFill>
                <a:latin typeface="DejaVu Sans"/>
                <a:ea typeface="Arial"/>
              </a:rPr>
              <a:t>Quality requirements </a:t>
            </a:r>
            <a:r>
              <a:rPr lang="en-US" sz="2000" b="1" strike="noStrike" spc="-1">
                <a:solidFill>
                  <a:srgbClr val="000000"/>
                </a:solidFill>
                <a:latin typeface="DejaVu Sans"/>
                <a:ea typeface="Arial"/>
              </a:rPr>
              <a:t>define qualitative attributes</a:t>
            </a:r>
            <a:r>
              <a:rPr lang="en-US" sz="2000" b="0" strike="noStrike" spc="-1">
                <a:solidFill>
                  <a:srgbClr val="000000"/>
                </a:solidFill>
                <a:latin typeface="DejaVu Sans"/>
                <a:ea typeface="Arial"/>
              </a:rPr>
              <a:t> of the whole system, a single function or a group of functions, i.e. how good a system shall do the things it is supposed to do.</a:t>
            </a:r>
            <a:br>
              <a:rPr sz="1800"/>
            </a:br>
            <a:r>
              <a:rPr lang="en-US" sz="2000" b="0" strike="noStrike" spc="-1">
                <a:solidFill>
                  <a:srgbClr val="000000"/>
                </a:solidFill>
                <a:latin typeface="DejaVu Sans"/>
                <a:ea typeface="DejaVu Sans"/>
              </a:rPr>
              <a:t> </a:t>
            </a:r>
            <a:endParaRPr lang="en-US" sz="2000" b="0" strike="noStrike" spc="-1">
              <a:solidFill>
                <a:srgbClr val="000000"/>
              </a:solidFill>
              <a:latin typeface="Arial"/>
            </a:endParaRPr>
          </a:p>
          <a:p>
            <a:pPr marL="216000" indent="-216000">
              <a:lnSpc>
                <a:spcPct val="100000"/>
              </a:lnSpc>
              <a:spcBef>
                <a:spcPts val="1001"/>
              </a:spcBef>
              <a:buClr>
                <a:srgbClr val="008C4F"/>
              </a:buClr>
              <a:buFont typeface="StarSymbol"/>
              <a:buAutoNum type="arabicPlain"/>
              <a:tabLst>
                <a:tab pos="0" algn="l"/>
              </a:tabLst>
            </a:pPr>
            <a:r>
              <a:rPr lang="en-US" sz="2000" b="0" strike="noStrike" spc="-1">
                <a:solidFill>
                  <a:srgbClr val="000000"/>
                </a:solidFill>
                <a:latin typeface="DejaVu Sans"/>
                <a:ea typeface="Arial"/>
              </a:rPr>
              <a:t>Non-functional requirements are used to </a:t>
            </a:r>
            <a:r>
              <a:rPr lang="en-US" sz="2000" b="1" strike="noStrike" spc="-1">
                <a:solidFill>
                  <a:srgbClr val="000000"/>
                </a:solidFill>
                <a:latin typeface="DejaVu Sans"/>
                <a:ea typeface="Arial"/>
              </a:rPr>
              <a:t>encompass all kinds of </a:t>
            </a:r>
            <a:r>
              <a:rPr lang="en-US" sz="2000" b="1" i="1" strike="noStrike" spc="-1">
                <a:solidFill>
                  <a:srgbClr val="000000"/>
                </a:solidFill>
                <a:latin typeface="DejaVu Sans"/>
                <a:ea typeface="Arial"/>
              </a:rPr>
              <a:t>not </a:t>
            </a:r>
            <a:r>
              <a:rPr lang="en-US" sz="2000" b="1" strike="noStrike" spc="-1">
                <a:solidFill>
                  <a:srgbClr val="000000"/>
                </a:solidFill>
                <a:latin typeface="DejaVu Sans"/>
                <a:ea typeface="Arial"/>
              </a:rPr>
              <a:t>functional requirements</a:t>
            </a:r>
            <a:r>
              <a:rPr lang="en-US" sz="2000" b="0" strike="noStrike" spc="-1">
                <a:solidFill>
                  <a:srgbClr val="000000"/>
                </a:solidFill>
                <a:latin typeface="DejaVu Sans"/>
                <a:ea typeface="Arial"/>
              </a:rPr>
              <a:t> for a system:</a:t>
            </a:r>
            <a:endParaRPr lang="en-US" sz="2000" b="0" strike="noStrike" spc="-1">
              <a:solidFill>
                <a:srgbClr val="000000"/>
              </a:solidFill>
              <a:latin typeface="Arial"/>
            </a:endParaRPr>
          </a:p>
          <a:p>
            <a:pPr marL="432000" lvl="1" indent="-216000">
              <a:lnSpc>
                <a:spcPct val="100000"/>
              </a:lnSpc>
              <a:spcBef>
                <a:spcPts val="499"/>
              </a:spcBef>
              <a:buClr>
                <a:srgbClr val="008C4F"/>
              </a:buClr>
              <a:buSzPct val="60000"/>
              <a:buFont typeface="DejaVu Sans"/>
              <a:buChar char="—"/>
              <a:tabLst>
                <a:tab pos="0" algn="l"/>
              </a:tabLst>
            </a:pPr>
            <a:r>
              <a:rPr lang="en-US" sz="1800" b="0" strike="noStrike" spc="-1">
                <a:solidFill>
                  <a:srgbClr val="000000"/>
                </a:solidFill>
                <a:latin typeface="DejaVu Sans"/>
                <a:ea typeface="Arial"/>
              </a:rPr>
              <a:t>quality requirements should be related to the functional requirement or group of requirements they are relevant to</a:t>
            </a:r>
            <a:endParaRPr lang="en-US" sz="1800" b="0" strike="noStrike" spc="-1">
              <a:solidFill>
                <a:srgbClr val="000000"/>
              </a:solidFill>
              <a:latin typeface="Arial"/>
            </a:endParaRPr>
          </a:p>
          <a:p>
            <a:pPr marL="432000" lvl="1" indent="-216000">
              <a:lnSpc>
                <a:spcPct val="100000"/>
              </a:lnSpc>
              <a:spcBef>
                <a:spcPts val="499"/>
              </a:spcBef>
              <a:buClr>
                <a:srgbClr val="008C4F"/>
              </a:buClr>
              <a:buSzPct val="60000"/>
              <a:buFont typeface="DejaVu Sans"/>
              <a:buChar char="—"/>
              <a:tabLst>
                <a:tab pos="0" algn="l"/>
              </a:tabLst>
            </a:pPr>
            <a:r>
              <a:rPr lang="en-US" sz="1800" b="0" strike="noStrike" spc="-1">
                <a:solidFill>
                  <a:srgbClr val="000000"/>
                </a:solidFill>
                <a:latin typeface="DejaVu Sans"/>
                <a:ea typeface="Arial"/>
              </a:rPr>
              <a:t>development constraints should be captured separately</a:t>
            </a:r>
            <a:endParaRPr lang="en-US" sz="1800" b="0" strike="noStrike" spc="-1">
              <a:solidFill>
                <a:srgbClr val="000000"/>
              </a:solidFill>
              <a:latin typeface="Arial"/>
            </a:endParaRPr>
          </a:p>
          <a:p>
            <a:pPr marL="432000" lvl="1" indent="-216000">
              <a:lnSpc>
                <a:spcPct val="100000"/>
              </a:lnSpc>
              <a:spcBef>
                <a:spcPts val="499"/>
              </a:spcBef>
              <a:buClr>
                <a:srgbClr val="008C4F"/>
              </a:buClr>
              <a:buSzPct val="60000"/>
              <a:buFont typeface="DejaVu Sans"/>
              <a:buChar char="—"/>
              <a:tabLst>
                <a:tab pos="0" algn="l"/>
              </a:tabLst>
            </a:pPr>
            <a:r>
              <a:rPr lang="en-US" sz="1800" b="0" strike="noStrike" spc="-1">
                <a:solidFill>
                  <a:srgbClr val="000000"/>
                </a:solidFill>
                <a:latin typeface="DejaVu Sans"/>
                <a:ea typeface="Arial"/>
              </a:rPr>
              <a:t>project aspects should be clearly separated from product aspects</a:t>
            </a:r>
            <a:endParaRPr lang="en-US" sz="1800" b="0" strike="noStrike" spc="-1">
              <a:solidFill>
                <a:srgbClr val="000000"/>
              </a:solidFill>
              <a:latin typeface="Arial"/>
            </a:endParaRPr>
          </a:p>
          <a:p>
            <a:pPr marL="228600" indent="-228240">
              <a:lnSpc>
                <a:spcPct val="100000"/>
              </a:lnSpc>
              <a:spcBef>
                <a:spcPts val="1001"/>
              </a:spcBef>
              <a:tabLst>
                <a:tab pos="0" algn="l"/>
              </a:tabLst>
            </a:pPr>
            <a:endParaRPr lang="en-US" sz="1800" b="0" strike="noStrike" spc="-1">
              <a:solidFill>
                <a:srgbClr val="000000"/>
              </a:solidFill>
              <a:latin typeface="Arial"/>
            </a:endParaRPr>
          </a:p>
          <a:p>
            <a:pPr marL="228600" indent="-228240" algn="ctr">
              <a:lnSpc>
                <a:spcPct val="100000"/>
              </a:lnSpc>
              <a:spcBef>
                <a:spcPts val="1001"/>
              </a:spcBef>
              <a:tabLst>
                <a:tab pos="0" algn="l"/>
              </a:tabLst>
            </a:pPr>
            <a:r>
              <a:rPr lang="en-US" sz="2000" b="0" i="1" strike="noStrike" spc="-1">
                <a:solidFill>
                  <a:srgbClr val="FFFFFF"/>
                </a:solidFill>
                <a:latin typeface="DejaVu Sans"/>
                <a:ea typeface="Arial"/>
              </a:rPr>
              <a:t>he term </a:t>
            </a:r>
            <a:endParaRPr lang="en-US" sz="2000" b="0" strike="noStrike" spc="-1">
              <a:solidFill>
                <a:srgbClr val="000000"/>
              </a:solidFill>
              <a:latin typeface="Arial"/>
            </a:endParaRPr>
          </a:p>
        </p:txBody>
      </p:sp>
      <p:sp>
        <p:nvSpPr>
          <p:cNvPr id="465" name="CustomShape 53"/>
          <p:cNvSpPr/>
          <p:nvPr/>
        </p:nvSpPr>
        <p:spPr>
          <a:xfrm>
            <a:off x="539640" y="72252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a:t>
            </a:r>
            <a:endParaRPr lang="en-US" sz="2200" b="0" strike="noStrike" spc="-1">
              <a:solidFill>
                <a:srgbClr val="000000"/>
              </a:solidFill>
              <a:latin typeface="Arial"/>
            </a:endParaRPr>
          </a:p>
        </p:txBody>
      </p:sp>
      <p:sp>
        <p:nvSpPr>
          <p:cNvPr id="466" name="CustomShape 54"/>
          <p:cNvSpPr/>
          <p:nvPr/>
        </p:nvSpPr>
        <p:spPr>
          <a:xfrm>
            <a:off x="539640" y="127116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Non-Functional &amp; Quality Requirements – Definition</a:t>
            </a:r>
            <a:endParaRPr lang="en-US" sz="2200" b="0" strike="noStrike" spc="-1">
              <a:solidFill>
                <a:srgbClr val="000000"/>
              </a:solid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55"/>
          <p:cNvSpPr/>
          <p:nvPr/>
        </p:nvSpPr>
        <p:spPr>
          <a:xfrm>
            <a:off x="1130040" y="5518800"/>
            <a:ext cx="9477000" cy="6800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ctr">
            <a:noAutofit/>
          </a:bodyPr>
          <a:lstStyle/>
          <a:p>
            <a:pPr marL="419040" indent="-316080" algn="ctr">
              <a:lnSpc>
                <a:spcPct val="100000"/>
              </a:lnSpc>
              <a:spcBef>
                <a:spcPts val="1001"/>
              </a:spcBef>
              <a:tabLst>
                <a:tab pos="0" algn="l"/>
              </a:tabLst>
            </a:pPr>
            <a:r>
              <a:rPr lang="en-US" sz="1800" b="0" i="1" strike="noStrike" spc="-1">
                <a:solidFill>
                  <a:srgbClr val="000000"/>
                </a:solidFill>
                <a:latin typeface="DejaVu Sans"/>
                <a:ea typeface="Arial"/>
              </a:rPr>
              <a:t>The term non-functional requirements is depreciated </a:t>
            </a:r>
            <a:r>
              <a:rPr lang="en-US" sz="1800" b="0" strike="noStrike" spc="-1">
                <a:solidFill>
                  <a:srgbClr val="000000"/>
                </a:solidFill>
                <a:latin typeface="DejaVu Sans"/>
                <a:ea typeface="Arial"/>
              </a:rPr>
              <a:t>(according to IEEE)</a:t>
            </a:r>
            <a:endParaRPr lang="en-US" sz="1800" b="0" strike="noStrike" spc="-1">
              <a:solidFill>
                <a:srgbClr val="000000"/>
              </a:solidFill>
              <a:latin typeface="Arial"/>
            </a:endParaRPr>
          </a:p>
        </p:txBody>
      </p:sp>
      <p:sp>
        <p:nvSpPr>
          <p:cNvPr id="468" name="CustomShape 56"/>
          <p:cNvSpPr/>
          <p:nvPr/>
        </p:nvSpPr>
        <p:spPr>
          <a:xfrm>
            <a:off x="539640" y="72252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a:t>
            </a:r>
            <a:endParaRPr lang="en-US" sz="2200" b="0" strike="noStrike" spc="-1">
              <a:solidFill>
                <a:srgbClr val="000000"/>
              </a:solidFill>
              <a:latin typeface="Arial"/>
            </a:endParaRPr>
          </a:p>
        </p:txBody>
      </p:sp>
      <p:sp>
        <p:nvSpPr>
          <p:cNvPr id="469" name="CustomShape 57"/>
          <p:cNvSpPr/>
          <p:nvPr/>
        </p:nvSpPr>
        <p:spPr>
          <a:xfrm>
            <a:off x="539640" y="127116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Non-Functional &amp; Quality Requirements – Definition</a:t>
            </a:r>
            <a:endParaRPr lang="en-US" sz="2200" b="0" strike="noStrike" spc="-1">
              <a:solidFill>
                <a:srgbClr val="000000"/>
              </a:solidFill>
              <a:latin typeface="Arial"/>
            </a:endParaRPr>
          </a:p>
        </p:txBody>
      </p:sp>
      <p:sp>
        <p:nvSpPr>
          <p:cNvPr id="470" name="TextShape 33"/>
          <p:cNvSpPr/>
          <p:nvPr/>
        </p:nvSpPr>
        <p:spPr>
          <a:xfrm>
            <a:off x="539640" y="1339200"/>
            <a:ext cx="10731960" cy="4859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marL="228600" indent="-228240">
              <a:lnSpc>
                <a:spcPct val="100000"/>
              </a:lnSpc>
              <a:spcBef>
                <a:spcPts val="1001"/>
              </a:spcBef>
              <a:tabLst>
                <a:tab pos="0" algn="l"/>
              </a:tabLst>
            </a:pPr>
            <a:endParaRPr lang="en-US" sz="3200" b="0" strike="noStrike" spc="-1">
              <a:solidFill>
                <a:srgbClr val="000000"/>
              </a:solidFill>
              <a:latin typeface="Arial"/>
            </a:endParaRPr>
          </a:p>
          <a:p>
            <a:pPr marL="216000" indent="-216000">
              <a:lnSpc>
                <a:spcPct val="100000"/>
              </a:lnSpc>
              <a:spcBef>
                <a:spcPts val="1001"/>
              </a:spcBef>
              <a:buClr>
                <a:srgbClr val="008C4F"/>
              </a:buClr>
              <a:buFont typeface="StarSymbol"/>
              <a:buAutoNum type="arabicPlain"/>
              <a:tabLst>
                <a:tab pos="0" algn="l"/>
              </a:tabLst>
            </a:pPr>
            <a:r>
              <a:rPr lang="en-US" sz="2000" b="0" strike="noStrike" spc="-1">
                <a:solidFill>
                  <a:srgbClr val="000000"/>
                </a:solidFill>
                <a:latin typeface="DejaVu Sans"/>
                <a:ea typeface="Arial"/>
              </a:rPr>
              <a:t>Quality requirements </a:t>
            </a:r>
            <a:r>
              <a:rPr lang="en-US" sz="2000" b="1" strike="noStrike" spc="-1">
                <a:solidFill>
                  <a:srgbClr val="000000"/>
                </a:solidFill>
                <a:latin typeface="DejaVu Sans"/>
                <a:ea typeface="Arial"/>
              </a:rPr>
              <a:t>define qualitative attributes</a:t>
            </a:r>
            <a:r>
              <a:rPr lang="en-US" sz="2000" b="0" strike="noStrike" spc="-1">
                <a:solidFill>
                  <a:srgbClr val="000000"/>
                </a:solidFill>
                <a:latin typeface="DejaVu Sans"/>
                <a:ea typeface="Arial"/>
              </a:rPr>
              <a:t> of the whole system, a single function or a group of functions, i.e. how good a system shall do the things it is supposed to do.</a:t>
            </a:r>
            <a:br>
              <a:rPr sz="1800"/>
            </a:br>
            <a:r>
              <a:rPr lang="en-US" sz="2000" b="0" strike="noStrike" spc="-1">
                <a:solidFill>
                  <a:srgbClr val="000000"/>
                </a:solidFill>
                <a:latin typeface="DejaVu Sans"/>
                <a:ea typeface="DejaVu Sans"/>
              </a:rPr>
              <a:t> </a:t>
            </a:r>
            <a:endParaRPr lang="en-US" sz="2000" b="0" strike="noStrike" spc="-1">
              <a:solidFill>
                <a:srgbClr val="000000"/>
              </a:solidFill>
              <a:latin typeface="Arial"/>
            </a:endParaRPr>
          </a:p>
          <a:p>
            <a:pPr marL="216000" indent="-216000">
              <a:lnSpc>
                <a:spcPct val="100000"/>
              </a:lnSpc>
              <a:spcBef>
                <a:spcPts val="1001"/>
              </a:spcBef>
              <a:buClr>
                <a:srgbClr val="008C4F"/>
              </a:buClr>
              <a:buFont typeface="StarSymbol"/>
              <a:buAutoNum type="arabicPlain"/>
              <a:tabLst>
                <a:tab pos="0" algn="l"/>
              </a:tabLst>
            </a:pPr>
            <a:r>
              <a:rPr lang="en-US" sz="2000" b="0" strike="noStrike" spc="-1">
                <a:solidFill>
                  <a:srgbClr val="000000"/>
                </a:solidFill>
                <a:latin typeface="DejaVu Sans"/>
                <a:ea typeface="Arial"/>
              </a:rPr>
              <a:t>Non-functional requirements are used to </a:t>
            </a:r>
            <a:r>
              <a:rPr lang="en-US" sz="2000" b="1" strike="noStrike" spc="-1">
                <a:solidFill>
                  <a:srgbClr val="000000"/>
                </a:solidFill>
                <a:latin typeface="DejaVu Sans"/>
                <a:ea typeface="Arial"/>
              </a:rPr>
              <a:t>encompass all kinds of </a:t>
            </a:r>
            <a:r>
              <a:rPr lang="en-US" sz="2000" b="1" i="1" strike="noStrike" spc="-1">
                <a:solidFill>
                  <a:srgbClr val="000000"/>
                </a:solidFill>
                <a:latin typeface="DejaVu Sans"/>
                <a:ea typeface="Arial"/>
              </a:rPr>
              <a:t>not </a:t>
            </a:r>
            <a:r>
              <a:rPr lang="en-US" sz="2000" b="1" strike="noStrike" spc="-1">
                <a:solidFill>
                  <a:srgbClr val="000000"/>
                </a:solidFill>
                <a:latin typeface="DejaVu Sans"/>
                <a:ea typeface="Arial"/>
              </a:rPr>
              <a:t>functional requirements</a:t>
            </a:r>
            <a:r>
              <a:rPr lang="en-US" sz="2000" b="0" strike="noStrike" spc="-1">
                <a:solidFill>
                  <a:srgbClr val="000000"/>
                </a:solidFill>
                <a:latin typeface="DejaVu Sans"/>
                <a:ea typeface="Arial"/>
              </a:rPr>
              <a:t> for a system:</a:t>
            </a:r>
            <a:endParaRPr lang="en-US" sz="2000" b="0" strike="noStrike" spc="-1">
              <a:solidFill>
                <a:srgbClr val="000000"/>
              </a:solidFill>
              <a:latin typeface="Arial"/>
            </a:endParaRPr>
          </a:p>
          <a:p>
            <a:pPr marL="432000" lvl="1" indent="-216000">
              <a:lnSpc>
                <a:spcPct val="100000"/>
              </a:lnSpc>
              <a:spcBef>
                <a:spcPts val="499"/>
              </a:spcBef>
              <a:buClr>
                <a:srgbClr val="008C4F"/>
              </a:buClr>
              <a:buSzPct val="60000"/>
              <a:buFont typeface="DejaVu Sans"/>
              <a:buChar char="—"/>
              <a:tabLst>
                <a:tab pos="0" algn="l"/>
              </a:tabLst>
            </a:pPr>
            <a:r>
              <a:rPr lang="en-US" sz="1800" b="0" strike="noStrike" spc="-1">
                <a:solidFill>
                  <a:srgbClr val="000000"/>
                </a:solidFill>
                <a:latin typeface="DejaVu Sans"/>
                <a:ea typeface="Arial"/>
              </a:rPr>
              <a:t>quality requirements should be related to the functional requirement or group of requirements they are relevant to</a:t>
            </a:r>
            <a:endParaRPr lang="en-US" sz="1800" b="0" strike="noStrike" spc="-1">
              <a:solidFill>
                <a:srgbClr val="000000"/>
              </a:solidFill>
              <a:latin typeface="Arial"/>
            </a:endParaRPr>
          </a:p>
          <a:p>
            <a:pPr marL="432000" lvl="1" indent="-216000">
              <a:lnSpc>
                <a:spcPct val="100000"/>
              </a:lnSpc>
              <a:spcBef>
                <a:spcPts val="499"/>
              </a:spcBef>
              <a:buClr>
                <a:srgbClr val="008C4F"/>
              </a:buClr>
              <a:buSzPct val="60000"/>
              <a:buFont typeface="DejaVu Sans"/>
              <a:buChar char="—"/>
              <a:tabLst>
                <a:tab pos="0" algn="l"/>
              </a:tabLst>
            </a:pPr>
            <a:r>
              <a:rPr lang="en-US" sz="1800" b="0" strike="noStrike" spc="-1">
                <a:solidFill>
                  <a:srgbClr val="000000"/>
                </a:solidFill>
                <a:latin typeface="DejaVu Sans"/>
                <a:ea typeface="Arial"/>
              </a:rPr>
              <a:t>development constraints should be captured separately</a:t>
            </a:r>
            <a:endParaRPr lang="en-US" sz="1800" b="0" strike="noStrike" spc="-1">
              <a:solidFill>
                <a:srgbClr val="000000"/>
              </a:solidFill>
              <a:latin typeface="Arial"/>
            </a:endParaRPr>
          </a:p>
          <a:p>
            <a:pPr marL="432000" lvl="1" indent="-216000">
              <a:lnSpc>
                <a:spcPct val="100000"/>
              </a:lnSpc>
              <a:spcBef>
                <a:spcPts val="499"/>
              </a:spcBef>
              <a:buClr>
                <a:srgbClr val="008C4F"/>
              </a:buClr>
              <a:buSzPct val="60000"/>
              <a:buFont typeface="DejaVu Sans"/>
              <a:buChar char="—"/>
              <a:tabLst>
                <a:tab pos="0" algn="l"/>
              </a:tabLst>
            </a:pPr>
            <a:r>
              <a:rPr lang="en-US" sz="1800" b="0" strike="noStrike" spc="-1">
                <a:solidFill>
                  <a:srgbClr val="000000"/>
                </a:solidFill>
                <a:latin typeface="DejaVu Sans"/>
                <a:ea typeface="Arial"/>
              </a:rPr>
              <a:t>project aspects should be clearly separated from product aspects</a:t>
            </a:r>
            <a:endParaRPr lang="en-US" sz="1800" b="0" strike="noStrike" spc="-1">
              <a:solidFill>
                <a:srgbClr val="000000"/>
              </a:solidFill>
              <a:latin typeface="Arial"/>
            </a:endParaRPr>
          </a:p>
          <a:p>
            <a:pPr marL="228600" indent="-228240">
              <a:lnSpc>
                <a:spcPct val="100000"/>
              </a:lnSpc>
              <a:spcBef>
                <a:spcPts val="1001"/>
              </a:spcBef>
              <a:tabLst>
                <a:tab pos="0" algn="l"/>
              </a:tabLst>
            </a:pPr>
            <a:endParaRPr lang="en-US" sz="1800" b="0" strike="noStrike" spc="-1">
              <a:solidFill>
                <a:srgbClr val="000000"/>
              </a:solidFill>
              <a:latin typeface="Arial"/>
            </a:endParaRPr>
          </a:p>
          <a:p>
            <a:pPr marL="228600" indent="-228240" algn="ctr">
              <a:lnSpc>
                <a:spcPct val="100000"/>
              </a:lnSpc>
              <a:spcBef>
                <a:spcPts val="1001"/>
              </a:spcBef>
              <a:tabLst>
                <a:tab pos="0" algn="l"/>
              </a:tabLst>
            </a:pPr>
            <a:r>
              <a:rPr lang="en-US" sz="2000" b="0" i="1" strike="noStrike" spc="-1">
                <a:solidFill>
                  <a:srgbClr val="FFFFFF"/>
                </a:solidFill>
                <a:latin typeface="DejaVu Sans"/>
                <a:ea typeface="Arial"/>
              </a:rPr>
              <a:t>he term </a:t>
            </a:r>
            <a:endParaRPr lang="en-US" sz="2000" b="0" strike="noStrike" spc="-1">
              <a:solidFill>
                <a:srgbClr val="000000"/>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CustomShape 67"/>
          <p:cNvSpPr/>
          <p:nvPr/>
        </p:nvSpPr>
        <p:spPr>
          <a:xfrm>
            <a:off x="3259440" y="2045160"/>
            <a:ext cx="2174760" cy="39096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600" b="0" strike="noStrike" spc="-1">
                <a:solidFill>
                  <a:srgbClr val="000000"/>
                </a:solidFill>
                <a:latin typeface="DejaVu Sans"/>
                <a:ea typeface="ＭＳ Ｐゴシック"/>
              </a:rPr>
              <a:t>Requirements</a:t>
            </a:r>
            <a:endParaRPr lang="en-US" sz="1600" b="0" strike="noStrike" spc="-1">
              <a:solidFill>
                <a:srgbClr val="000000"/>
              </a:solidFill>
              <a:latin typeface="Arial"/>
            </a:endParaRPr>
          </a:p>
        </p:txBody>
      </p:sp>
      <p:grpSp>
        <p:nvGrpSpPr>
          <p:cNvPr id="472" name="Group 2"/>
          <p:cNvGrpSpPr/>
          <p:nvPr/>
        </p:nvGrpSpPr>
        <p:grpSpPr>
          <a:xfrm>
            <a:off x="2676240" y="4366800"/>
            <a:ext cx="5341320" cy="1061280"/>
            <a:chOff x="2676240" y="4366800"/>
            <a:chExt cx="5341320" cy="1061280"/>
          </a:xfrm>
        </p:grpSpPr>
        <p:sp>
          <p:nvSpPr>
            <p:cNvPr id="473" name="CustomShape 68"/>
            <p:cNvSpPr/>
            <p:nvPr/>
          </p:nvSpPr>
          <p:spPr>
            <a:xfrm>
              <a:off x="2676240" y="4869360"/>
              <a:ext cx="2429280" cy="55872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600" b="0" strike="noStrike" spc="-1">
                  <a:solidFill>
                    <a:srgbClr val="000000"/>
                  </a:solidFill>
                  <a:latin typeface="DejaVu Sans"/>
                  <a:ea typeface="ＭＳ Ｐゴシック"/>
                </a:rPr>
                <a:t>Local </a:t>
              </a:r>
              <a:br>
                <a:rPr sz="1800"/>
              </a:br>
              <a:r>
                <a:rPr lang="en-US" sz="1600" b="0" strike="noStrike" spc="-1">
                  <a:solidFill>
                    <a:srgbClr val="000000"/>
                  </a:solidFill>
                  <a:latin typeface="DejaVu Sans"/>
                  <a:ea typeface="ＭＳ Ｐゴシック"/>
                </a:rPr>
                <a:t>attributes (QoS)</a:t>
              </a:r>
              <a:endParaRPr lang="en-US" sz="1600" b="0" strike="noStrike" spc="-1">
                <a:solidFill>
                  <a:srgbClr val="000000"/>
                </a:solidFill>
                <a:latin typeface="Arial"/>
              </a:endParaRPr>
            </a:p>
          </p:txBody>
        </p:sp>
        <p:sp>
          <p:nvSpPr>
            <p:cNvPr id="474" name="CustomShape 69"/>
            <p:cNvSpPr/>
            <p:nvPr/>
          </p:nvSpPr>
          <p:spPr>
            <a:xfrm>
              <a:off x="5588280" y="4869360"/>
              <a:ext cx="2429280" cy="55872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600" b="0" strike="noStrike" spc="-1">
                  <a:solidFill>
                    <a:srgbClr val="000000"/>
                  </a:solidFill>
                  <a:latin typeface="DejaVu Sans"/>
                  <a:ea typeface="ＭＳ Ｐゴシック"/>
                </a:rPr>
                <a:t>Non-local </a:t>
              </a:r>
              <a:br>
                <a:rPr sz="1800"/>
              </a:br>
              <a:r>
                <a:rPr lang="en-US" sz="1600" b="0" strike="noStrike" spc="-1">
                  <a:solidFill>
                    <a:srgbClr val="000000"/>
                  </a:solidFill>
                  <a:latin typeface="DejaVu Sans"/>
                  <a:ea typeface="ＭＳ Ｐゴシック"/>
                </a:rPr>
                <a:t>attributes</a:t>
              </a:r>
              <a:endParaRPr lang="en-US" sz="1600" b="0" strike="noStrike" spc="-1">
                <a:solidFill>
                  <a:srgbClr val="000000"/>
                </a:solidFill>
                <a:latin typeface="Arial"/>
              </a:endParaRPr>
            </a:p>
          </p:txBody>
        </p:sp>
        <p:sp>
          <p:nvSpPr>
            <p:cNvPr id="475" name="Line 1"/>
            <p:cNvSpPr/>
            <p:nvPr/>
          </p:nvSpPr>
          <p:spPr>
            <a:xfrm flipV="1">
              <a:off x="3625560" y="4377600"/>
              <a:ext cx="1354680" cy="4737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chorCtr="1">
              <a:noAutofit/>
            </a:bodyPr>
            <a:lstStyle/>
            <a:p>
              <a:endParaRPr lang="en-US" sz="1800" b="0" strike="noStrike" spc="-1">
                <a:solidFill>
                  <a:srgbClr val="000000"/>
                </a:solidFill>
                <a:latin typeface="Arial"/>
              </a:endParaRPr>
            </a:p>
          </p:txBody>
        </p:sp>
        <p:sp>
          <p:nvSpPr>
            <p:cNvPr id="476" name="Line 2"/>
            <p:cNvSpPr/>
            <p:nvPr/>
          </p:nvSpPr>
          <p:spPr>
            <a:xfrm flipH="1" flipV="1">
              <a:off x="5671080" y="4366800"/>
              <a:ext cx="808920" cy="4737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chorCtr="1">
              <a:noAutofit/>
            </a:bodyPr>
            <a:lstStyle/>
            <a:p>
              <a:endParaRPr lang="en-US" sz="1800" b="0" strike="noStrike" spc="-1">
                <a:solidFill>
                  <a:srgbClr val="000000"/>
                </a:solidFill>
                <a:latin typeface="Arial"/>
              </a:endParaRPr>
            </a:p>
          </p:txBody>
        </p:sp>
      </p:grpSp>
      <p:grpSp>
        <p:nvGrpSpPr>
          <p:cNvPr id="477" name="Group 5"/>
          <p:cNvGrpSpPr/>
          <p:nvPr/>
        </p:nvGrpSpPr>
        <p:grpSpPr>
          <a:xfrm>
            <a:off x="873000" y="2445480"/>
            <a:ext cx="7095600" cy="951840"/>
            <a:chOff x="873000" y="2445480"/>
            <a:chExt cx="7095600" cy="951840"/>
          </a:xfrm>
        </p:grpSpPr>
        <p:sp>
          <p:nvSpPr>
            <p:cNvPr id="478" name="CustomShape 70"/>
            <p:cNvSpPr/>
            <p:nvPr/>
          </p:nvSpPr>
          <p:spPr>
            <a:xfrm>
              <a:off x="873000" y="2838960"/>
              <a:ext cx="2396520" cy="55836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600" b="0" strike="noStrike" spc="-1">
                  <a:solidFill>
                    <a:srgbClr val="000000"/>
                  </a:solidFill>
                  <a:latin typeface="DejaVu Sans"/>
                  <a:ea typeface="ＭＳ Ｐゴシック"/>
                </a:rPr>
                <a:t>Functional </a:t>
              </a:r>
              <a:br>
                <a:rPr sz="1800"/>
              </a:br>
              <a:r>
                <a:rPr lang="en-US" sz="1600" b="0" strike="noStrike" spc="-1">
                  <a:solidFill>
                    <a:srgbClr val="000000"/>
                  </a:solidFill>
                  <a:latin typeface="DejaVu Sans"/>
                  <a:ea typeface="ＭＳ Ｐゴシック"/>
                </a:rPr>
                <a:t>requirements</a:t>
              </a:r>
              <a:endParaRPr lang="en-US" sz="1600" b="0" strike="noStrike" spc="-1">
                <a:solidFill>
                  <a:srgbClr val="000000"/>
                </a:solidFill>
                <a:latin typeface="Arial"/>
              </a:endParaRPr>
            </a:p>
          </p:txBody>
        </p:sp>
        <p:sp>
          <p:nvSpPr>
            <p:cNvPr id="479" name="CustomShape 71"/>
            <p:cNvSpPr/>
            <p:nvPr/>
          </p:nvSpPr>
          <p:spPr>
            <a:xfrm>
              <a:off x="5539320" y="2826720"/>
              <a:ext cx="2429280" cy="55800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600" b="0" strike="noStrike" spc="-1">
                  <a:solidFill>
                    <a:srgbClr val="000000"/>
                  </a:solidFill>
                  <a:latin typeface="DejaVu Sans"/>
                  <a:ea typeface="ＭＳ Ｐゴシック"/>
                </a:rPr>
                <a:t>Non-functional</a:t>
              </a:r>
              <a:br>
                <a:rPr sz="1800"/>
              </a:br>
              <a:r>
                <a:rPr lang="en-US" sz="1600" b="0" strike="noStrike" spc="-1">
                  <a:solidFill>
                    <a:srgbClr val="000000"/>
                  </a:solidFill>
                  <a:latin typeface="DejaVu Sans"/>
                  <a:ea typeface="ＭＳ Ｐゴシック"/>
                </a:rPr>
                <a:t>requirements</a:t>
              </a:r>
              <a:endParaRPr lang="en-US" sz="1600" b="0" strike="noStrike" spc="-1">
                <a:solidFill>
                  <a:srgbClr val="000000"/>
                </a:solidFill>
                <a:latin typeface="Arial"/>
              </a:endParaRPr>
            </a:p>
          </p:txBody>
        </p:sp>
        <p:sp>
          <p:nvSpPr>
            <p:cNvPr id="480" name="Line 3"/>
            <p:cNvSpPr/>
            <p:nvPr/>
          </p:nvSpPr>
          <p:spPr>
            <a:xfrm flipV="1">
              <a:off x="1840320" y="2484360"/>
              <a:ext cx="2042640" cy="34920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chorCtr="1">
              <a:noAutofit/>
            </a:bodyPr>
            <a:lstStyle/>
            <a:p>
              <a:endParaRPr lang="en-US" sz="1800" b="0" strike="noStrike" spc="-1">
                <a:solidFill>
                  <a:srgbClr val="000000"/>
                </a:solidFill>
                <a:latin typeface="Arial"/>
              </a:endParaRPr>
            </a:p>
          </p:txBody>
        </p:sp>
        <p:sp>
          <p:nvSpPr>
            <p:cNvPr id="481" name="Line 4"/>
            <p:cNvSpPr/>
            <p:nvPr/>
          </p:nvSpPr>
          <p:spPr>
            <a:xfrm flipH="1" flipV="1">
              <a:off x="4792680" y="2445480"/>
              <a:ext cx="1904040" cy="37152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chorCtr="1">
              <a:noAutofit/>
            </a:bodyPr>
            <a:lstStyle/>
            <a:p>
              <a:endParaRPr lang="en-US" sz="1800" b="0" strike="noStrike" spc="-1">
                <a:solidFill>
                  <a:srgbClr val="000000"/>
                </a:solidFill>
                <a:latin typeface="Arial"/>
              </a:endParaRPr>
            </a:p>
          </p:txBody>
        </p:sp>
      </p:grpSp>
      <p:grpSp>
        <p:nvGrpSpPr>
          <p:cNvPr id="482" name="Group 6"/>
          <p:cNvGrpSpPr/>
          <p:nvPr/>
        </p:nvGrpSpPr>
        <p:grpSpPr>
          <a:xfrm>
            <a:off x="4119840" y="3400920"/>
            <a:ext cx="5535720" cy="967320"/>
            <a:chOff x="4119840" y="3400920"/>
            <a:chExt cx="5535720" cy="967320"/>
          </a:xfrm>
        </p:grpSpPr>
        <p:sp>
          <p:nvSpPr>
            <p:cNvPr id="483" name="CustomShape 72"/>
            <p:cNvSpPr/>
            <p:nvPr/>
          </p:nvSpPr>
          <p:spPr>
            <a:xfrm>
              <a:off x="4119840" y="3809880"/>
              <a:ext cx="2428560" cy="55836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600" b="0" strike="noStrike" spc="-1">
                  <a:solidFill>
                    <a:srgbClr val="000000"/>
                  </a:solidFill>
                  <a:latin typeface="DejaVu Sans"/>
                  <a:ea typeface="ＭＳ Ｐゴシック"/>
                </a:rPr>
                <a:t>Functional </a:t>
              </a:r>
              <a:br>
                <a:rPr sz="1800"/>
              </a:br>
              <a:r>
                <a:rPr lang="en-US" sz="1600" b="0" strike="noStrike" spc="-1">
                  <a:solidFill>
                    <a:srgbClr val="000000"/>
                  </a:solidFill>
                  <a:latin typeface="DejaVu Sans"/>
                  <a:ea typeface="ＭＳ Ｐゴシック"/>
                </a:rPr>
                <a:t>attributes</a:t>
              </a:r>
              <a:endParaRPr lang="en-US" sz="1600" b="0" strike="noStrike" spc="-1">
                <a:solidFill>
                  <a:srgbClr val="000000"/>
                </a:solidFill>
                <a:latin typeface="Arial"/>
              </a:endParaRPr>
            </a:p>
          </p:txBody>
        </p:sp>
        <p:sp>
          <p:nvSpPr>
            <p:cNvPr id="484" name="CustomShape 73"/>
            <p:cNvSpPr/>
            <p:nvPr/>
          </p:nvSpPr>
          <p:spPr>
            <a:xfrm>
              <a:off x="7227000" y="3776400"/>
              <a:ext cx="2428560" cy="55836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600" b="0" strike="noStrike" spc="-1">
                  <a:solidFill>
                    <a:srgbClr val="000000"/>
                  </a:solidFill>
                  <a:latin typeface="DejaVu Sans"/>
                  <a:ea typeface="ＭＳ Ｐゴシック"/>
                </a:rPr>
                <a:t>Development</a:t>
              </a:r>
              <a:br>
                <a:rPr sz="1800"/>
              </a:br>
              <a:r>
                <a:rPr lang="en-US" sz="1600" b="0" strike="noStrike" spc="-1">
                  <a:solidFill>
                    <a:srgbClr val="000000"/>
                  </a:solidFill>
                  <a:latin typeface="DejaVu Sans"/>
                  <a:ea typeface="ＭＳ Ｐゴシック"/>
                </a:rPr>
                <a:t>attributes</a:t>
              </a:r>
              <a:endParaRPr lang="en-US" sz="1600" b="0" strike="noStrike" spc="-1">
                <a:solidFill>
                  <a:srgbClr val="000000"/>
                </a:solidFill>
                <a:latin typeface="Arial"/>
              </a:endParaRPr>
            </a:p>
          </p:txBody>
        </p:sp>
        <p:sp>
          <p:nvSpPr>
            <p:cNvPr id="485" name="Line 5"/>
            <p:cNvSpPr/>
            <p:nvPr/>
          </p:nvSpPr>
          <p:spPr>
            <a:xfrm flipV="1">
              <a:off x="5162400" y="3400920"/>
              <a:ext cx="1429560" cy="39528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chorCtr="1">
              <a:noAutofit/>
            </a:bodyPr>
            <a:lstStyle/>
            <a:p>
              <a:endParaRPr lang="en-US" sz="1800" b="0" strike="noStrike" spc="-1">
                <a:solidFill>
                  <a:srgbClr val="000000"/>
                </a:solidFill>
                <a:latin typeface="Arial"/>
              </a:endParaRPr>
            </a:p>
          </p:txBody>
        </p:sp>
        <p:sp>
          <p:nvSpPr>
            <p:cNvPr id="486" name="Line 11"/>
            <p:cNvSpPr/>
            <p:nvPr/>
          </p:nvSpPr>
          <p:spPr>
            <a:xfrm flipH="1" flipV="1">
              <a:off x="7161840" y="3402000"/>
              <a:ext cx="1365120" cy="37260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chorCtr="1">
              <a:noAutofit/>
            </a:bodyPr>
            <a:lstStyle/>
            <a:p>
              <a:endParaRPr lang="en-US" sz="1800" b="0" strike="noStrike" spc="-1">
                <a:solidFill>
                  <a:srgbClr val="000000"/>
                </a:solidFill>
                <a:latin typeface="Arial"/>
              </a:endParaRPr>
            </a:p>
          </p:txBody>
        </p:sp>
      </p:grpSp>
      <p:sp>
        <p:nvSpPr>
          <p:cNvPr id="487" name="CustomShape 74"/>
          <p:cNvSpPr/>
          <p:nvPr/>
        </p:nvSpPr>
        <p:spPr>
          <a:xfrm>
            <a:off x="574920" y="5736600"/>
            <a:ext cx="3098880" cy="660600"/>
          </a:xfrm>
          <a:prstGeom prst="wedgeRoundRectCallout">
            <a:avLst>
              <a:gd name="adj1" fmla="val 39241"/>
              <a:gd name="adj2" fmla="val -99069"/>
              <a:gd name="adj3" fmla="val 16667"/>
            </a:avLst>
          </a:prstGeom>
          <a:solidFill>
            <a:srgbClr val="008C4F"/>
          </a:solidFill>
          <a:ln w="2844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FFFFFF"/>
                </a:solidFill>
                <a:latin typeface="DejaVu Sans"/>
                <a:ea typeface="ＭＳ Ｐゴシック"/>
              </a:rPr>
              <a:t>Performance, reliability, ...</a:t>
            </a:r>
            <a:endParaRPr lang="en-US" sz="1600" b="0" strike="noStrike" spc="-1">
              <a:solidFill>
                <a:srgbClr val="000000"/>
              </a:solidFill>
              <a:latin typeface="Arial"/>
            </a:endParaRPr>
          </a:p>
        </p:txBody>
      </p:sp>
      <p:sp>
        <p:nvSpPr>
          <p:cNvPr id="488" name="CustomShape 75"/>
          <p:cNvSpPr/>
          <p:nvPr/>
        </p:nvSpPr>
        <p:spPr>
          <a:xfrm>
            <a:off x="7490880" y="5680440"/>
            <a:ext cx="2644920" cy="676440"/>
          </a:xfrm>
          <a:prstGeom prst="wedgeRoundRectCallout">
            <a:avLst>
              <a:gd name="adj1" fmla="val -42991"/>
              <a:gd name="adj2" fmla="val -97148"/>
              <a:gd name="adj3" fmla="val 16667"/>
            </a:avLst>
          </a:prstGeom>
          <a:solidFill>
            <a:srgbClr val="008C4F"/>
          </a:solidFill>
          <a:ln w="2844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FFFFFF"/>
                </a:solidFill>
                <a:latin typeface="DejaVu Sans"/>
                <a:ea typeface="ＭＳ Ｐゴシック"/>
              </a:rPr>
              <a:t>Security, usability</a:t>
            </a:r>
            <a:endParaRPr lang="en-US" sz="1600" b="0" strike="noStrike" spc="-1">
              <a:solidFill>
                <a:srgbClr val="000000"/>
              </a:solidFill>
              <a:latin typeface="Arial"/>
            </a:endParaRPr>
          </a:p>
        </p:txBody>
      </p:sp>
      <p:sp>
        <p:nvSpPr>
          <p:cNvPr id="489" name="CustomShape 76"/>
          <p:cNvSpPr/>
          <p:nvPr/>
        </p:nvSpPr>
        <p:spPr>
          <a:xfrm>
            <a:off x="8229600" y="4629600"/>
            <a:ext cx="2915280" cy="602640"/>
          </a:xfrm>
          <a:prstGeom prst="wedgeRoundRectCallout">
            <a:avLst>
              <a:gd name="adj1" fmla="val -37921"/>
              <a:gd name="adj2" fmla="val -97963"/>
              <a:gd name="adj3" fmla="val 16667"/>
            </a:avLst>
          </a:prstGeom>
          <a:solidFill>
            <a:srgbClr val="008C4F"/>
          </a:solidFill>
          <a:ln w="2844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FFFFFF"/>
                </a:solidFill>
                <a:latin typeface="DejaVu Sans"/>
                <a:ea typeface="ＭＳ Ｐゴシック"/>
              </a:rPr>
              <a:t>Maintainability, portablility, ...</a:t>
            </a:r>
            <a:endParaRPr lang="en-US" sz="1600" b="0" strike="noStrike" spc="-1">
              <a:solidFill>
                <a:srgbClr val="000000"/>
              </a:solidFill>
              <a:latin typeface="Arial"/>
            </a:endParaRPr>
          </a:p>
        </p:txBody>
      </p:sp>
      <p:sp>
        <p:nvSpPr>
          <p:cNvPr id="490" name="CustomShape 77"/>
          <p:cNvSpPr/>
          <p:nvPr/>
        </p:nvSpPr>
        <p:spPr>
          <a:xfrm>
            <a:off x="539640" y="72252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a:t>
            </a:r>
            <a:endParaRPr lang="en-US" sz="2200" b="0" strike="noStrike" spc="-1">
              <a:solidFill>
                <a:srgbClr val="000000"/>
              </a:solidFill>
              <a:latin typeface="Arial"/>
            </a:endParaRPr>
          </a:p>
        </p:txBody>
      </p:sp>
      <p:sp>
        <p:nvSpPr>
          <p:cNvPr id="491" name="CustomShape 78"/>
          <p:cNvSpPr/>
          <p:nvPr/>
        </p:nvSpPr>
        <p:spPr>
          <a:xfrm>
            <a:off x="542880" y="127116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Non-Functional &amp; Quality Requirements – </a:t>
            </a:r>
            <a:r>
              <a:rPr lang="de-DE" sz="2200" b="1" strike="noStrike" spc="-1">
                <a:solidFill>
                  <a:srgbClr val="666666"/>
                </a:solidFill>
                <a:latin typeface="DejaVu Sans"/>
                <a:ea typeface="DejaVu Sans"/>
              </a:rPr>
              <a:t>Kinds of Requirements</a:t>
            </a:r>
            <a:endParaRPr lang="en-US" sz="2200" b="0" strike="noStrike" spc="-1">
              <a:solidFill>
                <a:srgbClr val="000000"/>
              </a:solidFill>
              <a:latin typeface="Arial"/>
            </a:endParaRPr>
          </a:p>
        </p:txBody>
      </p:sp>
      <p:sp>
        <p:nvSpPr>
          <p:cNvPr id="492" name="CustomShape 79"/>
          <p:cNvSpPr/>
          <p:nvPr/>
        </p:nvSpPr>
        <p:spPr>
          <a:xfrm>
            <a:off x="8568000" y="2844000"/>
            <a:ext cx="2174760" cy="39096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600" b="0" strike="noStrike" spc="-1">
                <a:solidFill>
                  <a:srgbClr val="000000"/>
                </a:solidFill>
                <a:latin typeface="DejaVu Sans"/>
                <a:ea typeface="ＭＳ Ｐゴシック"/>
              </a:rPr>
              <a:t>Constraints</a:t>
            </a:r>
            <a:endParaRPr lang="en-US" sz="1600" b="0" strike="noStrike" spc="-1">
              <a:solidFill>
                <a:srgbClr val="000000"/>
              </a:solidFill>
              <a:latin typeface="Arial"/>
            </a:endParaRPr>
          </a:p>
        </p:txBody>
      </p:sp>
      <p:sp>
        <p:nvSpPr>
          <p:cNvPr id="493" name="Line 15"/>
          <p:cNvSpPr/>
          <p:nvPr/>
        </p:nvSpPr>
        <p:spPr>
          <a:xfrm>
            <a:off x="5435640" y="2437560"/>
            <a:ext cx="4394160" cy="406440"/>
          </a:xfrm>
          <a:prstGeom prst="line">
            <a:avLst/>
          </a:prstGeom>
          <a:ln w="291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chorCtr="1">
            <a:noAutofit/>
          </a:bodyPr>
          <a:lstStyle/>
          <a:p>
            <a:endParaRPr lang="en-US" sz="1800" b="0" strike="noStrike" spc="-1">
              <a:solidFill>
                <a:srgbClr val="000000"/>
              </a:solidFill>
              <a:latin typeface="Arial"/>
            </a:endParaRPr>
          </a:p>
        </p:txBody>
      </p:sp>
    </p:spTree>
  </p:cSld>
  <p:clrMapOvr>
    <a:masterClrMapping/>
  </p:clrMapOvr>
  <p:transition spd="slow">
    <p:pull/>
  </p:transition>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7" presetClass="entr" presetSubtype="1" fill="hold" nodeType="clickEffect">
                                  <p:stCondLst>
                                    <p:cond delay="0"/>
                                  </p:stCondLst>
                                  <p:childTnLst>
                                    <p:set>
                                      <p:cBhvr>
                                        <p:cTn id="6" dur="1" fill="hold">
                                          <p:stCondLst>
                                            <p:cond delay="0"/>
                                          </p:stCondLst>
                                        </p:cTn>
                                        <p:tgtEl>
                                          <p:spTgt spid="477"/>
                                        </p:tgtEl>
                                        <p:attrNameLst>
                                          <p:attrName>style.visibility</p:attrName>
                                        </p:attrNameLst>
                                      </p:cBhvr>
                                      <p:to>
                                        <p:strVal val="visible"/>
                                      </p:to>
                                    </p:set>
                                    <p:anim calcmode="lin" valueType="num">
                                      <p:cBhvr additive="repl">
                                        <p:cTn id="7" dur="500" fill="hold"/>
                                        <p:tgtEl>
                                          <p:spTgt spid="477"/>
                                        </p:tgtEl>
                                        <p:attrNameLst>
                                          <p:attrName>ppt_x</p:attrName>
                                        </p:attrNameLst>
                                      </p:cBhvr>
                                      <p:tavLst>
                                        <p:tav tm="0">
                                          <p:val>
                                            <p:strVal val="#ppt_x"/>
                                          </p:val>
                                        </p:tav>
                                        <p:tav tm="100000">
                                          <p:val>
                                            <p:strVal val="#ppt_x"/>
                                          </p:val>
                                        </p:tav>
                                      </p:tavLst>
                                    </p:anim>
                                    <p:anim calcmode="lin" valueType="num">
                                      <p:cBhvr additive="repl">
                                        <p:cTn id="8" dur="500" fill="hold"/>
                                        <p:tgtEl>
                                          <p:spTgt spid="477"/>
                                        </p:tgtEl>
                                        <p:attrNameLst>
                                          <p:attrName>ppt_y</p:attrName>
                                        </p:attrNameLst>
                                      </p:cBhvr>
                                      <p:tavLst>
                                        <p:tav tm="0">
                                          <p:val>
                                            <p:strVal val="#ppt_y-#ppt_h/2"/>
                                          </p:val>
                                        </p:tav>
                                        <p:tav tm="100000">
                                          <p:val>
                                            <p:strVal val="#ppt_y"/>
                                          </p:val>
                                        </p:tav>
                                      </p:tavLst>
                                    </p:anim>
                                    <p:anim calcmode="lin" valueType="num">
                                      <p:cBhvr additive="repl">
                                        <p:cTn id="9" dur="500" fill="hold"/>
                                        <p:tgtEl>
                                          <p:spTgt spid="477"/>
                                        </p:tgtEl>
                                        <p:attrNameLst>
                                          <p:attrName>ppt_w</p:attrName>
                                        </p:attrNameLst>
                                      </p:cBhvr>
                                      <p:tavLst>
                                        <p:tav tm="0">
                                          <p:val>
                                            <p:strVal val="#ppt_w"/>
                                          </p:val>
                                        </p:tav>
                                        <p:tav tm="100000">
                                          <p:val>
                                            <p:strVal val="#ppt_w"/>
                                          </p:val>
                                        </p:tav>
                                      </p:tavLst>
                                    </p:anim>
                                    <p:anim calcmode="lin" valueType="num">
                                      <p:cBhvr additive="repl">
                                        <p:cTn id="10" dur="500" fill="hold"/>
                                        <p:tgtEl>
                                          <p:spTgt spid="477"/>
                                        </p:tgtEl>
                                        <p:attrNameLst>
                                          <p:attrName>ppt_h</p:attrName>
                                        </p:attrNameLst>
                                      </p:cBhvr>
                                      <p:tavLst>
                                        <p:tav tm="0">
                                          <p:val>
                                            <p:fltVal val="0"/>
                                          </p:val>
                                        </p:tav>
                                        <p:tav tm="100000">
                                          <p:val>
                                            <p:strVal val="#ppt_h"/>
                                          </p:val>
                                        </p:tav>
                                      </p:tavLst>
                                    </p:anim>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7" presetClass="entr" presetSubtype="1" fill="hold" nodeType="clickEffect">
                                  <p:stCondLst>
                                    <p:cond delay="0"/>
                                  </p:stCondLst>
                                  <p:childTnLst>
                                    <p:set>
                                      <p:cBhvr>
                                        <p:cTn id="14" dur="1" fill="hold">
                                          <p:stCondLst>
                                            <p:cond delay="0"/>
                                          </p:stCondLst>
                                        </p:cTn>
                                        <p:tgtEl>
                                          <p:spTgt spid="482"/>
                                        </p:tgtEl>
                                        <p:attrNameLst>
                                          <p:attrName>style.visibility</p:attrName>
                                        </p:attrNameLst>
                                      </p:cBhvr>
                                      <p:to>
                                        <p:strVal val="visible"/>
                                      </p:to>
                                    </p:set>
                                    <p:anim calcmode="lin" valueType="num">
                                      <p:cBhvr additive="repl">
                                        <p:cTn id="15" dur="500" fill="hold"/>
                                        <p:tgtEl>
                                          <p:spTgt spid="482"/>
                                        </p:tgtEl>
                                        <p:attrNameLst>
                                          <p:attrName>ppt_x</p:attrName>
                                        </p:attrNameLst>
                                      </p:cBhvr>
                                      <p:tavLst>
                                        <p:tav tm="0">
                                          <p:val>
                                            <p:strVal val="#ppt_x"/>
                                          </p:val>
                                        </p:tav>
                                        <p:tav tm="100000">
                                          <p:val>
                                            <p:strVal val="#ppt_x"/>
                                          </p:val>
                                        </p:tav>
                                      </p:tavLst>
                                    </p:anim>
                                    <p:anim calcmode="lin" valueType="num">
                                      <p:cBhvr additive="repl">
                                        <p:cTn id="16" dur="500" fill="hold"/>
                                        <p:tgtEl>
                                          <p:spTgt spid="482"/>
                                        </p:tgtEl>
                                        <p:attrNameLst>
                                          <p:attrName>ppt_y</p:attrName>
                                        </p:attrNameLst>
                                      </p:cBhvr>
                                      <p:tavLst>
                                        <p:tav tm="0">
                                          <p:val>
                                            <p:strVal val="#ppt_y-#ppt_h/2"/>
                                          </p:val>
                                        </p:tav>
                                        <p:tav tm="100000">
                                          <p:val>
                                            <p:strVal val="#ppt_y"/>
                                          </p:val>
                                        </p:tav>
                                      </p:tavLst>
                                    </p:anim>
                                    <p:anim calcmode="lin" valueType="num">
                                      <p:cBhvr additive="repl">
                                        <p:cTn id="17" dur="500" fill="hold"/>
                                        <p:tgtEl>
                                          <p:spTgt spid="482"/>
                                        </p:tgtEl>
                                        <p:attrNameLst>
                                          <p:attrName>ppt_w</p:attrName>
                                        </p:attrNameLst>
                                      </p:cBhvr>
                                      <p:tavLst>
                                        <p:tav tm="0">
                                          <p:val>
                                            <p:strVal val="#ppt_w"/>
                                          </p:val>
                                        </p:tav>
                                        <p:tav tm="100000">
                                          <p:val>
                                            <p:strVal val="#ppt_w"/>
                                          </p:val>
                                        </p:tav>
                                      </p:tavLst>
                                    </p:anim>
                                    <p:anim calcmode="lin" valueType="num">
                                      <p:cBhvr additive="repl">
                                        <p:cTn id="18" dur="500" fill="hold"/>
                                        <p:tgtEl>
                                          <p:spTgt spid="482"/>
                                        </p:tgtEl>
                                        <p:attrNameLst>
                                          <p:attrName>ppt_h</p:attrName>
                                        </p:attrNameLst>
                                      </p:cBhvr>
                                      <p:tavLst>
                                        <p:tav tm="0">
                                          <p:val>
                                            <p:fltVal val="0"/>
                                          </p:val>
                                        </p:tav>
                                        <p:tav tm="100000">
                                          <p:val>
                                            <p:strVal val="#ppt_h"/>
                                          </p:val>
                                        </p:tav>
                                      </p:tavLst>
                                    </p:anim>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17" presetClass="entr" presetSubtype="1" fill="hold" nodeType="clickEffect">
                                  <p:stCondLst>
                                    <p:cond delay="0"/>
                                  </p:stCondLst>
                                  <p:childTnLst>
                                    <p:set>
                                      <p:cBhvr>
                                        <p:cTn id="22" dur="1" fill="hold">
                                          <p:stCondLst>
                                            <p:cond delay="0"/>
                                          </p:stCondLst>
                                        </p:cTn>
                                        <p:tgtEl>
                                          <p:spTgt spid="472"/>
                                        </p:tgtEl>
                                        <p:attrNameLst>
                                          <p:attrName>style.visibility</p:attrName>
                                        </p:attrNameLst>
                                      </p:cBhvr>
                                      <p:to>
                                        <p:strVal val="visible"/>
                                      </p:to>
                                    </p:set>
                                    <p:anim calcmode="lin" valueType="num">
                                      <p:cBhvr additive="repl">
                                        <p:cTn id="23" dur="500" fill="hold"/>
                                        <p:tgtEl>
                                          <p:spTgt spid="472"/>
                                        </p:tgtEl>
                                        <p:attrNameLst>
                                          <p:attrName>ppt_x</p:attrName>
                                        </p:attrNameLst>
                                      </p:cBhvr>
                                      <p:tavLst>
                                        <p:tav tm="0">
                                          <p:val>
                                            <p:strVal val="#ppt_x"/>
                                          </p:val>
                                        </p:tav>
                                        <p:tav tm="100000">
                                          <p:val>
                                            <p:strVal val="#ppt_x"/>
                                          </p:val>
                                        </p:tav>
                                      </p:tavLst>
                                    </p:anim>
                                    <p:anim calcmode="lin" valueType="num">
                                      <p:cBhvr additive="repl">
                                        <p:cTn id="24" dur="500" fill="hold"/>
                                        <p:tgtEl>
                                          <p:spTgt spid="472"/>
                                        </p:tgtEl>
                                        <p:attrNameLst>
                                          <p:attrName>ppt_y</p:attrName>
                                        </p:attrNameLst>
                                      </p:cBhvr>
                                      <p:tavLst>
                                        <p:tav tm="0">
                                          <p:val>
                                            <p:strVal val="#ppt_y-#ppt_h/2"/>
                                          </p:val>
                                        </p:tav>
                                        <p:tav tm="100000">
                                          <p:val>
                                            <p:strVal val="#ppt_y"/>
                                          </p:val>
                                        </p:tav>
                                      </p:tavLst>
                                    </p:anim>
                                    <p:anim calcmode="lin" valueType="num">
                                      <p:cBhvr additive="repl">
                                        <p:cTn id="25" dur="500" fill="hold"/>
                                        <p:tgtEl>
                                          <p:spTgt spid="472"/>
                                        </p:tgtEl>
                                        <p:attrNameLst>
                                          <p:attrName>ppt_w</p:attrName>
                                        </p:attrNameLst>
                                      </p:cBhvr>
                                      <p:tavLst>
                                        <p:tav tm="0">
                                          <p:val>
                                            <p:strVal val="#ppt_w"/>
                                          </p:val>
                                        </p:tav>
                                        <p:tav tm="100000">
                                          <p:val>
                                            <p:strVal val="#ppt_w"/>
                                          </p:val>
                                        </p:tav>
                                      </p:tavLst>
                                    </p:anim>
                                    <p:anim calcmode="lin" valueType="num">
                                      <p:cBhvr additive="repl">
                                        <p:cTn id="26" dur="500" fill="hold"/>
                                        <p:tgtEl>
                                          <p:spTgt spid="472"/>
                                        </p:tgtEl>
                                        <p:attrNameLst>
                                          <p:attrName>ppt_h</p:attrName>
                                        </p:attrNameLst>
                                      </p:cBhvr>
                                      <p:tavLst>
                                        <p:tav tm="0">
                                          <p:val>
                                            <p:fltVal val="0"/>
                                          </p:val>
                                        </p:tav>
                                        <p:tav tm="100000">
                                          <p:val>
                                            <p:strVal val="#ppt_h"/>
                                          </p:val>
                                        </p:tav>
                                      </p:tavLst>
                                    </p:anim>
                                  </p:childTnLst>
                                </p:cTn>
                              </p:par>
                            </p:childTnLst>
                          </p:cTn>
                        </p:par>
                      </p:childTnLst>
                    </p:cTn>
                  </p:par>
                  <p:par>
                    <p:cTn id="27" fill="hold" nodeType="clickEffect">
                      <p:stCondLst>
                        <p:cond delay="indefinite"/>
                      </p:stCondLst>
                      <p:childTnLst>
                        <p:par>
                          <p:cTn id="28" fill="hold" nodeType="withEffect">
                            <p:stCondLst>
                              <p:cond delay="0"/>
                            </p:stCondLst>
                            <p:childTnLst>
                              <p:par>
                                <p:cTn id="29" presetID="1" presetClass="entr" fill="hold" nodeType="clickEffect">
                                  <p:stCondLst>
                                    <p:cond delay="0"/>
                                  </p:stCondLst>
                                  <p:childTnLst>
                                    <p:set>
                                      <p:cBhvr>
                                        <p:cTn id="30" dur="1" fill="hold">
                                          <p:stCondLst>
                                            <p:cond delay="499"/>
                                          </p:stCondLst>
                                        </p:cTn>
                                        <p:tgtEl>
                                          <p:spTgt spid="487"/>
                                        </p:tgtEl>
                                        <p:attrNameLst>
                                          <p:attrName>style.visibility</p:attrName>
                                        </p:attrNameLst>
                                      </p:cBhvr>
                                      <p:to>
                                        <p:strVal val="visible"/>
                                      </p:to>
                                    </p:set>
                                  </p:childTnLst>
                                </p:cTn>
                              </p:par>
                            </p:childTnLst>
                          </p:cTn>
                        </p:par>
                      </p:childTnLst>
                    </p:cTn>
                  </p:par>
                  <p:par>
                    <p:cTn id="31" fill="hold" nodeType="clickEffect">
                      <p:stCondLst>
                        <p:cond delay="indefinite"/>
                      </p:stCondLst>
                      <p:childTnLst>
                        <p:par>
                          <p:cTn id="32" fill="hold" nodeType="withEffect">
                            <p:stCondLst>
                              <p:cond delay="0"/>
                            </p:stCondLst>
                            <p:childTnLst>
                              <p:par>
                                <p:cTn id="33" presetID="1" presetClass="entr" fill="hold" nodeType="clickEffect">
                                  <p:stCondLst>
                                    <p:cond delay="0"/>
                                  </p:stCondLst>
                                  <p:childTnLst>
                                    <p:set>
                                      <p:cBhvr>
                                        <p:cTn id="34" dur="1" fill="hold">
                                          <p:stCondLst>
                                            <p:cond delay="499"/>
                                          </p:stCondLst>
                                        </p:cTn>
                                        <p:tgtEl>
                                          <p:spTgt spid="488"/>
                                        </p:tgtEl>
                                        <p:attrNameLst>
                                          <p:attrName>style.visibility</p:attrName>
                                        </p:attrNameLst>
                                      </p:cBhvr>
                                      <p:to>
                                        <p:strVal val="visible"/>
                                      </p:to>
                                    </p:set>
                                  </p:childTnLst>
                                </p:cTn>
                              </p:par>
                            </p:childTnLst>
                          </p:cTn>
                        </p:par>
                      </p:childTnLst>
                    </p:cTn>
                  </p:par>
                  <p:par>
                    <p:cTn id="35" fill="hold" nodeType="clickEffect">
                      <p:stCondLst>
                        <p:cond delay="indefinite"/>
                      </p:stCondLst>
                      <p:childTnLst>
                        <p:par>
                          <p:cTn id="36" fill="hold" nodeType="withEffect">
                            <p:stCondLst>
                              <p:cond delay="0"/>
                            </p:stCondLst>
                            <p:childTnLst>
                              <p:par>
                                <p:cTn id="37" presetID="1" presetClass="entr" fill="hold" nodeType="clickEffect">
                                  <p:stCondLst>
                                    <p:cond delay="0"/>
                                  </p:stCondLst>
                                  <p:childTnLst>
                                    <p:set>
                                      <p:cBhvr>
                                        <p:cTn id="38" dur="1" fill="hold">
                                          <p:stCondLst>
                                            <p:cond delay="499"/>
                                          </p:stCondLst>
                                        </p:cTn>
                                        <p:tgtEl>
                                          <p:spTgt spid="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59"/>
          <p:cNvSpPr/>
          <p:nvPr/>
        </p:nvSpPr>
        <p:spPr>
          <a:xfrm>
            <a:off x="594720" y="2174760"/>
            <a:ext cx="9931680" cy="3845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marL="216000" indent="-215640">
              <a:lnSpc>
                <a:spcPct val="90000"/>
              </a:lnSpc>
              <a:spcBef>
                <a:spcPts val="360"/>
              </a:spcBef>
              <a:buClr>
                <a:srgbClr val="008C4F"/>
              </a:buClr>
              <a:buSzPct val="80000"/>
              <a:buFont typeface="Wingdings 2" charset="2"/>
              <a:buChar char=""/>
              <a:tabLst>
                <a:tab pos="1714680" algn="l"/>
              </a:tabLst>
            </a:pPr>
            <a:r>
              <a:rPr lang="en-US" sz="2000" b="0" strike="noStrike" spc="-1">
                <a:solidFill>
                  <a:srgbClr val="000000"/>
                </a:solidFill>
                <a:latin typeface="DejaVu Sans"/>
                <a:ea typeface="ＭＳ Ｐゴシック"/>
              </a:rPr>
              <a:t>Functionality</a:t>
            </a:r>
            <a:endParaRPr lang="en-US" sz="2000" b="0" strike="noStrike" spc="-1">
              <a:solidFill>
                <a:srgbClr val="000000"/>
              </a:solidFill>
              <a:latin typeface="Arial"/>
            </a:endParaRPr>
          </a:p>
          <a:p>
            <a:pPr marL="432000" lvl="1" indent="-215640">
              <a:lnSpc>
                <a:spcPct val="90000"/>
              </a:lnSpc>
              <a:spcBef>
                <a:spcPts val="360"/>
              </a:spcBef>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Adequacy</a:t>
            </a:r>
            <a:endParaRPr lang="en-US" sz="1800" b="0" strike="noStrike" spc="-1">
              <a:solidFill>
                <a:srgbClr val="000000"/>
              </a:solidFill>
              <a:latin typeface="Arial"/>
            </a:endParaRPr>
          </a:p>
          <a:p>
            <a:pPr marL="432000" lvl="1" indent="-215640">
              <a:lnSpc>
                <a:spcPct val="90000"/>
              </a:lnSpc>
              <a:spcBef>
                <a:spcPts val="360"/>
              </a:spcBef>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Security</a:t>
            </a:r>
            <a:endParaRPr lang="en-US" sz="1800" b="0" strike="noStrike" spc="-1">
              <a:solidFill>
                <a:srgbClr val="000000"/>
              </a:solidFill>
              <a:latin typeface="Arial"/>
            </a:endParaRPr>
          </a:p>
          <a:p>
            <a:pPr marL="432000" lvl="1" indent="-215640">
              <a:lnSpc>
                <a:spcPct val="90000"/>
              </a:lnSpc>
              <a:spcBef>
                <a:spcPts val="360"/>
              </a:spcBef>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Precision of calculation</a:t>
            </a:r>
            <a:endParaRPr lang="en-US" sz="1800" b="0" strike="noStrike" spc="-1">
              <a:solidFill>
                <a:srgbClr val="000000"/>
              </a:solidFill>
              <a:latin typeface="Arial"/>
            </a:endParaRPr>
          </a:p>
          <a:p>
            <a:pPr marL="432000" lvl="1" indent="-215640">
              <a:lnSpc>
                <a:spcPct val="90000"/>
              </a:lnSpc>
              <a:spcBef>
                <a:spcPts val="360"/>
              </a:spcBef>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Interoperability</a:t>
            </a:r>
            <a:endParaRPr lang="en-US" sz="1800" b="0" strike="noStrike" spc="-1">
              <a:solidFill>
                <a:srgbClr val="000000"/>
              </a:solidFill>
              <a:latin typeface="Arial"/>
            </a:endParaRPr>
          </a:p>
          <a:p>
            <a:pPr marL="432000" lvl="1" indent="-215640">
              <a:lnSpc>
                <a:spcPct val="90000"/>
              </a:lnSpc>
              <a:spcBef>
                <a:spcPts val="360"/>
              </a:spcBef>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Conformity with standards</a:t>
            </a:r>
            <a:endParaRPr lang="en-US" sz="1800" b="0" strike="noStrike" spc="-1">
              <a:solidFill>
                <a:srgbClr val="000000"/>
              </a:solidFill>
              <a:latin typeface="Arial"/>
            </a:endParaRPr>
          </a:p>
          <a:p>
            <a:pPr marL="216000" indent="-215640">
              <a:lnSpc>
                <a:spcPct val="90000"/>
              </a:lnSpc>
              <a:spcBef>
                <a:spcPts val="1080"/>
              </a:spcBef>
              <a:buClr>
                <a:srgbClr val="008C4F"/>
              </a:buClr>
              <a:buSzPct val="80000"/>
              <a:buFont typeface="Wingdings 2" charset="2"/>
              <a:buChar char=""/>
              <a:tabLst>
                <a:tab pos="1714680" algn="l"/>
              </a:tabLst>
            </a:pPr>
            <a:r>
              <a:rPr lang="en-US" sz="2000" b="0" strike="noStrike" spc="-1">
                <a:solidFill>
                  <a:srgbClr val="000000"/>
                </a:solidFill>
                <a:latin typeface="DejaVu Sans"/>
                <a:ea typeface="ＭＳ Ｐゴシック"/>
              </a:rPr>
              <a:t>Reliability</a:t>
            </a:r>
            <a:endParaRPr lang="en-US" sz="20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Maturation</a:t>
            </a:r>
            <a:endParaRPr lang="en-US" sz="18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Fault tolerance</a:t>
            </a:r>
            <a:endParaRPr lang="en-US" sz="18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Recovery </a:t>
            </a:r>
            <a:endParaRPr lang="en-US" sz="1800" b="0" strike="noStrike" spc="-1">
              <a:solidFill>
                <a:srgbClr val="000000"/>
              </a:solidFill>
              <a:latin typeface="Arial"/>
            </a:endParaRPr>
          </a:p>
          <a:p>
            <a:pPr marL="216000" indent="-215640">
              <a:lnSpc>
                <a:spcPct val="90000"/>
              </a:lnSpc>
              <a:spcBef>
                <a:spcPts val="1080"/>
              </a:spcBef>
              <a:buClr>
                <a:srgbClr val="008C4F"/>
              </a:buClr>
              <a:buSzPct val="80000"/>
              <a:buFont typeface="Wingdings 2" charset="2"/>
              <a:buChar char=""/>
              <a:tabLst>
                <a:tab pos="1714680" algn="l"/>
              </a:tabLst>
            </a:pPr>
            <a:r>
              <a:rPr lang="en-US" sz="2000" b="0" strike="noStrike" spc="-1">
                <a:solidFill>
                  <a:srgbClr val="000000"/>
                </a:solidFill>
                <a:latin typeface="DejaVu Sans"/>
                <a:ea typeface="ＭＳ Ｐゴシック"/>
              </a:rPr>
              <a:t>Usability</a:t>
            </a:r>
            <a:endParaRPr lang="en-US" sz="20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Comprehensibility</a:t>
            </a:r>
            <a:endParaRPr lang="en-US" sz="18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Learnability</a:t>
            </a:r>
            <a:endParaRPr lang="en-US" sz="18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Operability</a:t>
            </a:r>
            <a:endParaRPr lang="en-US" sz="1800" b="0" strike="noStrike" spc="-1">
              <a:solidFill>
                <a:srgbClr val="000000"/>
              </a:solidFill>
              <a:latin typeface="Arial"/>
            </a:endParaRPr>
          </a:p>
        </p:txBody>
      </p:sp>
      <p:sp>
        <p:nvSpPr>
          <p:cNvPr id="495" name="CustomShape 60"/>
          <p:cNvSpPr/>
          <p:nvPr/>
        </p:nvSpPr>
        <p:spPr>
          <a:xfrm>
            <a:off x="539640" y="72252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a:t>
            </a:r>
            <a:endParaRPr lang="en-US" sz="2200" b="0" strike="noStrike" spc="-1">
              <a:solidFill>
                <a:srgbClr val="000000"/>
              </a:solidFill>
              <a:latin typeface="Arial"/>
            </a:endParaRPr>
          </a:p>
        </p:txBody>
      </p:sp>
      <p:sp>
        <p:nvSpPr>
          <p:cNvPr id="496" name="CustomShape 61"/>
          <p:cNvSpPr/>
          <p:nvPr/>
        </p:nvSpPr>
        <p:spPr>
          <a:xfrm>
            <a:off x="542880" y="127116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Non-Functional &amp; Quality Requirements – </a:t>
            </a:r>
            <a:r>
              <a:rPr lang="de-DE" sz="2200" b="1" strike="noStrike" spc="-1">
                <a:solidFill>
                  <a:srgbClr val="666666"/>
                </a:solidFill>
                <a:latin typeface="DejaVu Sans"/>
                <a:ea typeface="DejaVu Sans"/>
              </a:rPr>
              <a:t>Product Quality (ISO 9126 / DIN 66272)</a:t>
            </a:r>
            <a:endParaRPr lang="en-US" sz="22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94">
                                            <p:txEl>
                                              <p:pRg st="6" end="6"/>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94">
                                            <p:txEl>
                                              <p:pRg st="7" end="7"/>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494">
                                            <p:txEl>
                                              <p:pRg st="8" end="8"/>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494">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494">
                                            <p:txEl>
                                              <p:pRg st="10" end="10"/>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494">
                                            <p:txEl>
                                              <p:pRg st="11" end="11"/>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494">
                                            <p:txEl>
                                              <p:pRg st="12" end="12"/>
                                            </p:txEl>
                                          </p:spTgt>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49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62"/>
          <p:cNvSpPr/>
          <p:nvPr/>
        </p:nvSpPr>
        <p:spPr>
          <a:xfrm>
            <a:off x="577800" y="2198520"/>
            <a:ext cx="10276560" cy="436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marL="216000" indent="-215640">
              <a:lnSpc>
                <a:spcPct val="90000"/>
              </a:lnSpc>
              <a:spcBef>
                <a:spcPts val="360"/>
              </a:spcBef>
              <a:buClr>
                <a:srgbClr val="008C4F"/>
              </a:buClr>
              <a:buSzPct val="80000"/>
              <a:buFont typeface="Wingdings 2" charset="2"/>
              <a:buChar char=""/>
              <a:tabLst>
                <a:tab pos="1714680" algn="l"/>
              </a:tabLst>
            </a:pPr>
            <a:r>
              <a:rPr lang="en-US" sz="2000" b="0" strike="noStrike" spc="-1">
                <a:solidFill>
                  <a:srgbClr val="000000"/>
                </a:solidFill>
                <a:latin typeface="DejaVu Sans"/>
                <a:ea typeface="ＭＳ Ｐゴシック"/>
              </a:rPr>
              <a:t>Efficiency</a:t>
            </a:r>
            <a:endParaRPr lang="en-US" sz="20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Time response</a:t>
            </a:r>
            <a:endParaRPr lang="en-US" sz="18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Resource Consumption</a:t>
            </a:r>
            <a:endParaRPr lang="en-US" sz="1800" b="0" strike="noStrike" spc="-1">
              <a:solidFill>
                <a:srgbClr val="000000"/>
              </a:solidFill>
              <a:latin typeface="Arial"/>
            </a:endParaRPr>
          </a:p>
          <a:p>
            <a:pPr marL="216000" indent="-215640">
              <a:lnSpc>
                <a:spcPct val="90000"/>
              </a:lnSpc>
              <a:spcBef>
                <a:spcPts val="1080"/>
              </a:spcBef>
              <a:buClr>
                <a:srgbClr val="008C4F"/>
              </a:buClr>
              <a:buSzPct val="80000"/>
              <a:buFont typeface="Wingdings 2" charset="2"/>
              <a:buChar char=""/>
              <a:tabLst>
                <a:tab pos="1714680" algn="l"/>
              </a:tabLst>
            </a:pPr>
            <a:r>
              <a:rPr lang="en-US" sz="2000" b="0" strike="noStrike" spc="-1">
                <a:solidFill>
                  <a:srgbClr val="000000"/>
                </a:solidFill>
                <a:latin typeface="DejaVu Sans"/>
                <a:ea typeface="ＭＳ Ｐゴシック"/>
              </a:rPr>
              <a:t>Changeability</a:t>
            </a:r>
            <a:endParaRPr lang="en-US" sz="20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Analyzability</a:t>
            </a:r>
            <a:endParaRPr lang="en-US" sz="18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Modifiability</a:t>
            </a:r>
            <a:endParaRPr lang="en-US" sz="18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Stability</a:t>
            </a:r>
            <a:endParaRPr lang="en-US" sz="18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Verifiability</a:t>
            </a:r>
            <a:endParaRPr lang="en-US" sz="1800" b="0" strike="noStrike" spc="-1">
              <a:solidFill>
                <a:srgbClr val="000000"/>
              </a:solidFill>
              <a:latin typeface="Arial"/>
            </a:endParaRPr>
          </a:p>
          <a:p>
            <a:pPr marL="216000" indent="-215640">
              <a:lnSpc>
                <a:spcPct val="90000"/>
              </a:lnSpc>
              <a:spcBef>
                <a:spcPts val="1080"/>
              </a:spcBef>
              <a:buClr>
                <a:srgbClr val="008C4F"/>
              </a:buClr>
              <a:buSzPct val="80000"/>
              <a:buFont typeface="Wingdings 2" charset="2"/>
              <a:buChar char=""/>
              <a:tabLst>
                <a:tab pos="1714680" algn="l"/>
              </a:tabLst>
            </a:pPr>
            <a:r>
              <a:rPr lang="en-US" sz="2000" b="0" strike="noStrike" spc="-1">
                <a:solidFill>
                  <a:srgbClr val="000000"/>
                </a:solidFill>
                <a:latin typeface="DejaVu Sans"/>
                <a:ea typeface="ＭＳ Ｐゴシック"/>
              </a:rPr>
              <a:t>Portability</a:t>
            </a:r>
            <a:endParaRPr lang="en-US" sz="20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Adaptivity</a:t>
            </a:r>
            <a:endParaRPr lang="en-US" sz="18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Installability</a:t>
            </a:r>
            <a:endParaRPr lang="en-US" sz="18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Conformity with standards</a:t>
            </a:r>
            <a:endParaRPr lang="en-US" sz="1800" b="0" strike="noStrike" spc="-1">
              <a:solidFill>
                <a:srgbClr val="000000"/>
              </a:solidFill>
              <a:latin typeface="Arial"/>
            </a:endParaRPr>
          </a:p>
          <a:p>
            <a:pPr marL="432000" lvl="1" indent="-215640">
              <a:lnSpc>
                <a:spcPct val="90000"/>
              </a:lnSpc>
              <a:buClr>
                <a:srgbClr val="008C4F"/>
              </a:buClr>
              <a:buSzPct val="45000"/>
              <a:buFont typeface="OpenSymbol"/>
              <a:buChar char="—"/>
              <a:tabLst>
                <a:tab pos="1714680" algn="l"/>
              </a:tabLst>
            </a:pPr>
            <a:r>
              <a:rPr lang="en-US" sz="1800" b="0" strike="noStrike" spc="-1">
                <a:solidFill>
                  <a:srgbClr val="000000"/>
                </a:solidFill>
                <a:latin typeface="DejaVu Sans"/>
                <a:ea typeface="ＭＳ Ｐゴシック"/>
              </a:rPr>
              <a:t>Replaceability</a:t>
            </a:r>
            <a:endParaRPr lang="en-US" sz="1800" b="0" strike="noStrike" spc="-1">
              <a:solidFill>
                <a:srgbClr val="000000"/>
              </a:solidFill>
              <a:latin typeface="Arial"/>
            </a:endParaRPr>
          </a:p>
        </p:txBody>
      </p:sp>
      <p:sp>
        <p:nvSpPr>
          <p:cNvPr id="498" name="CustomShape 63"/>
          <p:cNvSpPr/>
          <p:nvPr/>
        </p:nvSpPr>
        <p:spPr>
          <a:xfrm>
            <a:off x="539640" y="72252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a:t>
            </a:r>
            <a:endParaRPr lang="en-US" sz="2200" b="0" strike="noStrike" spc="-1">
              <a:solidFill>
                <a:srgbClr val="000000"/>
              </a:solidFill>
              <a:latin typeface="Arial"/>
            </a:endParaRPr>
          </a:p>
        </p:txBody>
      </p:sp>
      <p:sp>
        <p:nvSpPr>
          <p:cNvPr id="499" name="CustomShape 64"/>
          <p:cNvSpPr/>
          <p:nvPr/>
        </p:nvSpPr>
        <p:spPr>
          <a:xfrm>
            <a:off x="542880" y="127116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Non-Functional &amp; Quality Requirements – </a:t>
            </a:r>
            <a:r>
              <a:rPr lang="de-DE" sz="2200" b="1" strike="noStrike" spc="-1">
                <a:solidFill>
                  <a:srgbClr val="666666"/>
                </a:solidFill>
                <a:latin typeface="DejaVu Sans"/>
                <a:ea typeface="DejaVu Sans"/>
              </a:rPr>
              <a:t>Product Quality (ISO 9126 / DIN 66272)</a:t>
            </a:r>
            <a:endParaRPr lang="en-US" sz="22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97">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97">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4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97">
                                            <p:txEl>
                                              <p:pRg st="3" end="3"/>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497">
                                            <p:txEl>
                                              <p:pRg st="4" end="4"/>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497">
                                            <p:txEl>
                                              <p:pRg st="5" end="5"/>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497">
                                            <p:txEl>
                                              <p:pRg st="6" end="6"/>
                                            </p:txEl>
                                          </p:spTgt>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49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497">
                                            <p:txEl>
                                              <p:pRg st="8" end="8"/>
                                            </p:txEl>
                                          </p:spTgt>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497">
                                            <p:txEl>
                                              <p:pRg st="9" end="9"/>
                                            </p:txEl>
                                          </p:spTgt>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497">
                                            <p:txEl>
                                              <p:pRg st="10" end="10"/>
                                            </p:txEl>
                                          </p:spTgt>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497">
                                            <p:txEl>
                                              <p:pRg st="11" end="11"/>
                                            </p:txEl>
                                          </p:spTgt>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49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TextShape 30"/>
          <p:cNvSpPr/>
          <p:nvPr/>
        </p:nvSpPr>
        <p:spPr>
          <a:xfrm>
            <a:off x="530280" y="1339200"/>
            <a:ext cx="10503360" cy="4859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User level → The user can create accounts with only </a:t>
            </a:r>
            <a:r>
              <a:rPr lang="en-US" sz="2000" b="1" strike="noStrike" spc="-1">
                <a:solidFill>
                  <a:srgbClr val="000000"/>
                </a:solidFill>
                <a:latin typeface="DejaVu Sans"/>
                <a:ea typeface="Arial"/>
              </a:rPr>
              <a:t>two</a:t>
            </a:r>
            <a:r>
              <a:rPr lang="en-US" sz="2000" b="0" strike="noStrike" spc="-1">
                <a:solidFill>
                  <a:srgbClr val="000000"/>
                </a:solidFill>
                <a:latin typeface="DejaVu Sans"/>
                <a:ea typeface="Arial"/>
              </a:rPr>
              <a:t> interactions</a:t>
            </a:r>
            <a:endParaRPr lang="en-US" sz="2000" b="0" strike="noStrike" spc="-1">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pos="0" algn="l"/>
              </a:tabLst>
            </a:pPr>
            <a:r>
              <a:rPr lang="en-US" sz="2000" b="0" strike="noStrike" spc="-1">
                <a:solidFill>
                  <a:srgbClr val="000000"/>
                </a:solidFill>
                <a:latin typeface="DejaVu Sans"/>
                <a:ea typeface="Arial"/>
              </a:rPr>
              <a:t>System task level → The creation of an account (pressing of the „system availability“ button) takes max. 0.5 seconds</a:t>
            </a:r>
            <a:endParaRPr lang="en-US" sz="2000" b="0" strike="noStrike" spc="-1">
              <a:solidFill>
                <a:srgbClr val="000000"/>
              </a:solidFill>
              <a:latin typeface="Arial"/>
            </a:endParaRPr>
          </a:p>
          <a:p>
            <a:pPr marL="228600" indent="-228240">
              <a:lnSpc>
                <a:spcPct val="100000"/>
              </a:lnSpc>
              <a:spcBef>
                <a:spcPts val="1001"/>
              </a:spcBef>
              <a:tabLst>
                <a:tab pos="0" algn="l"/>
              </a:tabLst>
            </a:pPr>
            <a:endParaRPr lang="en-US" sz="2000" b="0" strike="noStrike" spc="-1">
              <a:solidFill>
                <a:srgbClr val="000000"/>
              </a:solidFill>
              <a:latin typeface="Arial"/>
            </a:endParaRPr>
          </a:p>
          <a:p>
            <a:pPr marL="228600" indent="-228240">
              <a:lnSpc>
                <a:spcPct val="100000"/>
              </a:lnSpc>
              <a:spcBef>
                <a:spcPts val="1001"/>
              </a:spcBef>
              <a:tabLst>
                <a:tab pos="0" algn="l"/>
              </a:tabLst>
            </a:pPr>
            <a:r>
              <a:rPr lang="en-US" sz="2000" b="1" strike="noStrike" spc="-1">
                <a:solidFill>
                  <a:srgbClr val="000000"/>
                </a:solidFill>
                <a:latin typeface="DejaVu Sans"/>
                <a:ea typeface="Arial"/>
              </a:rPr>
              <a:t>→ Derived non-functional requirement result from the interplay between both levels.</a:t>
            </a:r>
            <a:endParaRPr lang="en-US" sz="2000" b="0" strike="noStrike" spc="-1">
              <a:solidFill>
                <a:srgbClr val="000000"/>
              </a:solidFill>
              <a:latin typeface="Arial"/>
            </a:endParaRPr>
          </a:p>
        </p:txBody>
      </p:sp>
      <p:sp>
        <p:nvSpPr>
          <p:cNvPr id="501" name="CustomShape 65"/>
          <p:cNvSpPr/>
          <p:nvPr/>
        </p:nvSpPr>
        <p:spPr>
          <a:xfrm>
            <a:off x="539640" y="72252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Types of Requirements</a:t>
            </a:r>
            <a:endParaRPr lang="en-US" sz="2200" b="0" strike="noStrike" spc="-1">
              <a:solidFill>
                <a:srgbClr val="000000"/>
              </a:solidFill>
              <a:latin typeface="Arial"/>
            </a:endParaRPr>
          </a:p>
        </p:txBody>
      </p:sp>
      <p:sp>
        <p:nvSpPr>
          <p:cNvPr id="502" name="CustomShape 66"/>
          <p:cNvSpPr/>
          <p:nvPr/>
        </p:nvSpPr>
        <p:spPr>
          <a:xfrm>
            <a:off x="542880" y="1271160"/>
            <a:ext cx="10358280" cy="4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Non-Functional &amp; Quality Requirements – </a:t>
            </a:r>
            <a:r>
              <a:rPr lang="de-DE" sz="2200" b="1" strike="noStrike" spc="-1">
                <a:solidFill>
                  <a:srgbClr val="666666"/>
                </a:solidFill>
                <a:latin typeface="DejaVu Sans"/>
                <a:ea typeface="DejaVu Sans"/>
              </a:rPr>
              <a:t>Example „</a:t>
            </a:r>
            <a:r>
              <a:rPr lang="de-DE" sz="2200" b="0" i="1" strike="noStrike" spc="-1">
                <a:solidFill>
                  <a:srgbClr val="666666"/>
                </a:solidFill>
                <a:latin typeface="DejaVu Sans"/>
                <a:ea typeface="DejaVu Sans"/>
              </a:rPr>
              <a:t>Performance</a:t>
            </a:r>
            <a:r>
              <a:rPr lang="de-DE" sz="2200" b="1" strike="noStrike" spc="-1">
                <a:solidFill>
                  <a:srgbClr val="666666"/>
                </a:solidFill>
                <a:latin typeface="DejaVu Sans"/>
                <a:ea typeface="DejaVu Sans"/>
              </a:rPr>
              <a:t>“</a:t>
            </a:r>
            <a:endParaRPr lang="en-US" sz="2200" b="0" strike="noStrike" spc="-1">
              <a:solidFill>
                <a:srgbClr val="000000"/>
              </a:solidFill>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335520" y="4406760"/>
            <a:ext cx="10747440" cy="135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000" b="1" strike="noStrike" cap="all" spc="-1">
                <a:solidFill>
                  <a:srgbClr val="008C4F"/>
                </a:solidFill>
                <a:latin typeface="DejaVu Sans"/>
                <a:ea typeface="DejaVu Sans"/>
              </a:rPr>
              <a:t>Summary</a:t>
            </a:r>
            <a:endParaRPr lang="en-US" sz="3000" b="0" strike="noStrike" spc="-1">
              <a:solidFill>
                <a:srgbClr val="000000"/>
              </a:solidFill>
              <a:latin typeface="Arial"/>
            </a:endParaRPr>
          </a:p>
        </p:txBody>
      </p:sp>
      <p:sp>
        <p:nvSpPr>
          <p:cNvPr id="504" name="CustomShape 2"/>
          <p:cNvSpPr/>
          <p:nvPr/>
        </p:nvSpPr>
        <p:spPr>
          <a:xfrm>
            <a:off x="335520" y="2906640"/>
            <a:ext cx="10747440" cy="149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Summary</a:t>
            </a:r>
            <a:endParaRPr lang="en-US" sz="2200" b="0" strike="noStrike" spc="-1">
              <a:solidFill>
                <a:srgbClr val="000000"/>
              </a:solidFill>
              <a:latin typeface="Arial"/>
            </a:endParaRPr>
          </a:p>
        </p:txBody>
      </p:sp>
      <p:sp>
        <p:nvSpPr>
          <p:cNvPr id="506"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07" name="PlaceHolder 1"/>
          <p:cNvSpPr>
            <a:spLocks noGrp="1"/>
          </p:cNvSpPr>
          <p:nvPr>
            <p:ph/>
          </p:nvPr>
        </p:nvSpPr>
        <p:spPr>
          <a:xfrm>
            <a:off x="609480" y="1769400"/>
            <a:ext cx="10586160" cy="4854240"/>
          </a:xfrm>
          <a:prstGeom prst="rect">
            <a:avLst/>
          </a:prstGeom>
          <a:noFill/>
          <a:ln w="0">
            <a:noFill/>
          </a:ln>
        </p:spPr>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The system context defines what is relevant for the system and what can be ignored</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Stakeholder, data sources and sinks, standards, ...</a:t>
            </a:r>
            <a:endParaRPr lang="en-US" sz="1800" b="0" strike="noStrike" spc="-1">
              <a:solidFill>
                <a:srgbClr val="000000"/>
              </a:solidFill>
              <a:latin typeface="Arial"/>
            </a:endParaRPr>
          </a:p>
          <a:p>
            <a:pPr marL="228600" indent="0">
              <a:lnSpc>
                <a:spcPct val="90000"/>
              </a:lnSpc>
              <a:spcBef>
                <a:spcPts val="1417"/>
              </a:spcBef>
              <a:buNone/>
              <a:tabLst>
                <a:tab pos="0" algn="l"/>
              </a:tabLst>
            </a:pPr>
            <a:endParaRPr lang="en-US" sz="18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tabLst>
                <a:tab pos="0" algn="l"/>
              </a:tabLst>
            </a:pPr>
            <a:r>
              <a:rPr lang="en-US" sz="2000" b="0" strike="noStrike" spc="-1">
                <a:solidFill>
                  <a:srgbClr val="000000"/>
                </a:solidFill>
                <a:latin typeface="DejaVu Sans"/>
                <a:ea typeface="DejaVu Sans"/>
              </a:rPr>
              <a:t>The system boundary defines the scope of the system</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tabLst>
                <a:tab pos="0" algn="l"/>
              </a:tabLst>
            </a:pPr>
            <a:r>
              <a:rPr lang="en-US" sz="1800" b="0" strike="noStrike" spc="-1">
                <a:solidFill>
                  <a:srgbClr val="000000"/>
                </a:solidFill>
                <a:latin typeface="DejaVu Sans"/>
                <a:ea typeface="DejaVu Sans"/>
              </a:rPr>
              <a:t>E.g., which functionalities are provided by the system in comparison to what is provided by the system context</a:t>
            </a:r>
            <a:endParaRPr lang="en-US" sz="1800" b="0" strike="noStrike" spc="-1">
              <a:solidFill>
                <a:srgbClr val="000000"/>
              </a:solidFill>
              <a:latin typeface="Arial"/>
            </a:endParaRPr>
          </a:p>
          <a:p>
            <a:pPr marL="228600" indent="0">
              <a:lnSpc>
                <a:spcPct val="100000"/>
              </a:lnSpc>
              <a:spcBef>
                <a:spcPts val="1417"/>
              </a:spcBef>
              <a:buNone/>
              <a:tabLst>
                <a:tab pos="0" algn="l"/>
              </a:tabLst>
            </a:pPr>
            <a:endParaRPr lang="en-US" sz="18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tabLst>
                <a:tab pos="0" algn="l"/>
              </a:tabLst>
            </a:pPr>
            <a:r>
              <a:rPr lang="en-US" sz="2000" b="0" strike="noStrike" spc="-1">
                <a:solidFill>
                  <a:srgbClr val="000000"/>
                </a:solidFill>
                <a:latin typeface="DejaVu Sans"/>
                <a:ea typeface="DejaVu Sans"/>
              </a:rPr>
              <a:t>A wrong system context leads to erroneous requirements</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tabLst>
                <a:tab pos="0" algn="l"/>
              </a:tabLst>
            </a:pPr>
            <a:r>
              <a:rPr lang="en-US" sz="1800" b="0" strike="noStrike" spc="-1">
                <a:solidFill>
                  <a:srgbClr val="000000"/>
                </a:solidFill>
                <a:latin typeface="DejaVu Sans"/>
                <a:ea typeface="DejaVu Sans"/>
              </a:rPr>
              <a:t>Possibly fatal for a project</a:t>
            </a:r>
            <a:endParaRPr lang="en-US"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Context</a:t>
            </a:r>
            <a:endParaRPr lang="en-US" sz="2200" b="0" strike="noStrike" spc="-1">
              <a:solidFill>
                <a:srgbClr val="000000"/>
              </a:solidFill>
              <a:latin typeface="Arial"/>
            </a:endParaRPr>
          </a:p>
        </p:txBody>
      </p:sp>
      <p:sp>
        <p:nvSpPr>
          <p:cNvPr id="295"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96"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297" name="Grafik 2"/>
          <p:cNvPicPr/>
          <p:nvPr/>
        </p:nvPicPr>
        <p:blipFill>
          <a:blip r:embed="rId3"/>
          <a:stretch/>
        </p:blipFill>
        <p:spPr>
          <a:xfrm>
            <a:off x="2382840" y="1569600"/>
            <a:ext cx="6675840" cy="4690080"/>
          </a:xfrm>
          <a:prstGeom prst="rect">
            <a:avLst/>
          </a:prstGeom>
          <a:ln w="0">
            <a:noFill/>
          </a:ln>
        </p:spPr>
      </p:pic>
      <p:sp>
        <p:nvSpPr>
          <p:cNvPr id="298" name="CustomShape 5"/>
          <p:cNvSpPr/>
          <p:nvPr/>
        </p:nvSpPr>
        <p:spPr>
          <a:xfrm>
            <a:off x="263520" y="6411600"/>
            <a:ext cx="1091808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Based on K. Pohl, C. Rupp (2011) – </a:t>
            </a:r>
            <a:r>
              <a:rPr lang="en-US" sz="900" b="0" strike="noStrike" spc="-1">
                <a:solidFill>
                  <a:srgbClr val="A6A6A6"/>
                </a:solidFill>
                <a:latin typeface="Roboto"/>
                <a:ea typeface="Roboto"/>
              </a:rPr>
              <a:t>Requirements Engineering Fundamentals: A study guide for Requirements Engineering Foundation Level</a:t>
            </a:r>
            <a:endParaRPr lang="en-US" sz="900" b="0" strike="noStrike" spc="-1">
              <a:solidFill>
                <a:srgbClr val="000000"/>
              </a:solidFill>
              <a:latin typeface="Arial"/>
            </a:endParaRPr>
          </a:p>
        </p:txBody>
      </p:sp>
      <p:sp>
        <p:nvSpPr>
          <p:cNvPr id="299" name="Callout: Bent Line 298"/>
          <p:cNvSpPr/>
          <p:nvPr/>
        </p:nvSpPr>
        <p:spPr>
          <a:xfrm>
            <a:off x="9234360" y="4343400"/>
            <a:ext cx="1508400" cy="45576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000000"/>
                </a:solidFill>
                <a:latin typeface="DejaVu Sans"/>
                <a:ea typeface="DejaVu Sans"/>
              </a:rPr>
              <a:t>Context Boundary</a:t>
            </a:r>
            <a:endParaRPr lang="en-US" sz="1600" b="0" strike="noStrike" spc="-1">
              <a:solidFill>
                <a:srgbClr val="000000"/>
              </a:solidFill>
              <a:latin typeface="Arial"/>
            </a:endParaRPr>
          </a:p>
        </p:txBody>
      </p:sp>
      <p:sp>
        <p:nvSpPr>
          <p:cNvPr id="300" name="Callout: Bent Line 299"/>
          <p:cNvSpPr/>
          <p:nvPr/>
        </p:nvSpPr>
        <p:spPr>
          <a:xfrm>
            <a:off x="9234360" y="1828800"/>
            <a:ext cx="1508400" cy="45576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000000"/>
                </a:solidFill>
                <a:latin typeface="DejaVu Sans"/>
                <a:ea typeface="DejaVu Sans"/>
              </a:rPr>
              <a:t>System Boundary</a:t>
            </a:r>
            <a:endParaRPr lang="en-US" sz="1600" b="0" strike="noStrike" spc="-1">
              <a:solidFill>
                <a:srgbClr val="000000"/>
              </a:solidFill>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80"/>
          <p:cNvSpPr/>
          <p:nvPr/>
        </p:nvSpPr>
        <p:spPr>
          <a:xfrm>
            <a:off x="542880" y="721800"/>
            <a:ext cx="10357200" cy="49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2200" b="1" strike="noStrike" spc="-1">
                <a:solidFill>
                  <a:srgbClr val="000000"/>
                </a:solidFill>
                <a:latin typeface="DejaVu Sans"/>
                <a:ea typeface="DejaVu Sans"/>
              </a:rPr>
              <a:t>Summary</a:t>
            </a:r>
            <a:endParaRPr lang="en-US" sz="2200" b="0" strike="noStrike" spc="-1">
              <a:solidFill>
                <a:srgbClr val="000000"/>
              </a:solidFill>
              <a:latin typeface="Arial"/>
            </a:endParaRPr>
          </a:p>
        </p:txBody>
      </p:sp>
      <p:sp>
        <p:nvSpPr>
          <p:cNvPr id="509" name="CustomShape 82"/>
          <p:cNvSpPr/>
          <p:nvPr/>
        </p:nvSpPr>
        <p:spPr>
          <a:xfrm>
            <a:off x="451800" y="1709280"/>
            <a:ext cx="8224560" cy="4352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510" name="Picture 509"/>
          <p:cNvPicPr/>
          <p:nvPr/>
        </p:nvPicPr>
        <p:blipFill>
          <a:blip r:embed="rId3"/>
          <a:stretch/>
        </p:blipFill>
        <p:spPr>
          <a:xfrm>
            <a:off x="836640" y="1977840"/>
            <a:ext cx="8991720" cy="4421520"/>
          </a:xfrm>
          <a:prstGeom prst="rect">
            <a:avLst/>
          </a:prstGeom>
          <a:ln w="0">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335520" y="1268640"/>
            <a:ext cx="10744200" cy="503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Bef>
                <a:spcPts val="799"/>
              </a:spcBef>
              <a:tabLst>
                <a:tab pos="0" algn="l"/>
              </a:tabLst>
            </a:pPr>
            <a:r>
              <a:rPr lang="en-US" sz="4000" b="1" strike="noStrike" spc="-1">
                <a:solidFill>
                  <a:srgbClr val="000000"/>
                </a:solidFill>
                <a:latin typeface="DejaVu Sans"/>
                <a:ea typeface="DejaVu Sans"/>
              </a:rPr>
              <a:t>Questions?</a:t>
            </a:r>
            <a:endParaRPr lang="en-US" sz="4000" b="0" strike="noStrike" spc="-1">
              <a:solidFill>
                <a:srgbClr val="000000"/>
              </a:solidFill>
              <a:latin typeface="Arial"/>
            </a:endParaRPr>
          </a:p>
        </p:txBody>
      </p:sp>
      <p:sp>
        <p:nvSpPr>
          <p:cNvPr id="512" name="CustomShape 3"/>
          <p:cNvSpPr/>
          <p:nvPr/>
        </p:nvSpPr>
        <p:spPr>
          <a:xfrm>
            <a:off x="335520" y="764640"/>
            <a:ext cx="10744200" cy="49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542880" y="722520"/>
            <a:ext cx="10355760" cy="496440"/>
          </a:xfrm>
          <a:prstGeom prst="rect">
            <a:avLst/>
          </a:prstGeom>
          <a:noFill/>
          <a:ln w="0">
            <a:noFill/>
          </a:ln>
        </p:spPr>
        <p:txBody>
          <a:bodyPr lIns="0" tIns="0" rIns="0" bIns="0" anchor="ctr">
            <a:noAutofit/>
          </a:bodyPr>
          <a:lstStyle/>
          <a:p>
            <a:pPr marL="216000" indent="-216000" algn="ctr">
              <a:lnSpc>
                <a:spcPct val="100000"/>
              </a:lnSpc>
              <a:buClr>
                <a:srgbClr val="008C4F"/>
              </a:buClr>
              <a:buSzPct val="45000"/>
              <a:buFont typeface="DejaVu Sans"/>
              <a:buChar char="◾"/>
              <a:tabLst>
                <a:tab pos="0" algn="l"/>
              </a:tabLst>
            </a:pPr>
            <a:r>
              <a:rPr lang="de-DE" sz="2200" b="1" strike="noStrike" spc="-1">
                <a:solidFill>
                  <a:srgbClr val="000000"/>
                </a:solidFill>
                <a:latin typeface="DejaVu Sans"/>
                <a:ea typeface="DejaVu Sans"/>
              </a:rPr>
              <a:t>References</a:t>
            </a:r>
            <a:endParaRPr lang="en-US" sz="22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Context</a:t>
            </a:r>
            <a:endParaRPr lang="en-US" sz="2200" b="0" strike="noStrike" spc="-1">
              <a:solidFill>
                <a:srgbClr val="000000"/>
              </a:solidFill>
              <a:latin typeface="Arial"/>
            </a:endParaRPr>
          </a:p>
        </p:txBody>
      </p:sp>
      <p:sp>
        <p:nvSpPr>
          <p:cNvPr id="302"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Why?</a:t>
            </a:r>
            <a:endParaRPr lang="en-US" sz="2200" b="0" strike="noStrike" spc="-1">
              <a:solidFill>
                <a:srgbClr val="000000"/>
              </a:solidFill>
              <a:latin typeface="Arial"/>
            </a:endParaRPr>
          </a:p>
        </p:txBody>
      </p:sp>
      <p:sp>
        <p:nvSpPr>
          <p:cNvPr id="303"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04" name="PlaceHolder 1"/>
          <p:cNvSpPr>
            <a:spLocks noGrp="1"/>
          </p:cNvSpPr>
          <p:nvPr>
            <p:ph/>
          </p:nvPr>
        </p:nvSpPr>
        <p:spPr>
          <a:xfrm>
            <a:off x="609480" y="1769400"/>
            <a:ext cx="10586160" cy="4854240"/>
          </a:xfrm>
          <a:prstGeom prst="rect">
            <a:avLst/>
          </a:prstGeom>
          <a:noFill/>
          <a:ln w="0">
            <a:noFill/>
          </a:ln>
        </p:spPr>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Software system is always embedded in an environment</a:t>
            </a:r>
            <a:endParaRPr lang="en-US" sz="20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Environment influences definition of requirements</a:t>
            </a:r>
            <a:endParaRPr lang="en-US" sz="20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Environment might consist of, e.g., (im)material objects ((non-)technical systems), people, technologies, business processes, laws, sensors, existing software components, etc.</a:t>
            </a:r>
            <a:endParaRPr lang="en-US" sz="2000" b="0" strike="noStrike" spc="-1">
              <a:solidFill>
                <a:srgbClr val="000000"/>
              </a:solidFill>
              <a:latin typeface="Arial"/>
            </a:endParaRPr>
          </a:p>
          <a:p>
            <a:pPr marL="108000" indent="0">
              <a:lnSpc>
                <a:spcPct val="100000"/>
              </a:lnSpc>
              <a:spcBef>
                <a:spcPts val="1417"/>
              </a:spcBef>
              <a:buNone/>
              <a:tabLst>
                <a:tab pos="0" algn="l"/>
              </a:tabLst>
            </a:pPr>
            <a:endParaRPr lang="en-US" sz="2000" b="0" strike="noStrike" spc="-1">
              <a:solidFill>
                <a:srgbClr val="000000"/>
              </a:solidFill>
              <a:latin typeface="Arial"/>
            </a:endParaRPr>
          </a:p>
          <a:p>
            <a:pPr marL="108000">
              <a:lnSpc>
                <a:spcPct val="100000"/>
              </a:lnSpc>
              <a:spcBef>
                <a:spcPts val="1417"/>
              </a:spcBef>
              <a:buClr>
                <a:srgbClr val="008C4F"/>
              </a:buClr>
              <a:buSzPct val="45000"/>
              <a:buFont typeface="DejaVu Sans"/>
              <a:buChar char="◾"/>
              <a:tabLst>
                <a:tab pos="0" algn="l"/>
              </a:tabLst>
            </a:pPr>
            <a:r>
              <a:rPr lang="en-US" sz="2000" b="0" strike="noStrike" spc="-1">
                <a:solidFill>
                  <a:srgbClr val="000000"/>
                </a:solidFill>
                <a:latin typeface="DejaVu Sans"/>
                <a:ea typeface="DejaVu Sans"/>
              </a:rPr>
              <a:t>→ Ignoring the environment will most likely lead to defects in the requirement specification</a:t>
            </a:r>
            <a:endParaRPr lang="en-US" sz="20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Context</a:t>
            </a:r>
            <a:endParaRPr lang="en-US" sz="2200" b="0" strike="noStrike" spc="-1">
              <a:solidFill>
                <a:srgbClr val="000000"/>
              </a:solidFill>
              <a:latin typeface="Arial"/>
            </a:endParaRPr>
          </a:p>
        </p:txBody>
      </p:sp>
      <p:sp>
        <p:nvSpPr>
          <p:cNvPr id="306"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Some Examples for Limiting Factors</a:t>
            </a:r>
            <a:endParaRPr lang="en-US" sz="2200" b="0" strike="noStrike" spc="-1">
              <a:solidFill>
                <a:srgbClr val="000000"/>
              </a:solidFill>
              <a:latin typeface="Arial"/>
            </a:endParaRPr>
          </a:p>
        </p:txBody>
      </p:sp>
      <p:sp>
        <p:nvSpPr>
          <p:cNvPr id="307"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08" name="PlaceHolder 1"/>
          <p:cNvSpPr>
            <a:spLocks noGrp="1"/>
          </p:cNvSpPr>
          <p:nvPr>
            <p:ph/>
          </p:nvPr>
        </p:nvSpPr>
        <p:spPr>
          <a:xfrm>
            <a:off x="609480" y="1769400"/>
            <a:ext cx="10586160" cy="4854240"/>
          </a:xfrm>
          <a:prstGeom prst="rect">
            <a:avLst/>
          </a:prstGeom>
          <a:noFill/>
          <a:ln w="0">
            <a:noFill/>
          </a:ln>
        </p:spPr>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dirty="0">
                <a:solidFill>
                  <a:srgbClr val="000000"/>
                </a:solidFill>
                <a:latin typeface="DejaVu Sans"/>
                <a:ea typeface="DejaVu Sans"/>
              </a:rPr>
              <a:t>Developers only trained in Java</a:t>
            </a:r>
            <a:endParaRPr lang="en-US" sz="2000" b="0" strike="noStrike" spc="-1" dirty="0">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dirty="0">
                <a:solidFill>
                  <a:srgbClr val="000000"/>
                </a:solidFill>
                <a:latin typeface="DejaVu Sans"/>
                <a:ea typeface="DejaVu Sans"/>
              </a:rPr>
              <a:t>Excludes other language options</a:t>
            </a:r>
            <a:endParaRPr lang="en-US" sz="1800" b="0" strike="noStrike" spc="-1" dirty="0">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dirty="0">
                <a:solidFill>
                  <a:srgbClr val="000000"/>
                </a:solidFill>
                <a:latin typeface="DejaVu Sans"/>
                <a:ea typeface="DejaVu Sans"/>
              </a:rPr>
              <a:t>Input data comes from a publicly available database</a:t>
            </a:r>
            <a:endParaRPr lang="en-US" sz="2000" b="0" strike="noStrike" spc="-1" dirty="0">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dirty="0">
                <a:solidFill>
                  <a:srgbClr val="000000"/>
                </a:solidFill>
                <a:latin typeface="DejaVu Sans"/>
                <a:ea typeface="DejaVu Sans"/>
              </a:rPr>
              <a:t>Excludes arbitrary input formats</a:t>
            </a:r>
            <a:endParaRPr lang="en-US" sz="1800" b="0" strike="noStrike" spc="-1" dirty="0">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dirty="0">
                <a:solidFill>
                  <a:srgbClr val="000000"/>
                </a:solidFill>
                <a:latin typeface="DejaVu Sans"/>
                <a:ea typeface="DejaVu Sans"/>
              </a:rPr>
              <a:t>Extreme Programming should be used</a:t>
            </a:r>
            <a:endParaRPr lang="en-US" sz="2000" b="0" strike="noStrike" spc="-1" dirty="0">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dirty="0">
                <a:solidFill>
                  <a:srgbClr val="000000"/>
                </a:solidFill>
                <a:latin typeface="DejaVu Sans"/>
                <a:ea typeface="DejaVu Sans"/>
              </a:rPr>
              <a:t>Can only use technologies for which the required tooling is available, e.g., automated unit tests</a:t>
            </a:r>
            <a:endParaRPr lang="en-US" sz="1800" b="0" strike="noStrike" spc="-1" dirty="0">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dirty="0">
                <a:solidFill>
                  <a:srgbClr val="000000"/>
                </a:solidFill>
                <a:latin typeface="DejaVu Sans"/>
                <a:ea typeface="DejaVu Sans"/>
              </a:rPr>
              <a:t>An existing library should be re-used</a:t>
            </a:r>
            <a:endParaRPr lang="en-US" sz="2000" b="0" strike="noStrike" spc="-1" dirty="0">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dirty="0">
                <a:solidFill>
                  <a:srgbClr val="000000"/>
                </a:solidFill>
                <a:latin typeface="DejaVu Sans"/>
                <a:ea typeface="DejaVu Sans"/>
              </a:rPr>
              <a:t>Excludes other libraries that provide similar features</a:t>
            </a:r>
            <a:endParaRPr lang="en-US" sz="1800" b="0" strike="noStrike" spc="-1" dirty="0">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dirty="0">
                <a:solidFill>
                  <a:srgbClr val="000000"/>
                </a:solidFill>
                <a:latin typeface="DejaVu Sans"/>
                <a:ea typeface="DejaVu Sans"/>
              </a:rPr>
              <a:t>Requires development that is compatible to the available library</a:t>
            </a:r>
            <a:endParaRPr lang="en-US" sz="18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7"/>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Context</a:t>
            </a:r>
            <a:endParaRPr lang="en-US" sz="2200" b="0" strike="noStrike" spc="-1">
              <a:solidFill>
                <a:srgbClr val="000000"/>
              </a:solidFill>
              <a:latin typeface="Arial"/>
            </a:endParaRPr>
          </a:p>
        </p:txBody>
      </p:sp>
      <p:sp>
        <p:nvSpPr>
          <p:cNvPr id="310" name="Rechteck 209"/>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Wrong Context – so what?</a:t>
            </a:r>
            <a:endParaRPr lang="en-US" sz="2200" b="0" strike="noStrike" spc="-1">
              <a:solidFill>
                <a:srgbClr val="000000"/>
              </a:solidFill>
              <a:latin typeface="Arial"/>
            </a:endParaRPr>
          </a:p>
        </p:txBody>
      </p:sp>
      <p:sp>
        <p:nvSpPr>
          <p:cNvPr id="311" name="HSN-Hierarchy 6"/>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12" name="PlaceHolder 3"/>
          <p:cNvSpPr/>
          <p:nvPr/>
        </p:nvSpPr>
        <p:spPr>
          <a:xfrm>
            <a:off x="610200" y="1709640"/>
            <a:ext cx="10586160" cy="422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In extreme cases:</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Critical bugs that prevent the system execution</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System may not be deployable</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The implementation may be impossible</a:t>
            </a:r>
            <a:endParaRPr lang="en-US" sz="18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Less extreme cases:</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Late changes to requirements increase costs</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Removal of features</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Uncritical bugs</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Users just don’t like the software</a:t>
            </a:r>
            <a:endParaRPr lang="en-US"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4"/>
          <p:cNvSpPr/>
          <p:nvPr/>
        </p:nvSpPr>
        <p:spPr>
          <a:xfrm>
            <a:off x="542880" y="7218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000000"/>
                </a:solidFill>
                <a:latin typeface="DejaVu Sans"/>
                <a:ea typeface="DejaVu Sans"/>
              </a:rPr>
              <a:t>System Context</a:t>
            </a:r>
            <a:endParaRPr lang="en-US" sz="2200" b="0" strike="noStrike" spc="-1">
              <a:solidFill>
                <a:srgbClr val="000000"/>
              </a:solidFill>
              <a:latin typeface="Arial"/>
            </a:endParaRPr>
          </a:p>
        </p:txBody>
      </p:sp>
      <p:sp>
        <p:nvSpPr>
          <p:cNvPr id="314" name="Rechteck 1"/>
          <p:cNvSpPr/>
          <p:nvPr/>
        </p:nvSpPr>
        <p:spPr>
          <a:xfrm>
            <a:off x="542880" y="1267200"/>
            <a:ext cx="10355760" cy="49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Wrong Context – so what?</a:t>
            </a:r>
            <a:endParaRPr lang="en-US" sz="2200" b="0" strike="noStrike" spc="-1">
              <a:solidFill>
                <a:srgbClr val="000000"/>
              </a:solidFill>
              <a:latin typeface="Arial"/>
            </a:endParaRPr>
          </a:p>
        </p:txBody>
      </p:sp>
      <p:sp>
        <p:nvSpPr>
          <p:cNvPr id="315" name="HSN-Hierarchy 1"/>
          <p:cNvSpPr/>
          <p:nvPr/>
        </p:nvSpPr>
        <p:spPr>
          <a:xfrm>
            <a:off x="451800" y="1709280"/>
            <a:ext cx="8223120" cy="43513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16" name="PlaceHolder 5"/>
          <p:cNvSpPr/>
          <p:nvPr/>
        </p:nvSpPr>
        <p:spPr>
          <a:xfrm>
            <a:off x="610200" y="1709640"/>
            <a:ext cx="10586160" cy="422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rmAutofit/>
          </a:bodyPr>
          <a:lstStyle/>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In extreme cases:</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Critical bugs that prevent the system execution</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System may not be deployable</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The implementation may be impossible</a:t>
            </a:r>
            <a:endParaRPr lang="en-US" sz="1800" b="0" strike="noStrike" spc="-1">
              <a:solidFill>
                <a:srgbClr val="000000"/>
              </a:solidFill>
              <a:latin typeface="Arial"/>
            </a:endParaRPr>
          </a:p>
          <a:p>
            <a:pPr marL="216000" indent="-216000">
              <a:lnSpc>
                <a:spcPct val="100000"/>
              </a:lnSpc>
              <a:spcBef>
                <a:spcPts val="1417"/>
              </a:spcBef>
              <a:buClr>
                <a:srgbClr val="008C4F"/>
              </a:buClr>
              <a:buSzPct val="45000"/>
              <a:buFont typeface="DejaVu Sans"/>
              <a:buChar char="◾"/>
            </a:pPr>
            <a:r>
              <a:rPr lang="en-US" sz="2000" b="0" strike="noStrike" spc="-1">
                <a:solidFill>
                  <a:srgbClr val="000000"/>
                </a:solidFill>
                <a:latin typeface="DejaVu Sans"/>
                <a:ea typeface="DejaVu Sans"/>
              </a:rPr>
              <a:t>Less extreme cases:</a:t>
            </a:r>
            <a:endParaRPr lang="en-US" sz="20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Late changes to requirements increase costs</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Removal of features</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Uncritical bugs</a:t>
            </a:r>
            <a:endParaRPr lang="en-US" sz="1800" b="0" strike="noStrike" spc="-1">
              <a:solidFill>
                <a:srgbClr val="000000"/>
              </a:solidFill>
              <a:latin typeface="Arial"/>
            </a:endParaRPr>
          </a:p>
          <a:p>
            <a:pPr marL="432000" lvl="1" indent="-216000">
              <a:lnSpc>
                <a:spcPct val="100000"/>
              </a:lnSpc>
              <a:spcBef>
                <a:spcPts val="1417"/>
              </a:spcBef>
              <a:buClr>
                <a:srgbClr val="008C4F"/>
              </a:buClr>
              <a:buSzPct val="60000"/>
              <a:buFont typeface="DejaVu Sans"/>
              <a:buChar char="—"/>
            </a:pPr>
            <a:r>
              <a:rPr lang="en-US" sz="1800" b="0" strike="noStrike" spc="-1">
                <a:solidFill>
                  <a:srgbClr val="000000"/>
                </a:solidFill>
                <a:latin typeface="DejaVu Sans"/>
                <a:ea typeface="DejaVu Sans"/>
              </a:rPr>
              <a:t>Users just don’t like the software</a:t>
            </a:r>
            <a:endParaRPr lang="en-US" sz="1800" b="0" strike="noStrike" spc="-1">
              <a:solidFill>
                <a:srgbClr val="000000"/>
              </a:solidFill>
              <a:latin typeface="Arial"/>
            </a:endParaRPr>
          </a:p>
        </p:txBody>
      </p:sp>
      <p:sp>
        <p:nvSpPr>
          <p:cNvPr id="317" name="CustomShape 81"/>
          <p:cNvSpPr/>
          <p:nvPr/>
        </p:nvSpPr>
        <p:spPr>
          <a:xfrm>
            <a:off x="2987280" y="5938200"/>
            <a:ext cx="5928480" cy="5979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ctr">
            <a:noAutofit/>
          </a:bodyPr>
          <a:lstStyle/>
          <a:p>
            <a:pPr algn="ctr">
              <a:lnSpc>
                <a:spcPct val="100000"/>
              </a:lnSpc>
            </a:pPr>
            <a:r>
              <a:rPr lang="en-US" sz="1800" b="1" strike="noStrike" spc="-1">
                <a:solidFill>
                  <a:srgbClr val="000000"/>
                </a:solidFill>
                <a:latin typeface="DejaVu Sans"/>
                <a:ea typeface="DejaVu Sans"/>
              </a:rPr>
              <a:t>Wrong Context → Wrong Requirements</a:t>
            </a:r>
            <a:endParaRPr lang="en-US" sz="1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2534</Words>
  <Application>Microsoft Office PowerPoint</Application>
  <PresentationFormat>Widescreen</PresentationFormat>
  <Paragraphs>438</Paragraphs>
  <Slides>52</Slides>
  <Notes>38</Notes>
  <HiddenSlides>1</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52</vt:i4>
      </vt:variant>
    </vt:vector>
  </HeadingPairs>
  <TitlesOfParts>
    <vt:vector size="68" baseType="lpstr">
      <vt:lpstr>Arial</vt:lpstr>
      <vt:lpstr>DejaVu Sans</vt:lpstr>
      <vt:lpstr>DejaVu Serif</vt:lpstr>
      <vt:lpstr>OpenSymbol</vt:lpstr>
      <vt:lpstr>Roboto</vt:lpstr>
      <vt:lpstr>StarSymbol</vt:lpstr>
      <vt:lpstr>Symbol</vt:lpstr>
      <vt:lpstr>Times New Roman</vt:lpstr>
      <vt:lpstr>Wingdings</vt:lpstr>
      <vt:lpstr>Wingdings 2</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Hooby</dc:creator>
  <dc:description/>
  <cp:lastModifiedBy>Chintan Patel</cp:lastModifiedBy>
  <cp:revision>3215</cp:revision>
  <dcterms:created xsi:type="dcterms:W3CDTF">2013-05-21T09:22:36Z</dcterms:created>
  <dcterms:modified xsi:type="dcterms:W3CDTF">2025-09-30T19:42:30Z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18</vt:i4>
  </property>
  <property fmtid="{D5CDD505-2E9C-101B-9397-08002B2CF9AE}" pid="4" name="PresentationFormat">
    <vt:lpwstr>Widescreen</vt:lpwstr>
  </property>
  <property fmtid="{D5CDD505-2E9C-101B-9397-08002B2CF9AE}" pid="5" name="Slides">
    <vt:i4>31</vt:i4>
  </property>
</Properties>
</file>