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1.png" ContentType="image/png"/>
  <Override PartName="/ppt/media/image8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9.png" ContentType="image/png"/>
  <Override PartName="/ppt/media/image10.png" ContentType="image/png"/>
  <Override PartName="/ppt/media/image6.jpeg" ContentType="image/jpeg"/>
  <Override PartName="/ppt/media/image13.png" ContentType="image/png"/>
  <Override PartName="/ppt/media/image7.png" ContentType="image/png"/>
  <Override PartName="/ppt/media/image12.png" ContentType="image/png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0.xml.rels" ContentType="application/vnd.openxmlformats-package.relationships+xml"/>
  <Override PartName="/ppt/slides/_rels/slide23.xml.rels" ContentType="application/vnd.openxmlformats-package.relationships+xml"/>
  <Override PartName="/ppt/slides/_rels/slide39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5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969F95A-ED21-4758-81B6-B54A91E58C6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insightmaker.com/insight/1954/The-World3-Model-Classic-World-Simulation" TargetMode="External"/><Relationship Id="rId2" Type="http://schemas.openxmlformats.org/officeDocument/2006/relationships/hyperlink" Target="http://bit-player.org/extras/limits/ltg.html" TargetMode="Externa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americanscientist.org/article/computation-and-the-human-predicament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blob/master/The-Limits-to-Growth/Exercises/E04-World3.pdf" TargetMode="External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video.seas.harvard.edu/media/12_03_30+Brian+Hayes/1_yv0vgydr/15996101" TargetMode="External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27400" y="1412640"/>
            <a:ext cx="10348200" cy="113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27400" y="2852640"/>
            <a:ext cx="10348200" cy="23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Limits to Growth and Planetary Boundaries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Theresa Sommer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42360" y="1268640"/>
            <a:ext cx="1062936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present growth trends in world population, industrialization, pollution, food production, and resource depletion continue unchanged,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on this planet will be reached sometime within the next one hundred years.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most probable result will be a rather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sudden and uncontrollable decline in both population and industrial capacity.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372600" y="2834640"/>
            <a:ext cx="10599120" cy="191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Meadows (1972) – The Limits to Growth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35520" y="126756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Inhaltsplatzhalter 5_1" descr=""/>
          <p:cNvPicPr/>
          <p:nvPr/>
        </p:nvPicPr>
        <p:blipFill>
          <a:blip r:embed="rId1"/>
          <a:stretch/>
        </p:blipFill>
        <p:spPr>
          <a:xfrm>
            <a:off x="3885480" y="1632960"/>
            <a:ext cx="4407480" cy="449136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chemeClr val="bg2"/>
            </a:outerShdw>
          </a:effectLst>
        </p:spPr>
      </p:pic>
      <p:sp>
        <p:nvSpPr>
          <p:cNvPr id="79" name="CustomShape 3"/>
          <p:cNvSpPr/>
          <p:nvPr/>
        </p:nvSpPr>
        <p:spPr>
          <a:xfrm>
            <a:off x="263520" y="6411600"/>
            <a:ext cx="1024272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Reconstruction by YaguraStation of Figure 35. page 124 of The Limits to Growth (1972) is licensed with CC BY-SA 4.0. To view a copy of this license, visit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https://creativecommons.org/licenses/by-sa/4.0/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Standard Run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rafik 4_0" descr=""/>
          <p:cNvPicPr/>
          <p:nvPr/>
        </p:nvPicPr>
        <p:blipFill>
          <a:blip r:embed="rId1"/>
          <a:stretch/>
        </p:blipFill>
        <p:spPr>
          <a:xfrm>
            <a:off x="1128960" y="1847520"/>
            <a:ext cx="4953960" cy="3561480"/>
          </a:xfrm>
          <a:prstGeom prst="rect">
            <a:avLst/>
          </a:prstGeom>
          <a:ln w="0">
            <a:noFill/>
          </a:ln>
        </p:spPr>
      </p:pic>
      <p:pic>
        <p:nvPicPr>
          <p:cNvPr id="84" name="Grafik 4_3" descr=""/>
          <p:cNvPicPr/>
          <p:nvPr/>
        </p:nvPicPr>
        <p:blipFill>
          <a:blip r:embed="rId2"/>
          <a:stretch/>
        </p:blipFill>
        <p:spPr>
          <a:xfrm>
            <a:off x="6732360" y="1434960"/>
            <a:ext cx="3462480" cy="439992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/ 2004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719880" y="2853000"/>
            <a:ext cx="3961080" cy="17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Click 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3749040" y="3574440"/>
            <a:ext cx="3961080" cy="17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Click 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Planetary Boundaries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4" descr=""/>
          <p:cNvPicPr/>
          <p:nvPr/>
        </p:nvPicPr>
        <p:blipFill>
          <a:blip r:embed="rId1"/>
          <a:stretch/>
        </p:blipFill>
        <p:spPr>
          <a:xfrm>
            <a:off x="975240" y="911160"/>
            <a:ext cx="10239480" cy="575820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rafik 5" descr=""/>
          <p:cNvPicPr/>
          <p:nvPr/>
        </p:nvPicPr>
        <p:blipFill>
          <a:blip r:embed="rId1"/>
          <a:stretch/>
        </p:blipFill>
        <p:spPr>
          <a:xfrm>
            <a:off x="975960" y="911160"/>
            <a:ext cx="10238040" cy="575820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2022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World3 Model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35520" y="764640"/>
            <a:ext cx="107323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35520" y="1268280"/>
            <a:ext cx="10732320" cy="50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in the 1960s at MIT by Jay Forrester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Methodology and mathematical modeling technique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understand the nonlinear behaviour of complex systems over time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Forrester created a model called World2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Levels: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 for “Birth rate”: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Quantity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Contraceptives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Club of Rome (non-governmental organization – NGO) invites Forrester to apply his ideas to the global economy and ecosystem → declines and proceeds with the project without the Club of Rome.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Dennis Meadows (colleague and former student of Forrester) organizes the project for The Club of Rome.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 researchers spend a year refining and enlarging the Forrester World2 model →  World3.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is considerably more complex and more powerful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World2 to World3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63520" y="6492240"/>
            <a:ext cx="1061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 Components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Predicament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rafik 301" descr=""/>
          <p:cNvPicPr/>
          <p:nvPr/>
        </p:nvPicPr>
        <p:blipFill>
          <a:blip r:embed="rId2"/>
          <a:stretch/>
        </p:blipFill>
        <p:spPr>
          <a:xfrm>
            <a:off x="879120" y="2670480"/>
            <a:ext cx="9640800" cy="272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ca. 150 equations that govern the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5 main sectors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Agriculture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Pollution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Covers the period from 1900 to 2100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in a language called DYNAMO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Birth rates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Death rates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Maturation  → carrying people from one age category to the next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Population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Arable land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Cultivation of new land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Farmland lost due to, e.g., erosion and urban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Agriculture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 (in USD) representing factories or other productive facilities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input / inflow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outflow / deprecation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Industry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Updates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rafik 316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2440" cy="331272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263520" y="6492240"/>
            <a:ext cx="1061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63520" y="5486400"/>
            <a:ext cx="10599120" cy="1003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TextShape 5"/>
          <p:cNvSpPr/>
          <p:nvPr/>
        </p:nvSpPr>
        <p:spPr>
          <a:xfrm>
            <a:off x="457200" y="5669280"/>
            <a:ext cx="103305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can forecast future conditions in the region where action is not effective, and one can have influence in the region where forecasting is not reliable.” – Forrester, 2007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rafik 329" descr=""/>
          <p:cNvPicPr/>
          <p:nvPr/>
        </p:nvPicPr>
        <p:blipFill>
          <a:blip r:embed="rId2"/>
          <a:stretch/>
        </p:blipFill>
        <p:spPr>
          <a:xfrm>
            <a:off x="1719000" y="1755000"/>
            <a:ext cx="7254720" cy="41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-720000" y="5982480"/>
            <a:ext cx="1142712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natural resource depletion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334" descr=""/>
          <p:cNvPicPr/>
          <p:nvPr/>
        </p:nvPicPr>
        <p:blipFill>
          <a:blip r:embed="rId2"/>
          <a:stretch/>
        </p:blipFill>
        <p:spPr>
          <a:xfrm>
            <a:off x="1719360" y="1755360"/>
            <a:ext cx="7248600" cy="41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rafik 341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3880" cy="41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6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1503000" y="5971320"/>
            <a:ext cx="787968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rafik 346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3880" cy="41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rafik 353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7239600" cy="41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COP28 – COP President → Climate Denial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https://www.theguardian.com/environment/2023/dec/03/back-into-caves-cop28-president-dismisses-phase-out-of-fossil-fuels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060000" y="1251720"/>
            <a:ext cx="5216760" cy="523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0" y="6091200"/>
            <a:ext cx="1142712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Rising costs for technology eventually causes declines, but no collapse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rafik 358" descr=""/>
          <p:cNvPicPr/>
          <p:nvPr/>
        </p:nvPicPr>
        <p:blipFill>
          <a:blip r:embed="rId2"/>
          <a:stretch/>
        </p:blipFill>
        <p:spPr>
          <a:xfrm>
            <a:off x="1600560" y="1828800"/>
            <a:ext cx="7239600" cy="41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World (SW) → CT + changes in societal values and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rafik 365" descr=""/>
          <p:cNvPicPr/>
          <p:nvPr/>
        </p:nvPicPr>
        <p:blipFill>
          <a:blip r:embed="rId2"/>
          <a:stretch/>
        </p:blipFill>
        <p:spPr>
          <a:xfrm>
            <a:off x="1600200" y="1813320"/>
            <a:ext cx="7239600" cy="41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0" y="6055560"/>
            <a:ext cx="1142712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stabilizes in the twenty-first century, as does human welfare on a high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rafik 370" descr=""/>
          <p:cNvPicPr/>
          <p:nvPr/>
        </p:nvPicPr>
        <p:blipFill>
          <a:blip r:embed="rId2"/>
          <a:stretch/>
        </p:blipFill>
        <p:spPr>
          <a:xfrm>
            <a:off x="1600560" y="1813320"/>
            <a:ext cx="7239600" cy="41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 which of the 4 scenarios is closest to our current situation?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BAU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BAU2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SW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Where are we now?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Sustainability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indicates that we are already consuming resources at a faster pace than the planet is able to re-grow/generate them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 is not sustainable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Relieving limiting factors is not a solutions → Instead, it is an accelerator towards disaster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Preventing the worst-case scenario by reducing consumption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Criticism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35520" y="764640"/>
            <a:ext cx="1073124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35520" y="1268640"/>
            <a:ext cx="10731240" cy="50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criticized by its creators and others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is even a complete book dedicated to criticize the model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 fact: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longer than the book it criticizes (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1972 book did not contain the equations governing the World3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Subsequently released in a further book in 1974 → Dynamics of Growth in a Finite World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35520" y="764640"/>
            <a:ext cx="1073124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35520" y="1268640"/>
            <a:ext cx="10731240" cy="50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Heavily criticized by economists → The model questions the fairytale of eternal economic growth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Aggregated variables → one resource, one food, one pollutant, one population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geographic structure, no social distinctions. "Average food per capita."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statistical analysis – no error bars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Accused of being too complex and oversimplification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63520" y="6492240"/>
            <a:ext cx="1061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0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35520" y="764640"/>
            <a:ext cx="1073124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35520" y="1268640"/>
            <a:ext cx="10731240" cy="50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(1972)→ Modeling the world using System Dynamics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commonly used scenarios → BAU, BAU2, CT and SW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SW → Goal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 criticism but the overall message of the World3 model still holds → unsustainable behavior of humans will lead to a collapse of society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E04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35520" y="764640"/>
            <a:ext cx="1073124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35520" y="1268280"/>
            <a:ext cx="10731240" cy="50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look at the 4 World3 scenarios that we discussed in the lecture (BAU, BAU2, CT, SW) → Note: Have a look at the links to World3 web version and play around with the model and learn about it in more detail.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actions (which policies) could we (humans/politicians) act upon to move the simulation results of the World3 model towards the SW scenario.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proposals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describe each of them in 3 or more sentences.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the exercise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35520" y="126864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 (1972)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Meadows, Randers and Meadows (2004) –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Limits to Growth –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L. Meadows, W. W. Behrens (1974)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Dynamics of Growth in a Finite World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H. S. D. Cole, Christopher Freeman (1973).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Brian Hayes (2012) – Computation and the Human Condition (Harvard SEAS)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35520" y="1268640"/>
            <a:ext cx="10732320" cy="50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35520" y="764640"/>
            <a:ext cx="107323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2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63520" y="6492240"/>
            <a:ext cx="1061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rafik 1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38680" cy="38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263520" y="6492240"/>
            <a:ext cx="1061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Grafik 252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6520" cy="33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rafik 4_1" descr=""/>
          <p:cNvPicPr/>
          <p:nvPr/>
        </p:nvPicPr>
        <p:blipFill>
          <a:blip r:embed="rId1"/>
          <a:stretch/>
        </p:blipFill>
        <p:spPr>
          <a:xfrm>
            <a:off x="2560320" y="1645920"/>
            <a:ext cx="7011360" cy="4731120"/>
          </a:xfrm>
          <a:prstGeom prst="rect">
            <a:avLst/>
          </a:prstGeom>
          <a:ln w="0">
            <a:noFill/>
          </a:ln>
        </p:spPr>
      </p:pic>
      <p:sp>
        <p:nvSpPr>
          <p:cNvPr id="70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LibreOffice/7.6.2.1$Linux_X86_64 LibreOffice_project/60$Build-1</Application>
  <AppVersion>15.0000</AppVersion>
  <Words>2250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2023-12-06T14:20:29Z</dcterms:modified>
  <cp:revision>4032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54</vt:i4>
  </property>
</Properties>
</file>