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4.jpeg" ContentType="image/jpeg"/>
  <Override PartName="/ppt/media/image5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2.xml.rels" ContentType="application/vnd.openxmlformats-package.relationships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4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22A07E1B-82DB-45B6-A40F-564A48A47E4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1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14EE89D-5258-4DBB-B0D1-99FCE9C091C1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D5C71D54-ABFE-4453-BFAE-CD8C6CFF9941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6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1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7A0E000-E113-4BE9-882E-A82D0AD05B1F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6360" cy="376452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0000" cy="451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TextShape 3"/>
          <p:cNvSpPr/>
          <p:nvPr/>
        </p:nvSpPr>
        <p:spPr>
          <a:xfrm>
            <a:off x="4399200" y="9555480"/>
            <a:ext cx="3365280" cy="49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2CBD2C91-179C-4063-8229-65E0676456EF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3400" cy="68522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60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A721B2D-6733-44BB-A681-F565AA7F8187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102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240" cy="5641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080" cy="5162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102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3400" cy="68522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3400" cy="68522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60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561D005-9A32-4293-858A-FC8A62B9981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10240" cy="36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4240" cy="5641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700080" cy="5162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3400" cy="68522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603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9AE41DE-5D6A-46CC-B66C-B8DD1AC7D1DB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63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github.com/ETCE-LAB/teaching-material/tree/master/Requirements-Engineering" TargetMode="External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sg-rt9-6ur" TargetMode="External"/><Relationship Id="rId2" Type="http://schemas.openxmlformats.org/officeDocument/2006/relationships/hyperlink" Target="https://webconf.tu-clausthal.de/b/ben-nb6-lcj-8hh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etce-lab.com/index.php/mushr-a-smart-automated-and-scalable-indoor-harvesting-system-for-gourmet-mushrooms/" TargetMode="External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3320" cy="1149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3320" cy="237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3964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7" name="Table 1"/>
          <p:cNvGraphicFramePr/>
          <p:nvPr/>
        </p:nvGraphicFramePr>
        <p:xfrm>
          <a:off x="851400" y="1626840"/>
          <a:ext cx="9649080" cy="3859560"/>
        </p:xfrm>
        <a:graphic>
          <a:graphicData uri="http://schemas.openxmlformats.org/drawingml/2006/table">
            <a:tbl>
              <a:tblPr/>
              <a:tblGrid>
                <a:gridCol w="820080"/>
                <a:gridCol w="1130760"/>
                <a:gridCol w="1130760"/>
                <a:gridCol w="5349600"/>
                <a:gridCol w="1218240"/>
              </a:tblGrid>
              <a:tr h="41796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Week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PublicationDate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Submission Deadline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Exercise</a:t>
                      </a:r>
                      <a:endParaRPr b="1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Location</a:t>
                      </a:r>
                      <a:endParaRPr b="1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42876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30.10.2023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06.11.2023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2876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3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13.11.2023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5488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4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20.11.2023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5488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5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27.11.2023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anchor="ctr">
                      <a:noAutofit/>
                    </a:bodyPr>
                    <a:p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anchor="ctr">
                      <a:noAutofit/>
                    </a:bodyPr>
                    <a:p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25488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6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04.12.2023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5488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7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11.12.2023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anchor="ctr">
                      <a:noAutofit/>
                    </a:bodyPr>
                    <a:p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5488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8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18.12.2023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5488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9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08.01.2023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anchor="ctr">
                      <a:noAutofit/>
                    </a:bodyPr>
                    <a:p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10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15.01.2023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2876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22.01.2023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12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29.01.2023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42876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05.02.2023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42876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14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12.02.2023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15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26.02.2023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32"/>
          <p:cNvSpPr/>
          <p:nvPr/>
        </p:nvSpPr>
        <p:spPr>
          <a:xfrm>
            <a:off x="53964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33"/>
          <p:cNvSpPr/>
          <p:nvPr/>
        </p:nvSpPr>
        <p:spPr>
          <a:xfrm>
            <a:off x="53964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available via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Please report bugs!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 and exercises live stream (BBB – next slide) and Goslar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lecture recordings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etce-re@tu-clausthal.de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9"/>
          <p:cNvSpPr/>
          <p:nvPr/>
        </p:nvSpPr>
        <p:spPr>
          <a:xfrm>
            <a:off x="539640" y="764640"/>
            <a:ext cx="107391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539640" y="1268640"/>
            <a:ext cx="10739160" cy="50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Wednesday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5:30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02.11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08.02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3964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39640" y="1268280"/>
            <a:ext cx="10747440" cy="50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 →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group submissions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deadline is always Wednesday at 1:59pm (right before the next lecture)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each exercise is mandatory</a:t>
            </a: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ow on the next slides (Examination)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9"/>
          <p:cNvSpPr/>
          <p:nvPr/>
        </p:nvSpPr>
        <p:spPr>
          <a:xfrm>
            <a:off x="53964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0"/>
          <p:cNvSpPr/>
          <p:nvPr/>
        </p:nvSpPr>
        <p:spPr>
          <a:xfrm>
            <a:off x="539640" y="1268280"/>
            <a:ext cx="10740600" cy="502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may miss/fail one of the regular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Submitting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passing the bonus task substitutes the missed/failed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 will be very difficult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 don’t “plan” with the bonus task. Rather submit and pass the regular exercises.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3"/>
          <p:cNvSpPr/>
          <p:nvPr/>
        </p:nvSpPr>
        <p:spPr>
          <a:xfrm>
            <a:off x="53964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14"/>
          <p:cNvSpPr/>
          <p:nvPr/>
        </p:nvSpPr>
        <p:spPr>
          <a:xfrm>
            <a:off x="698760" y="1316880"/>
            <a:ext cx="10359360" cy="47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Step-1: Navigate to Moodle on your studip, select "Zum Kurs in Moodle"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Line 2"/>
          <p:cNvSpPr/>
          <p:nvPr/>
        </p:nvSpPr>
        <p:spPr>
          <a:xfrm>
            <a:off x="7063200" y="3499200"/>
            <a:ext cx="68436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rcRect l="0" t="0" r="0" b="7378"/>
          <a:stretch/>
        </p:blipFill>
        <p:spPr>
          <a:xfrm>
            <a:off x="2057400" y="2111400"/>
            <a:ext cx="7313040" cy="405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5"/>
          <p:cNvSpPr/>
          <p:nvPr/>
        </p:nvSpPr>
        <p:spPr>
          <a:xfrm>
            <a:off x="53964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CustomShape 16"/>
          <p:cNvSpPr/>
          <p:nvPr/>
        </p:nvSpPr>
        <p:spPr>
          <a:xfrm>
            <a:off x="698760" y="1316880"/>
            <a:ext cx="544212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Step-2 : Select </a:t>
            </a:r>
            <a:r>
              <a:rPr b="0" lang="de-DE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"Exercise 1"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2" name="" descr=""/>
          <p:cNvPicPr/>
          <p:nvPr/>
        </p:nvPicPr>
        <p:blipFill>
          <a:blip r:embed="rId1"/>
          <a:stretch/>
        </p:blipFill>
        <p:spPr>
          <a:xfrm>
            <a:off x="2513520" y="1828800"/>
            <a:ext cx="6856920" cy="4735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7"/>
          <p:cNvSpPr/>
          <p:nvPr/>
        </p:nvSpPr>
        <p:spPr>
          <a:xfrm>
            <a:off x="53964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CustomShape 18"/>
          <p:cNvSpPr/>
          <p:nvPr/>
        </p:nvSpPr>
        <p:spPr>
          <a:xfrm>
            <a:off x="698760" y="1316880"/>
            <a:ext cx="521352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Step-3 : Start your test if you are ready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5" name="" descr=""/>
          <p:cNvPicPr/>
          <p:nvPr/>
        </p:nvPicPr>
        <p:blipFill>
          <a:blip r:embed="rId1"/>
          <a:stretch/>
        </p:blipFill>
        <p:spPr>
          <a:xfrm>
            <a:off x="1600200" y="2073600"/>
            <a:ext cx="7698240" cy="3754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" descr=""/>
          <p:cNvPicPr/>
          <p:nvPr/>
        </p:nvPicPr>
        <p:blipFill>
          <a:blip r:embed="rId1"/>
          <a:srcRect l="0" t="23833" r="0" b="0"/>
          <a:stretch/>
        </p:blipFill>
        <p:spPr>
          <a:xfrm>
            <a:off x="937800" y="3069000"/>
            <a:ext cx="8867520" cy="2919600"/>
          </a:xfrm>
          <a:prstGeom prst="rect">
            <a:avLst/>
          </a:prstGeom>
          <a:ln w="0">
            <a:noFill/>
          </a:ln>
        </p:spPr>
      </p:pic>
      <p:sp>
        <p:nvSpPr>
          <p:cNvPr id="147" name="CustomShape 22"/>
          <p:cNvSpPr/>
          <p:nvPr/>
        </p:nvSpPr>
        <p:spPr>
          <a:xfrm>
            <a:off x="53964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CustomShape 23"/>
          <p:cNvSpPr/>
          <p:nvPr/>
        </p:nvSpPr>
        <p:spPr>
          <a:xfrm>
            <a:off x="698760" y="1312200"/>
            <a:ext cx="173052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Step-4 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Line 1"/>
          <p:cNvSpPr/>
          <p:nvPr/>
        </p:nvSpPr>
        <p:spPr>
          <a:xfrm>
            <a:off x="9123480" y="3632760"/>
            <a:ext cx="360" cy="31032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55160" bIns="15516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0" name="Line 3"/>
          <p:cNvSpPr/>
          <p:nvPr/>
        </p:nvSpPr>
        <p:spPr>
          <a:xfrm>
            <a:off x="9803880" y="4238280"/>
            <a:ext cx="360" cy="31032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155160" bIns="15516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Line 4"/>
          <p:cNvSpPr/>
          <p:nvPr/>
        </p:nvSpPr>
        <p:spPr>
          <a:xfrm>
            <a:off x="7423560" y="5806080"/>
            <a:ext cx="59292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CustomShape 24"/>
          <p:cNvSpPr/>
          <p:nvPr/>
        </p:nvSpPr>
        <p:spPr>
          <a:xfrm>
            <a:off x="846720" y="1679400"/>
            <a:ext cx="82958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A. Sequence of questions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B. Timer running for the test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C. Navigate to next question/Finish attampt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D. Navigate to previous question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CustomShape 26"/>
          <p:cNvSpPr/>
          <p:nvPr/>
        </p:nvSpPr>
        <p:spPr>
          <a:xfrm>
            <a:off x="7839360" y="1679400"/>
            <a:ext cx="2612520" cy="42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CustomShape 27"/>
          <p:cNvSpPr/>
          <p:nvPr/>
        </p:nvSpPr>
        <p:spPr>
          <a:xfrm>
            <a:off x="9109440" y="3583440"/>
            <a:ext cx="277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A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CustomShape 28"/>
          <p:cNvSpPr/>
          <p:nvPr/>
        </p:nvSpPr>
        <p:spPr>
          <a:xfrm>
            <a:off x="9789840" y="4188960"/>
            <a:ext cx="277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CustomShape 29"/>
          <p:cNvSpPr/>
          <p:nvPr/>
        </p:nvSpPr>
        <p:spPr>
          <a:xfrm>
            <a:off x="7531920" y="5741280"/>
            <a:ext cx="277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Line 5"/>
          <p:cNvSpPr/>
          <p:nvPr/>
        </p:nvSpPr>
        <p:spPr>
          <a:xfrm>
            <a:off x="1206000" y="5763600"/>
            <a:ext cx="592920" cy="360"/>
          </a:xfrm>
          <a:prstGeom prst="line">
            <a:avLst/>
          </a:prstGeom>
          <a:ln w="19080">
            <a:solidFill>
              <a:srgbClr val="c00000"/>
            </a:solidFill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0" bIns="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CustomShape 30"/>
          <p:cNvSpPr/>
          <p:nvPr/>
        </p:nvSpPr>
        <p:spPr>
          <a:xfrm>
            <a:off x="1310760" y="5770800"/>
            <a:ext cx="2775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1800" spc="-1" strike="noStrike">
                <a:solidFill>
                  <a:srgbClr val="c00000"/>
                </a:solidFill>
                <a:latin typeface="Arial"/>
                <a:ea typeface="DejaVu Sans"/>
              </a:rPr>
              <a:t>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3964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39640" y="1268640"/>
            <a:ext cx="10747440" cy="50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admission to the final exam (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criteria have to be fulfilled):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seven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have to submit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every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22.02.2023 → 14:00 – 16:00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exam (120min)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3964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rafik 2" descr=""/>
          <p:cNvPicPr/>
          <p:nvPr/>
        </p:nvPicPr>
        <p:blipFill>
          <a:blip r:embed="rId1"/>
          <a:stretch/>
        </p:blipFill>
        <p:spPr>
          <a:xfrm>
            <a:off x="2684520" y="1323360"/>
            <a:ext cx="1470240" cy="217152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11" descr=""/>
          <p:cNvPicPr/>
          <p:nvPr/>
        </p:nvPicPr>
        <p:blipFill>
          <a:blip r:embed="rId2"/>
          <a:stretch/>
        </p:blipFill>
        <p:spPr>
          <a:xfrm>
            <a:off x="7269840" y="1716120"/>
            <a:ext cx="1784160" cy="177624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1620000" y="3439440"/>
            <a:ext cx="3634920" cy="67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322680" y="3460320"/>
            <a:ext cx="3634920" cy="67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Grafik 1" descr=""/>
          <p:cNvPicPr/>
          <p:nvPr/>
        </p:nvPicPr>
        <p:blipFill>
          <a:blip r:embed="rId3"/>
          <a:stretch/>
        </p:blipFill>
        <p:spPr>
          <a:xfrm>
            <a:off x="4845960" y="4206240"/>
            <a:ext cx="1777320" cy="1769400"/>
          </a:xfrm>
          <a:prstGeom prst="rect">
            <a:avLst/>
          </a:prstGeom>
          <a:ln w="0">
            <a:noFill/>
          </a:ln>
        </p:spPr>
      </p:pic>
      <p:sp>
        <p:nvSpPr>
          <p:cNvPr id="106" name="CustomShape 7"/>
          <p:cNvSpPr/>
          <p:nvPr/>
        </p:nvSpPr>
        <p:spPr>
          <a:xfrm>
            <a:off x="1311840" y="5920200"/>
            <a:ext cx="3628080" cy="6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3950280" y="5903280"/>
            <a:ext cx="3628080" cy="66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B.Sc. Sepideh Sayadkouh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3964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39640" y="1268280"/>
            <a:ext cx="10747440" cy="50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for your future career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 it won’t hurt to have extra knowledge to impress us during the examination ;)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ustomShape 3"/>
          <p:cNvSpPr/>
          <p:nvPr/>
        </p:nvSpPr>
        <p:spPr>
          <a:xfrm>
            <a:off x="6489720" y="2132640"/>
            <a:ext cx="516960" cy="49680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CustomShape 4"/>
          <p:cNvSpPr/>
          <p:nvPr/>
        </p:nvSpPr>
        <p:spPr>
          <a:xfrm>
            <a:off x="4294080" y="2247480"/>
            <a:ext cx="2285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 →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3964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39640" y="1268640"/>
            <a:ext cx="10747440" cy="50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Pohl, C. Rupp.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Fundamentals: A Study Guide for Requirements Engineering Foundation Level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(2011).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J. Dick, E. Hull, K. Jackson.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(4</a:t>
            </a:r>
            <a:r>
              <a:rPr b="0" i="1" lang="en-GB" sz="1800" spc="-1" strike="noStrike" baseline="30000">
                <a:solidFill>
                  <a:srgbClr val="000000"/>
                </a:solidFill>
                <a:latin typeface="DejaVu Sans"/>
                <a:ea typeface="DejaVu Sans"/>
              </a:rPr>
              <a:t>th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(2017).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Chris Rupp et al.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und Management – Das Handbuch für Anforderungen in jeder Situation (7th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(2021).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335520" y="1268640"/>
            <a:ext cx="10747440" cy="50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33552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TextShape 3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 → watch our mushrooms!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(SS – open for everyone)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TextShape 3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Thesis/project topics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TextShape 3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methods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Textual, model-based and formal requirements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negotiation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and quality assurance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42880" y="721800"/>
            <a:ext cx="10353240" cy="49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1800" y="1709280"/>
            <a:ext cx="8220600" cy="43488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TextShape 3"/>
          <p:cNvSpPr/>
          <p:nvPr/>
        </p:nvSpPr>
        <p:spPr>
          <a:xfrm>
            <a:off x="609480" y="1769400"/>
            <a:ext cx="10583640" cy="485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this course about, what is it not about?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39640" y="764640"/>
            <a:ext cx="10747440" cy="498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Disclaimer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39640" y="1268280"/>
            <a:ext cx="10747440" cy="503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course modelled and built based on the book „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(2010)” from Klaus Pohl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Steffen Herbold and Dr. Christian Bartelt, who provided valuable input in the form of the teaching materials of their requirements engineering courses.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2880" y="721800"/>
            <a:ext cx="1035612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1240" cy="2078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5"/>
          <p:cNvSpPr/>
          <p:nvPr/>
        </p:nvSpPr>
        <p:spPr>
          <a:xfrm>
            <a:off x="539640" y="764640"/>
            <a:ext cx="10740600" cy="49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5" name="Table 3"/>
          <p:cNvGraphicFramePr/>
          <p:nvPr/>
        </p:nvGraphicFramePr>
        <p:xfrm>
          <a:off x="851040" y="1626480"/>
          <a:ext cx="9733320" cy="5414040"/>
        </p:xfrm>
        <a:graphic>
          <a:graphicData uri="http://schemas.openxmlformats.org/drawingml/2006/table">
            <a:tbl>
              <a:tblPr/>
              <a:tblGrid>
                <a:gridCol w="820080"/>
                <a:gridCol w="1130760"/>
                <a:gridCol w="5349600"/>
                <a:gridCol w="1218240"/>
              </a:tblGrid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Week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9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Date</a:t>
                      </a:r>
                      <a:endParaRPr b="1" lang="en-US" sz="9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Lecture</a:t>
                      </a:r>
                      <a:endParaRPr b="1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Location</a:t>
                      </a:r>
                      <a:endParaRPr b="1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30.10.2023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Organization (L00)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BBB (LIVE)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06.11.2023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Introduction (L01)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3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13.11.2023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System Context/Boundaries and Types of Requirements (L02)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4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20.11.2023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Elicitation (L03 + L04),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Negotiation (L05)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5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27.11.2023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anchor="ctr">
                      <a:noAutofit/>
                    </a:bodyPr>
                    <a:p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anchor="ctr">
                      <a:noAutofit/>
                    </a:bodyPr>
                    <a:p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6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04.12.2023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Introduction (L06),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Textual Requirements Specification (L07)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7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11.12.2023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>
                      <a:noFill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anchor="ctr">
                      <a:noAutofit/>
                    </a:bodyPr>
                    <a:p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8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18.12.2023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Model-based Requirements Documentation (L08),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Formal Requirements Specification (L09)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>
                      <a:noFill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9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08.01.2023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anchor="ctr">
                      <a:noAutofit/>
                    </a:bodyPr>
                    <a:p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10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15.01.2023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Validation (L10)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22.01.2023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Management (L11)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12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29.01.2023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Traceability (L12)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05.02.2023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Tool Support (L13)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14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12.02.2023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-- No Lecture --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1" lang="en-US" sz="11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15</a:t>
                      </a:r>
                      <a:endParaRPr b="1" lang="en-US" sz="11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/>
                      <a:r>
                        <a:rPr b="0" lang="en-US" sz="105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26.02.2023</a:t>
                      </a:r>
                      <a:endParaRPr b="0" lang="en-US" sz="105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Exam Q&amp;A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12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Application>LibreOffice/7.6.2.1$Linux_X86_64 LibreOffice_project/60$Build-1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2023-10-23T17:26:00Z</dcterms:modified>
  <cp:revision>3041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