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0A5E58D-9C78-453D-91FB-9E0E46DEAC5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5640" cy="376380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280" cy="451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399200" y="9555480"/>
            <a:ext cx="33645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679EC8B-6A9C-430F-B5DF-7817855B1B7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5640" cy="376380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280" cy="451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399200" y="9555480"/>
            <a:ext cx="33645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3614119-A1EE-4C9D-A613-066869C54B6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5640" cy="376380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280" cy="451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399200" y="9555480"/>
            <a:ext cx="33645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E1124FD-999C-48F9-818B-DC5913D536A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5640" cy="376380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280" cy="451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399200" y="9555480"/>
            <a:ext cx="33645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CFE7457-0593-4840-8895-4FC80073C5F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5640" cy="376380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280" cy="451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399200" y="9555480"/>
            <a:ext cx="3364560" cy="49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E656139-ED73-43A6-AA0A-B939A8B66CE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E294221B-D5B9-41FE-82E9-9B413819E5E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520" cy="563400"/>
          </a:xfrm>
          <a:prstGeom prst="rect">
            <a:avLst/>
          </a:prstGeom>
          <a:ln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360" cy="51552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>
            <a:off x="0" y="6642720"/>
            <a:ext cx="1218564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DF6128A4-B24E-462B-8EE6-7624DA0DD89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520" cy="563400"/>
          </a:xfrm>
          <a:prstGeom prst="rect">
            <a:avLst/>
          </a:prstGeom>
          <a:ln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360" cy="515520"/>
          </a:xfrm>
          <a:prstGeom prst="rect">
            <a:avLst/>
          </a:prstGeom>
          <a:ln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C0BE9AD6-F7BA-4870-8910-8EB1C416D8A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564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the-limits-to-growth-sustainability-and-the-circular-economy/" TargetMode="External"/><Relationship Id="rId2" Type="http://schemas.openxmlformats.org/officeDocument/2006/relationships/hyperlink" Target="https://studip.tu-clausthal.de/dispatch.php/course/overview?cid=2f6bd85fdb5c78aec9466036f99b7ed0" TargetMode="External"/><Relationship Id="rId3" Type="http://schemas.openxmlformats.org/officeDocument/2006/relationships/hyperlink" Target="http://eepurl.com/hYaBlz" TargetMode="External"/><Relationship Id="rId4" Type="http://schemas.openxmlformats.org/officeDocument/2006/relationships/hyperlink" Target="https://studip.tu-clausthal.de/dispatch.php/course/overview?cid=2f6bd85fdb5c78aec9466036f99b7ed0" TargetMode="External"/><Relationship Id="rId5" Type="http://schemas.openxmlformats.org/officeDocument/2006/relationships/hyperlink" Target="https://github.com/ETCE-LAB/teaching-material" TargetMode="External"/><Relationship Id="rId6" Type="http://schemas.openxmlformats.org/officeDocument/2006/relationships/hyperlink" Target="mailto:etce-ltg@tu-clausthal.de" TargetMode="External"/><Relationship Id="rId7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bbb-staging.rz.tu-clausthal.de/b/ben-5hf-i1l-tdf" TargetMode="External"/><Relationship Id="rId2" Type="http://schemas.openxmlformats.org/officeDocument/2006/relationships/hyperlink" Target="https://bbb-staging.rz.tu-clausthal.de/b/ben-ykz-mjv-yam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climateuniversity.fi/" TargetMode="External"/><Relationship Id="rId2" Type="http://schemas.openxmlformats.org/officeDocument/2006/relationships/hyperlink" Target="https://media.ccc.de/v/bub2018-207-circular_society#t=0" TargetMode="External"/><Relationship Id="rId3" Type="http://schemas.openxmlformats.org/officeDocument/2006/relationships/hyperlink" Target="https://media.ccc.de/v/36c3-11008-server_infrastructure_for_global_rebellion" TargetMode="External"/><Relationship Id="rId4" Type="http://schemas.openxmlformats.org/officeDocument/2006/relationships/hyperlink" Target="https://open.spotify.com/show/6zrL0QQWBhlVFsCveE2mtE" TargetMode="External"/><Relationship Id="rId5" Type="http://schemas.openxmlformats.org/officeDocument/2006/relationships/hyperlink" Target="https://open.spotify.com/show/1KzrasExlM5dgMYwgFHns6" TargetMode="External"/><Relationship Id="rId6" Type="http://schemas.openxmlformats.org/officeDocument/2006/relationships/hyperlink" Target="https://open.spotify.com/show/28sR8OiOq0MMnGEzMJTXSt" TargetMode="External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Emerging-Technologies-for-the-Circular-Economy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2600" cy="11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2600" cy="23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35520" y="1268280"/>
            <a:ext cx="10746720" cy="50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website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 and updates:</a:t>
            </a:r>
            <a:endParaRPr b="0" lang="en-US" sz="1800" spc="-1" strike="noStrike">
              <a:latin typeface="Arial"/>
            </a:endParaRPr>
          </a:p>
          <a:p>
            <a:pPr lvl="1" marL="432000" indent="-212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CLZ students + DigiTec: StudIP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432000" indent="-212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Everyone else: Mailing list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will be uploaded to StudIP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and to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744120" indent="-2811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 ;)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recordings will be available on StudIP and on Github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36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etce-ltg@tu-clausthal.de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US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 emails written to this specific email address!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35520" y="1268640"/>
            <a:ext cx="10746720" cy="50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Please note: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432000" indent="-212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Gotec in Goslar is limited to ca. 15-20 seats due to the current COVID restrictions. Thus,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DigiTec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students may join us in Goslar. </a:t>
            </a:r>
            <a:endParaRPr b="0" lang="en-US" sz="1800" spc="-1" strike="noStrike">
              <a:latin typeface="Arial"/>
            </a:endParaRPr>
          </a:p>
          <a:p>
            <a:pPr lvl="1" marL="432000" indent="-212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kindly ask everyone else to use the BBB rooms (links below).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US" sz="1800" spc="-1" strike="noStrike">
              <a:latin typeface="Arial"/>
            </a:endParaRPr>
          </a:p>
          <a:p>
            <a:pPr lvl="1" marL="432000" indent="-212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 pm to 2:30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27.07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</a:t>
            </a:r>
            <a:endParaRPr b="0" lang="en-US" sz="1800" spc="-1" strike="noStrike">
              <a:latin typeface="Arial"/>
            </a:endParaRPr>
          </a:p>
          <a:p>
            <a:pPr lvl="1" marL="432000" indent="-212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US" sz="1800" spc="-1" strike="noStrike">
              <a:latin typeface="Arial"/>
            </a:endParaRPr>
          </a:p>
          <a:p>
            <a:pPr lvl="1" marL="432000" indent="-212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 pm to 4:30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27.07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</a:t>
            </a:r>
            <a:endParaRPr b="0" lang="en-US" sz="1800" spc="-1" strike="noStrike">
              <a:latin typeface="Arial"/>
            </a:endParaRPr>
          </a:p>
          <a:p>
            <a:pPr lvl="1" marL="432000" indent="-2120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35520" y="1268280"/>
            <a:ext cx="10746720" cy="50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 task: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orm groups of 5 people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ome up with a great idea that evolves around sustainability in general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Push the idea as far as possible throughout the semester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Record a 60s video explaining your idea and what you did throughout the semester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Selection of the 5 best ideas → bonus points for the exam (e.g., better grade – instead of 2.0 → 1.7 or something similar)</a:t>
            </a: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35520" y="1268280"/>
            <a:ext cx="10746720" cy="50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en-US" sz="1800" spc="-1" strike="noStrike">
              <a:latin typeface="Arial"/>
            </a:endParaRPr>
          </a:p>
          <a:p>
            <a:pPr lvl="1" marL="744120" indent="-2811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 groups of 2 or more people</a:t>
            </a:r>
            <a:endParaRPr b="0" lang="en-US" sz="1800" spc="-1" strike="noStrike">
              <a:latin typeface="Arial"/>
            </a:endParaRPr>
          </a:p>
          <a:p>
            <a:pPr lvl="1" marL="744120" indent="-2811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Come up with a great idea that revolves around sustainability in general</a:t>
            </a:r>
            <a:endParaRPr b="0" lang="en-US" sz="1800" spc="-1" strike="noStrike">
              <a:latin typeface="Arial"/>
            </a:endParaRPr>
          </a:p>
          <a:p>
            <a:pPr lvl="1" marL="744120" indent="-2811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Push the idea as far as possible throughout the semester</a:t>
            </a:r>
            <a:endParaRPr b="0" lang="en-US" sz="1800" spc="-1" strike="noStrike">
              <a:latin typeface="Arial"/>
            </a:endParaRPr>
          </a:p>
          <a:p>
            <a:pPr lvl="1" marL="744120" indent="-2811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a 60s video explaining your idea and what you did throughout the semester</a:t>
            </a:r>
            <a:endParaRPr b="0" lang="en-US" sz="1800" spc="-1" strike="noStrike">
              <a:latin typeface="Arial"/>
            </a:endParaRPr>
          </a:p>
          <a:p>
            <a:pPr lvl="1" marL="744120" indent="-2811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Selection of the 5 best ideas → bonus points for the exam (e.g., better grade – instead of 2.0 → 1.7 or something similar)</a:t>
            </a: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35520" y="1268640"/>
            <a:ext cx="10746720" cy="50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b="0" lang="en-US" sz="1800" spc="-1" strike="noStrike">
              <a:latin typeface="Arial"/>
            </a:endParaRPr>
          </a:p>
          <a:p>
            <a:pPr lvl="1" marL="744120" indent="-2811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all exercises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US" sz="1800" spc="-1" strike="noStrike">
              <a:latin typeface="Arial"/>
            </a:endParaRPr>
          </a:p>
          <a:p>
            <a:pPr lvl="1" marL="744120" indent="-2811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Specific date yet</a:t>
            </a:r>
            <a:endParaRPr b="0" lang="en-US" sz="1800" spc="-1" strike="noStrike">
              <a:latin typeface="Arial"/>
            </a:endParaRPr>
          </a:p>
          <a:p>
            <a:pPr lvl="1" marL="744120" indent="-2811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Either written exam (120min)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oral examination (20-25min)</a:t>
            </a:r>
            <a:endParaRPr b="0" lang="en-US" sz="1800" spc="-1" strike="noStrike">
              <a:latin typeface="Arial"/>
            </a:endParaRPr>
          </a:p>
          <a:p>
            <a:pPr lvl="1" marL="744120" indent="-2811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Online vs. lecture room examination → depends on the pandemic and the number of students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35520" y="1268280"/>
            <a:ext cx="10746720" cy="50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285600" y="2132640"/>
            <a:ext cx="516240" cy="4960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4"/>
          <p:cNvSpPr/>
          <p:nvPr/>
        </p:nvSpPr>
        <p:spPr>
          <a:xfrm>
            <a:off x="4089960" y="2247480"/>
            <a:ext cx="228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35520" y="1268640"/>
            <a:ext cx="10746720" cy="50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Baccini et al.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Walter R. Stahel.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XR.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is not a Drill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(2011).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Wallace-Wells.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Uninhabitable Earth, Annotated Edition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James Lawrence Powell.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2084 Report: An Oral History of the Great Warming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Rutger Bregman.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Utopia for Realists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 Resources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35520" y="1268640"/>
            <a:ext cx="10743480" cy="50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Climate University – Teaching and learning for a sustainable future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Societies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Server Infrastructure for a Global Rebellion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Podcasts: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Drilled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Save a Planet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1,5 Grad – der Klima-Podcast mit Luisa Neubauer (German)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35520" y="1268640"/>
            <a:ext cx="10746720" cy="50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520" y="764640"/>
            <a:ext cx="1074456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35520" y="1268280"/>
            <a:ext cx="10744560" cy="50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95120" indent="-1872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72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3" name="Grafik 2" descr=""/>
          <p:cNvPicPr/>
          <p:nvPr/>
        </p:nvPicPr>
        <p:blipFill>
          <a:blip r:embed="rId1"/>
          <a:stretch/>
        </p:blipFill>
        <p:spPr>
          <a:xfrm>
            <a:off x="2374920" y="2133000"/>
            <a:ext cx="1469520" cy="2170800"/>
          </a:xfrm>
          <a:prstGeom prst="rect">
            <a:avLst/>
          </a:prstGeom>
          <a:ln>
            <a:noFill/>
          </a:ln>
        </p:spPr>
      </p:pic>
      <p:pic>
        <p:nvPicPr>
          <p:cNvPr id="104" name="Grafik 11" descr=""/>
          <p:cNvPicPr/>
          <p:nvPr/>
        </p:nvPicPr>
        <p:blipFill>
          <a:blip r:embed="rId2"/>
          <a:stretch/>
        </p:blipFill>
        <p:spPr>
          <a:xfrm>
            <a:off x="6960240" y="2525760"/>
            <a:ext cx="1783440" cy="177552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1310400" y="4249080"/>
            <a:ext cx="3634200" cy="67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200" spc="-1" strike="noStrike">
                <a:solidFill>
                  <a:srgbClr val="595959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013080" y="4269960"/>
            <a:ext cx="3634200" cy="67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200" spc="-1" strike="noStrike">
                <a:solidFill>
                  <a:srgbClr val="595959"/>
                </a:solidFill>
                <a:latin typeface="DejaVu Sans"/>
                <a:ea typeface="DejaVu Sans"/>
              </a:rPr>
              <a:t>anant.sujatanagarjuna@tu-clausthal.de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42880" y="721800"/>
            <a:ext cx="1035252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1800" y="1709280"/>
            <a:ext cx="8219880" cy="4348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>
            <a:off x="609480" y="1769400"/>
            <a:ext cx="10582920" cy="48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132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US" sz="2000" spc="-1" strike="noStrike">
              <a:latin typeface="Arial"/>
            </a:endParaRPr>
          </a:p>
          <a:p>
            <a:pPr lvl="1" marL="685800" indent="-22392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US" sz="1800" spc="-1" strike="noStrike">
              <a:latin typeface="Arial"/>
            </a:endParaRPr>
          </a:p>
          <a:p>
            <a:pPr lvl="1" marL="685800" indent="-22392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</a:t>
            </a:r>
            <a:endParaRPr b="0" lang="en-US" sz="1800" spc="-1" strike="noStrike">
              <a:latin typeface="Arial"/>
            </a:endParaRPr>
          </a:p>
          <a:p>
            <a:pPr lvl="1" marL="685800" indent="-22392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US" sz="1800" spc="-1" strike="noStrike">
              <a:latin typeface="Arial"/>
            </a:endParaRPr>
          </a:p>
          <a:p>
            <a:pPr lvl="1" marL="685800" indent="-22392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Machine-to-Everything Economy (M2X Economy)</a:t>
            </a:r>
            <a:endParaRPr b="0" lang="en-US" sz="18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US" sz="2000" spc="-1" strike="noStrike">
              <a:latin typeface="Arial"/>
            </a:endParaRPr>
          </a:p>
          <a:p>
            <a:pPr lvl="1" marL="685800" indent="-22392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US" sz="1800" spc="-1" strike="noStrike">
              <a:latin typeface="Arial"/>
            </a:endParaRPr>
          </a:p>
          <a:p>
            <a:pPr lvl="1" marL="685800" indent="-22392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(WS – M.Sc.)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42880" y="721800"/>
            <a:ext cx="1035252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1800" y="1709280"/>
            <a:ext cx="8219880" cy="4348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609480" y="1769400"/>
            <a:ext cx="10582920" cy="48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132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lvl="1" marL="685800" indent="-22392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latin typeface="Arial"/>
            </a:endParaRPr>
          </a:p>
          <a:p>
            <a:pPr lvl="1" marL="685800" indent="-22392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US" sz="1800" spc="-1" strike="noStrike">
              <a:latin typeface="Arial"/>
            </a:endParaRPr>
          </a:p>
          <a:p>
            <a:pPr marL="216000" indent="-21132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latin typeface="Arial"/>
            </a:endParaRPr>
          </a:p>
          <a:p>
            <a:pPr lvl="1" marL="685800" indent="-22392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685800" indent="-22392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392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latin typeface="Arial"/>
            </a:endParaRPr>
          </a:p>
          <a:p>
            <a:pPr marL="457200" indent="-22392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42880" y="721800"/>
            <a:ext cx="1035252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1800" y="1709280"/>
            <a:ext cx="8219880" cy="4348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"/>
          <p:cNvSpPr/>
          <p:nvPr/>
        </p:nvSpPr>
        <p:spPr>
          <a:xfrm>
            <a:off x="609480" y="1769400"/>
            <a:ext cx="10582920" cy="48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132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lvl="1" marL="685800" indent="-22392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latin typeface="Arial"/>
            </a:endParaRPr>
          </a:p>
          <a:p>
            <a:pPr lvl="1" marL="685800" indent="-22392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US" sz="1800" spc="-1" strike="noStrike">
              <a:latin typeface="Arial"/>
            </a:endParaRPr>
          </a:p>
          <a:p>
            <a:pPr marL="216000" indent="-21132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latin typeface="Arial"/>
            </a:endParaRPr>
          </a:p>
          <a:p>
            <a:pPr lvl="1" marL="685800" indent="-22392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685800" indent="-22392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28600" indent="-22392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392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latin typeface="Arial"/>
            </a:endParaRPr>
          </a:p>
          <a:p>
            <a:pPr marL="457200" indent="-22392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42880" y="721800"/>
            <a:ext cx="1035252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1800" y="1709280"/>
            <a:ext cx="8219880" cy="4348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609480" y="1769400"/>
            <a:ext cx="10582920" cy="48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132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 to the circular economy, sustainability, and related concepts (biocapacity, etc.)</a:t>
            </a: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Sustainability goals</a:t>
            </a: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Basics of climate change, environmental pollution, and dwindling non-renewable resources</a:t>
            </a: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Feedback loops and tipping points</a:t>
            </a: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Implications of closed systems with a finite supply of resources</a:t>
            </a: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sub-processes and steps of a circular economy – incl. the era of R and era of D</a:t>
            </a: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Approaches towards sustainability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42880" y="721800"/>
            <a:ext cx="1035252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1800" y="1709280"/>
            <a:ext cx="8219880" cy="4348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609480" y="1769400"/>
            <a:ext cx="10582920" cy="48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132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the concept of a circular economy, sustainability, and</a:t>
            </a: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related concepts (biocapacity, etc.).</a:t>
            </a: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a basic understanding of causes, dimensions, and the characterization of climate change, environmental pollution, and dwindling non-renewable resources. </a:t>
            </a: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Being able to make high-level, transdisciplinary assessments of decisions and measures in a social, economic, and political context.</a:t>
            </a: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ability to critically assess upcoming technological solutions enabling/facilitating sustainability and the circular economy.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Plan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35520" y="1268640"/>
            <a:ext cx="10746720" cy="50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25.04.2022 → Organization (L00) Organization + Introduction I (L01)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02.05.2022 → Introduction II (L02)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09.05.2022 → Introduction III (L03)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16.05.2022 → What Happened So Far? (L04)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23.05.2022 → Life-cycle Assessment – LCA (L05)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30.05.2022 → World3 (L06)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13.06.2022 → Circular Economy I (L07)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20.06.2022 → Circular Economy II (L08)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27.06.2022 → Beyond the Circular Economy (L09)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04.07.2022 → Technologies for Sustainability (L10)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11.07.2022 → Action Plan (L11)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18.07.2022 → Invited Lecture </a:t>
            </a:r>
            <a:endParaRPr b="0" lang="en-US" sz="1800" spc="-1" strike="noStrike">
              <a:latin typeface="Arial"/>
            </a:endParaRPr>
          </a:p>
          <a:p>
            <a:pPr marL="195120" indent="-189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25.07.2022 → Invited Lecture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Application>LibreOffice/6.4.7.2$Linux_X86_64 LibreOffice_project/40$Build-2</Applicat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2022-04-24T20:19:18Z</dcterms:modified>
  <cp:revision>3126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