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2.png" ContentType="image/png"/>
  <Override PartName="/ppt/media/image15.png" ContentType="image/png"/>
  <Override PartName="/ppt/media/image5.jpeg" ContentType="image/jpeg"/>
  <Override PartName="/ppt/media/image14.png" ContentType="image/png"/>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8.png" ContentType="image/png"/>
  <Override PartName="/ppt/media/image13.png" ContentType="image/png"/>
  <Override PartName="/ppt/media/image10.png" ContentType="image/png"/>
  <Override PartName="/ppt/media/image6.jpeg" ContentType="image/jpeg"/>
  <Override PartName="/ppt/media/image7.jpeg" ContentType="image/jpeg"/>
  <Override PartName="/ppt/media/image11.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21.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93" name="PlaceHolder 2"/>
          <p:cNvSpPr>
            <a:spLocks noGrp="1"/>
          </p:cNvSpPr>
          <p:nvPr>
            <p:ph type="body"/>
          </p:nvPr>
        </p:nvSpPr>
        <p:spPr>
          <a:xfrm>
            <a:off x="756000" y="5078520"/>
            <a:ext cx="6047640" cy="481104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94" name="PlaceHolder 3"/>
          <p:cNvSpPr>
            <a:spLocks noGrp="1"/>
          </p:cNvSpPr>
          <p:nvPr>
            <p:ph type="hdr"/>
          </p:nvPr>
        </p:nvSpPr>
        <p:spPr>
          <a:xfrm>
            <a:off x="0" y="0"/>
            <a:ext cx="3280680" cy="53424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95" name="PlaceHolder 4"/>
          <p:cNvSpPr>
            <a:spLocks noGrp="1"/>
          </p:cNvSpPr>
          <p:nvPr>
            <p:ph type="dt"/>
          </p:nvPr>
        </p:nvSpPr>
        <p:spPr>
          <a:xfrm>
            <a:off x="4278960" y="0"/>
            <a:ext cx="3280680" cy="53424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96" name="PlaceHolder 5"/>
          <p:cNvSpPr>
            <a:spLocks noGrp="1"/>
          </p:cNvSpPr>
          <p:nvPr>
            <p:ph type="ftr"/>
          </p:nvPr>
        </p:nvSpPr>
        <p:spPr>
          <a:xfrm>
            <a:off x="0" y="10157400"/>
            <a:ext cx="3280680" cy="53424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9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5ECD46DA-4230-4046-84A8-61710A22EBC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533520" y="763560"/>
            <a:ext cx="6693120" cy="3761280"/>
          </a:xfrm>
          <a:prstGeom prst="rect">
            <a:avLst/>
          </a:prstGeom>
        </p:spPr>
      </p:sp>
      <p:sp>
        <p:nvSpPr>
          <p:cNvPr id="209" name="PlaceHolder 2"/>
          <p:cNvSpPr>
            <a:spLocks noGrp="1"/>
          </p:cNvSpPr>
          <p:nvPr>
            <p:ph type="body"/>
          </p:nvPr>
        </p:nvSpPr>
        <p:spPr>
          <a:xfrm>
            <a:off x="777240" y="4777560"/>
            <a:ext cx="6206760" cy="4515120"/>
          </a:xfrm>
          <a:prstGeom prst="rect">
            <a:avLst/>
          </a:prstGeom>
        </p:spPr>
        <p:txBody>
          <a:bodyPr lIns="0" rIns="0" tIns="0" bIns="0">
            <a:noAutofit/>
          </a:bodyPr>
          <a:p>
            <a:endParaRPr b="0" lang="en-US" sz="2000" spc="-1" strike="noStrike">
              <a:latin typeface="Arial"/>
            </a:endParaRPr>
          </a:p>
        </p:txBody>
      </p:sp>
      <p:sp>
        <p:nvSpPr>
          <p:cNvPr id="210" name="CustomShape 3"/>
          <p:cNvSpPr/>
          <p:nvPr/>
        </p:nvSpPr>
        <p:spPr>
          <a:xfrm>
            <a:off x="4399200" y="9555480"/>
            <a:ext cx="3362040" cy="491760"/>
          </a:xfrm>
          <a:prstGeom prst="rect">
            <a:avLst/>
          </a:prstGeom>
          <a:noFill/>
          <a:ln>
            <a:noFill/>
          </a:ln>
        </p:spPr>
        <p:style>
          <a:lnRef idx="0"/>
          <a:fillRef idx="0"/>
          <a:effectRef idx="0"/>
          <a:fontRef idx="minor"/>
        </p:style>
        <p:txBody>
          <a:bodyPr lIns="0" rIns="0" tIns="0" bIns="0" anchor="b">
            <a:noAutofit/>
          </a:bodyPr>
          <a:p>
            <a:pPr algn="r">
              <a:lnSpc>
                <a:spcPct val="100000"/>
              </a:lnSpc>
            </a:pPr>
            <a:fld id="{D3096E35-33F8-48D7-8CD7-658F8BE49151}" type="slidenum">
              <a:rPr b="0" lang="de-DE" sz="1800" spc="-1" strike="noStrike">
                <a:solidFill>
                  <a:srgbClr val="000000"/>
                </a:solidFill>
                <a:latin typeface="+mn-lt"/>
                <a:ea typeface="+mn-ea"/>
              </a:rPr>
              <a:t>6</a:t>
            </a:fld>
            <a:endParaRPr b="0" lang="en-US" sz="1800" spc="-1" strike="noStrike">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533520" y="763560"/>
            <a:ext cx="6693120" cy="3761280"/>
          </a:xfrm>
          <a:prstGeom prst="rect">
            <a:avLst/>
          </a:prstGeom>
        </p:spPr>
      </p:sp>
      <p:sp>
        <p:nvSpPr>
          <p:cNvPr id="212" name="PlaceHolder 2"/>
          <p:cNvSpPr>
            <a:spLocks noGrp="1"/>
          </p:cNvSpPr>
          <p:nvPr>
            <p:ph type="body"/>
          </p:nvPr>
        </p:nvSpPr>
        <p:spPr>
          <a:xfrm>
            <a:off x="777240" y="4777560"/>
            <a:ext cx="6206760" cy="4515120"/>
          </a:xfrm>
          <a:prstGeom prst="rect">
            <a:avLst/>
          </a:prstGeom>
        </p:spPr>
        <p:txBody>
          <a:bodyPr lIns="0" rIns="0" tIns="0" bIns="0">
            <a:noAutofit/>
          </a:bodyPr>
          <a:p>
            <a:endParaRPr b="0" lang="en-US" sz="2000" spc="-1" strike="noStrike">
              <a:latin typeface="Arial"/>
            </a:endParaRPr>
          </a:p>
        </p:txBody>
      </p:sp>
      <p:sp>
        <p:nvSpPr>
          <p:cNvPr id="213" name="CustomShape 3"/>
          <p:cNvSpPr/>
          <p:nvPr/>
        </p:nvSpPr>
        <p:spPr>
          <a:xfrm>
            <a:off x="4399200" y="9555480"/>
            <a:ext cx="3362040" cy="491760"/>
          </a:xfrm>
          <a:prstGeom prst="rect">
            <a:avLst/>
          </a:prstGeom>
          <a:noFill/>
          <a:ln>
            <a:noFill/>
          </a:ln>
        </p:spPr>
        <p:style>
          <a:lnRef idx="0"/>
          <a:fillRef idx="0"/>
          <a:effectRef idx="0"/>
          <a:fontRef idx="minor"/>
        </p:style>
        <p:txBody>
          <a:bodyPr lIns="0" rIns="0" tIns="0" bIns="0" anchor="b">
            <a:noAutofit/>
          </a:bodyPr>
          <a:p>
            <a:pPr algn="r">
              <a:lnSpc>
                <a:spcPct val="100000"/>
              </a:lnSpc>
            </a:pPr>
            <a:fld id="{1860606C-2E9D-4576-A441-E663D91DC71A}" type="slidenum">
              <a:rPr b="0" lang="de-DE" sz="1800" spc="-1" strike="noStrike">
                <a:solidFill>
                  <a:srgbClr val="000000"/>
                </a:solidFill>
                <a:latin typeface="+mn-lt"/>
                <a:ea typeface="+mn-ea"/>
              </a:rPr>
              <a:t>&lt;number&gt;</a:t>
            </a:fld>
            <a:endParaRPr b="0" lang="en-US" sz="1800" spc="-1" strike="noStrike">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533520" y="763560"/>
            <a:ext cx="6693120" cy="3761280"/>
          </a:xfrm>
          <a:prstGeom prst="rect">
            <a:avLst/>
          </a:prstGeom>
        </p:spPr>
      </p:sp>
      <p:sp>
        <p:nvSpPr>
          <p:cNvPr id="215" name="PlaceHolder 2"/>
          <p:cNvSpPr>
            <a:spLocks noGrp="1"/>
          </p:cNvSpPr>
          <p:nvPr>
            <p:ph type="body"/>
          </p:nvPr>
        </p:nvSpPr>
        <p:spPr>
          <a:xfrm>
            <a:off x="777240" y="4777560"/>
            <a:ext cx="6206760" cy="4515120"/>
          </a:xfrm>
          <a:prstGeom prst="rect">
            <a:avLst/>
          </a:prstGeom>
        </p:spPr>
        <p:txBody>
          <a:bodyPr lIns="0" rIns="0" tIns="0" bIns="0">
            <a:noAutofit/>
          </a:bodyPr>
          <a:p>
            <a:endParaRPr b="0" lang="en-US" sz="2000" spc="-1" strike="noStrike">
              <a:latin typeface="Arial"/>
            </a:endParaRPr>
          </a:p>
        </p:txBody>
      </p:sp>
      <p:sp>
        <p:nvSpPr>
          <p:cNvPr id="216" name="CustomShape 3"/>
          <p:cNvSpPr/>
          <p:nvPr/>
        </p:nvSpPr>
        <p:spPr>
          <a:xfrm>
            <a:off x="4399200" y="9555480"/>
            <a:ext cx="3362040" cy="491760"/>
          </a:xfrm>
          <a:prstGeom prst="rect">
            <a:avLst/>
          </a:prstGeom>
          <a:noFill/>
          <a:ln>
            <a:noFill/>
          </a:ln>
        </p:spPr>
        <p:style>
          <a:lnRef idx="0"/>
          <a:fillRef idx="0"/>
          <a:effectRef idx="0"/>
          <a:fontRef idx="minor"/>
        </p:style>
        <p:txBody>
          <a:bodyPr lIns="0" rIns="0" tIns="0" bIns="0" anchor="b">
            <a:noAutofit/>
          </a:bodyPr>
          <a:p>
            <a:pPr algn="r">
              <a:lnSpc>
                <a:spcPct val="100000"/>
              </a:lnSpc>
            </a:pPr>
            <a:fld id="{B5E96E47-7C1B-4AF5-B2E1-4B50898BFB02}" type="slidenum">
              <a:rPr b="0" lang="de-DE" sz="1800" spc="-1" strike="noStrike">
                <a:solidFill>
                  <a:srgbClr val="000000"/>
                </a:solidFill>
                <a:latin typeface="+mn-lt"/>
                <a:ea typeface="+mn-ea"/>
              </a:rPr>
              <a:t>&lt;number&gt;</a:t>
            </a:fld>
            <a:endParaRPr b="0" lang="en-US" sz="18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40"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4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4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43"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4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4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5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6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7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8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8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
        <p:nvSpPr>
          <p:cNvPr id="8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8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3200" spc="-1" strike="noStrike">
              <a:latin typeface="Arial"/>
            </a:endParaRPr>
          </a:p>
        </p:txBody>
      </p:sp>
      <p:sp>
        <p:nvSpPr>
          <p:cNvPr id="8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3200" spc="-1" strike="noStrike">
              <a:latin typeface="Arial"/>
            </a:endParaRPr>
          </a:p>
        </p:txBody>
      </p:sp>
      <p:sp>
        <p:nvSpPr>
          <p:cNvPr id="8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3200" spc="-1" strike="noStrike">
              <a:latin typeface="Arial"/>
            </a:endParaRPr>
          </a:p>
        </p:txBody>
      </p:sp>
      <p:sp>
        <p:nvSpPr>
          <p:cNvPr id="8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3200" spc="-1" strike="noStrike">
              <a:latin typeface="Arial"/>
            </a:endParaRPr>
          </a:p>
        </p:txBody>
      </p:sp>
      <p:sp>
        <p:nvSpPr>
          <p:cNvPr id="9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3200" spc="-1" strike="noStrike">
              <a:latin typeface="Arial"/>
            </a:endParaRPr>
          </a:p>
        </p:txBody>
      </p:sp>
      <p:sp>
        <p:nvSpPr>
          <p:cNvPr id="9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2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US" sz="4400" spc="-1" strike="noStrike">
              <a:latin typeface="Arial"/>
            </a:endParaRPr>
          </a:p>
        </p:txBody>
      </p:sp>
      <p:sp>
        <p:nvSpPr>
          <p:cNvPr id="28"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3200" spc="-1" strike="noStrike">
              <a:latin typeface="Arial"/>
            </a:endParaRPr>
          </a:p>
        </p:txBody>
      </p:sp>
      <p:sp>
        <p:nvSpPr>
          <p:cNvPr id="2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3200" spc="-1" strike="noStrike">
              <a:latin typeface="Arial"/>
            </a:endParaRPr>
          </a:p>
        </p:txBody>
      </p:sp>
      <p:sp>
        <p:nvSpPr>
          <p:cNvPr id="3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1600" cy="6850440"/>
          </a:xfrm>
          <a:prstGeom prst="rect">
            <a:avLst/>
          </a:prstGeom>
          <a:solidFill>
            <a:srgbClr val="000000">
              <a:alpha val="10000"/>
            </a:srgbClr>
          </a:solidFill>
          <a:ln>
            <a:noFill/>
          </a:ln>
        </p:spPr>
        <p:style>
          <a:lnRef idx="0"/>
          <a:fillRef idx="0"/>
          <a:effectRef idx="0"/>
          <a:fontRef idx="minor"/>
        </p:style>
      </p:sp>
      <p:sp>
        <p:nvSpPr>
          <p:cNvPr id="1" name="CustomShape 2"/>
          <p:cNvSpPr/>
          <p:nvPr/>
        </p:nvSpPr>
        <p:spPr>
          <a:xfrm>
            <a:off x="11438640" y="6453360"/>
            <a:ext cx="75852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983A4D07-A85E-4391-887B-5A7861E955B2}"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2" name="CustomShape 3"/>
          <p:cNvSpPr/>
          <p:nvPr/>
        </p:nvSpPr>
        <p:spPr>
          <a:xfrm>
            <a:off x="912240" y="1268280"/>
            <a:ext cx="9208440" cy="361800"/>
          </a:xfrm>
          <a:prstGeom prst="rect">
            <a:avLst/>
          </a:prstGeom>
          <a:noFill/>
          <a:ln>
            <a:noFill/>
          </a:ln>
        </p:spPr>
        <p:style>
          <a:lnRef idx="0"/>
          <a:fillRef idx="0"/>
          <a:effectRef idx="0"/>
          <a:fontRef idx="minor"/>
        </p:style>
      </p:sp>
      <p:pic>
        <p:nvPicPr>
          <p:cNvPr id="3" name="Picture 19" descr="Logo_TUC_de_RGB"/>
          <p:cNvPicPr/>
          <p:nvPr/>
        </p:nvPicPr>
        <p:blipFill>
          <a:blip r:embed="rId2"/>
          <a:stretch/>
        </p:blipFill>
        <p:spPr>
          <a:xfrm>
            <a:off x="0" y="0"/>
            <a:ext cx="3052440" cy="562320"/>
          </a:xfrm>
          <a:prstGeom prst="rect">
            <a:avLst/>
          </a:prstGeom>
          <a:ln>
            <a:noFill/>
          </a:ln>
        </p:spPr>
      </p:pic>
      <p:pic>
        <p:nvPicPr>
          <p:cNvPr id="4" name="Grafik 2" descr=""/>
          <p:cNvPicPr/>
          <p:nvPr/>
        </p:nvPicPr>
        <p:blipFill>
          <a:blip r:embed="rId3"/>
          <a:stretch/>
        </p:blipFill>
        <p:spPr>
          <a:xfrm>
            <a:off x="7430400" y="134640"/>
            <a:ext cx="3698280" cy="514440"/>
          </a:xfrm>
          <a:prstGeom prst="rect">
            <a:avLst/>
          </a:prstGeom>
          <a:ln>
            <a:noFill/>
          </a:ln>
        </p:spPr>
      </p:pic>
      <p:sp>
        <p:nvSpPr>
          <p:cNvPr id="5" name="CustomShape 4"/>
          <p:cNvSpPr/>
          <p:nvPr/>
        </p:nvSpPr>
        <p:spPr>
          <a:xfrm>
            <a:off x="912240" y="1268280"/>
            <a:ext cx="9208440" cy="361800"/>
          </a:xfrm>
          <a:prstGeom prst="rect">
            <a:avLst/>
          </a:prstGeom>
          <a:noFill/>
          <a:ln>
            <a:noFill/>
          </a:ln>
        </p:spPr>
        <p:style>
          <a:lnRef idx="0"/>
          <a:fillRef idx="0"/>
          <a:effectRef idx="0"/>
          <a:fontRef idx="minor"/>
        </p:style>
      </p:sp>
      <p:sp>
        <p:nvSpPr>
          <p:cNvPr id="6" name="CustomShape 5"/>
          <p:cNvSpPr/>
          <p:nvPr/>
        </p:nvSpPr>
        <p:spPr>
          <a:xfrm>
            <a:off x="11444760" y="0"/>
            <a:ext cx="741600" cy="6850440"/>
          </a:xfrm>
          <a:prstGeom prst="rect">
            <a:avLst/>
          </a:prstGeom>
          <a:solidFill>
            <a:srgbClr val="000000">
              <a:alpha val="10000"/>
            </a:srgbClr>
          </a:solidFill>
          <a:ln>
            <a:noFill/>
          </a:ln>
        </p:spPr>
        <p:style>
          <a:lnRef idx="0"/>
          <a:fillRef idx="0"/>
          <a:effectRef idx="0"/>
          <a:fontRef idx="minor"/>
        </p:style>
      </p:sp>
      <p:sp>
        <p:nvSpPr>
          <p:cNvPr id="7" name="CustomShape 6"/>
          <p:cNvSpPr/>
          <p:nvPr/>
        </p:nvSpPr>
        <p:spPr>
          <a:xfrm>
            <a:off x="0" y="6642720"/>
            <a:ext cx="1218456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Arial"/>
            </a:endParaRPr>
          </a:p>
        </p:txBody>
      </p:sp>
      <p:sp>
        <p:nvSpPr>
          <p:cNvPr id="8"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9"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41600" cy="6850440"/>
          </a:xfrm>
          <a:prstGeom prst="rect">
            <a:avLst/>
          </a:prstGeom>
          <a:solidFill>
            <a:srgbClr val="000000">
              <a:alpha val="10000"/>
            </a:srgbClr>
          </a:solidFill>
          <a:ln>
            <a:noFill/>
          </a:ln>
        </p:spPr>
        <p:style>
          <a:lnRef idx="0"/>
          <a:fillRef idx="0"/>
          <a:effectRef idx="0"/>
          <a:fontRef idx="minor"/>
        </p:style>
      </p:sp>
      <p:sp>
        <p:nvSpPr>
          <p:cNvPr id="47" name="CustomShape 2"/>
          <p:cNvSpPr/>
          <p:nvPr/>
        </p:nvSpPr>
        <p:spPr>
          <a:xfrm>
            <a:off x="11438640" y="6453360"/>
            <a:ext cx="75852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CA93730F-E943-4A7C-800F-456443448E77}"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48" name="CustomShape 3"/>
          <p:cNvSpPr/>
          <p:nvPr/>
        </p:nvSpPr>
        <p:spPr>
          <a:xfrm>
            <a:off x="912240" y="1268280"/>
            <a:ext cx="9208440" cy="361800"/>
          </a:xfrm>
          <a:prstGeom prst="rect">
            <a:avLst/>
          </a:prstGeom>
          <a:noFill/>
          <a:ln>
            <a:noFill/>
          </a:ln>
        </p:spPr>
        <p:style>
          <a:lnRef idx="0"/>
          <a:fillRef idx="0"/>
          <a:effectRef idx="0"/>
          <a:fontRef idx="minor"/>
        </p:style>
      </p:sp>
      <p:pic>
        <p:nvPicPr>
          <p:cNvPr id="49" name="Picture 19" descr="Logo_TUC_de_RGB"/>
          <p:cNvPicPr/>
          <p:nvPr/>
        </p:nvPicPr>
        <p:blipFill>
          <a:blip r:embed="rId2"/>
          <a:stretch/>
        </p:blipFill>
        <p:spPr>
          <a:xfrm>
            <a:off x="0" y="0"/>
            <a:ext cx="3052440" cy="562320"/>
          </a:xfrm>
          <a:prstGeom prst="rect">
            <a:avLst/>
          </a:prstGeom>
          <a:ln>
            <a:noFill/>
          </a:ln>
        </p:spPr>
      </p:pic>
      <p:pic>
        <p:nvPicPr>
          <p:cNvPr id="50" name="Grafik 2" descr=""/>
          <p:cNvPicPr/>
          <p:nvPr/>
        </p:nvPicPr>
        <p:blipFill>
          <a:blip r:embed="rId3"/>
          <a:stretch/>
        </p:blipFill>
        <p:spPr>
          <a:xfrm>
            <a:off x="7430400" y="134640"/>
            <a:ext cx="3698280" cy="514440"/>
          </a:xfrm>
          <a:prstGeom prst="rect">
            <a:avLst/>
          </a:prstGeom>
          <a:ln>
            <a:noFill/>
          </a:ln>
        </p:spPr>
      </p:pic>
      <p:sp>
        <p:nvSpPr>
          <p:cNvPr id="51" name="CustomShape 4"/>
          <p:cNvSpPr/>
          <p:nvPr/>
        </p:nvSpPr>
        <p:spPr>
          <a:xfrm>
            <a:off x="11444760" y="0"/>
            <a:ext cx="741600" cy="6850440"/>
          </a:xfrm>
          <a:prstGeom prst="rect">
            <a:avLst/>
          </a:prstGeom>
          <a:solidFill>
            <a:srgbClr val="000000">
              <a:alpha val="10000"/>
            </a:srgbClr>
          </a:solidFill>
          <a:ln>
            <a:noFill/>
          </a:ln>
        </p:spPr>
        <p:style>
          <a:lnRef idx="0"/>
          <a:fillRef idx="0"/>
          <a:effectRef idx="0"/>
          <a:fontRef idx="minor"/>
        </p:style>
      </p:sp>
      <p:sp>
        <p:nvSpPr>
          <p:cNvPr id="52" name="CustomShape 5"/>
          <p:cNvSpPr/>
          <p:nvPr/>
        </p:nvSpPr>
        <p:spPr>
          <a:xfrm>
            <a:off x="11438640" y="6453360"/>
            <a:ext cx="758520" cy="363960"/>
          </a:xfrm>
          <a:prstGeom prst="rect">
            <a:avLst/>
          </a:prstGeom>
          <a:noFill/>
          <a:ln>
            <a:noFill/>
          </a:ln>
        </p:spPr>
        <p:style>
          <a:lnRef idx="0"/>
          <a:fillRef idx="0"/>
          <a:effectRef idx="0"/>
          <a:fontRef idx="minor"/>
        </p:style>
        <p:txBody>
          <a:bodyPr lIns="90000" rIns="90000" tIns="45000" bIns="45000">
            <a:spAutoFit/>
          </a:bodyPr>
          <a:p>
            <a:pPr algn="ctr">
              <a:lnSpc>
                <a:spcPct val="100000"/>
              </a:lnSpc>
            </a:pPr>
            <a:fld id="{79FA8AE6-4C4F-4BE2-A321-727953DB9B24}" type="slidenum">
              <a:rPr b="0" lang="en-US" sz="1800" spc="-1" strike="noStrike">
                <a:solidFill>
                  <a:srgbClr val="808080"/>
                </a:solidFill>
                <a:latin typeface="Arial"/>
                <a:ea typeface="DejaVu Sans"/>
              </a:rPr>
              <a:t>&lt;number&gt;</a:t>
            </a:fld>
            <a:endParaRPr b="0" lang="en-US" sz="1800" spc="-1" strike="noStrike">
              <a:latin typeface="Arial"/>
            </a:endParaRPr>
          </a:p>
        </p:txBody>
      </p:sp>
      <p:sp>
        <p:nvSpPr>
          <p:cNvPr id="53" name="CustomShape 6"/>
          <p:cNvSpPr/>
          <p:nvPr/>
        </p:nvSpPr>
        <p:spPr>
          <a:xfrm>
            <a:off x="0" y="6642720"/>
            <a:ext cx="12184560" cy="211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Arial"/>
            </a:endParaRPr>
          </a:p>
        </p:txBody>
      </p:sp>
      <p:sp>
        <p:nvSpPr>
          <p:cNvPr id="54" name="PlaceHolder 7"/>
          <p:cNvSpPr>
            <a:spLocks noGrp="1"/>
          </p:cNvSpPr>
          <p:nvPr>
            <p:ph type="title"/>
          </p:nvPr>
        </p:nvSpPr>
        <p:spPr>
          <a:xfrm>
            <a:off x="609480" y="273600"/>
            <a:ext cx="109724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55" name="PlaceHolder 8"/>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ETCE-LAB/teaching-material/tree/master/Emerging-Technologies-for-the-Circular-Economy"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bbb-staging.rz.tu-clausthal.de/b/ben-o4k-3ju-xvm" TargetMode="External"/><Relationship Id="rId2" Type="http://schemas.openxmlformats.org/officeDocument/2006/relationships/hyperlink" Target="https://bbb-staging.rz.tu-clausthal.de/b/ben-det-s2r-i8b"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bitcoin.org/bitcoin.pdf" TargetMode="External"/><Relationship Id="rId2" Type="http://schemas.openxmlformats.org/officeDocument/2006/relationships/hyperlink" Target="https://gavwood.com/paper.pdf" TargetMode="External"/><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climateuniversity.fi/" TargetMode="External"/><Relationship Id="rId2" Type="http://schemas.openxmlformats.org/officeDocument/2006/relationships/hyperlink" Target="https://media.ccc.de/v/bub2018-207-circular_society#t=0" TargetMode="External"/><Relationship Id="rId3" Type="http://schemas.openxmlformats.org/officeDocument/2006/relationships/hyperlink" Target="https://media.ccc.de/v/36c3-11008-server_infrastructure_for_global_rebellion" TargetMode="External"/><Relationship Id="rId4" Type="http://schemas.openxmlformats.org/officeDocument/2006/relationships/hyperlink" Target="https://open.spotify.com/show/6zrL0QQWBhlVFsCveE2mtE" TargetMode="External"/><Relationship Id="rId5" Type="http://schemas.openxmlformats.org/officeDocument/2006/relationships/hyperlink" Target="https://open.spotify.com/show/1KzrasExlM5dgMYwgFHns6" TargetMode="External"/><Relationship Id="rId6" Type="http://schemas.openxmlformats.org/officeDocument/2006/relationships/hyperlink" Target="https://open.spotify.com/show/28sR8OiOq0MMnGEzMJTXSt" TargetMode="External"/><Relationship Id="rId7"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27400" y="1412640"/>
            <a:ext cx="10361520" cy="114804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US" sz="3200" spc="-1" strike="noStrike">
              <a:latin typeface="Arial"/>
            </a:endParaRPr>
          </a:p>
        </p:txBody>
      </p:sp>
      <p:sp>
        <p:nvSpPr>
          <p:cNvPr id="99" name="CustomShape 2"/>
          <p:cNvSpPr/>
          <p:nvPr/>
        </p:nvSpPr>
        <p:spPr>
          <a:xfrm>
            <a:off x="527400" y="2852640"/>
            <a:ext cx="10361520" cy="2368800"/>
          </a:xfrm>
          <a:prstGeom prst="rect">
            <a:avLst/>
          </a:prstGeom>
          <a:noFill/>
          <a:ln>
            <a:noFill/>
          </a:ln>
        </p:spPr>
        <p:style>
          <a:lnRef idx="0"/>
          <a:fillRef idx="0"/>
          <a:effectRef idx="0"/>
          <a:fontRef idx="minor"/>
        </p:style>
        <p:txBody>
          <a:bodyPr lIns="90000" rIns="90000" tIns="45000" bIns="45000">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0: Organization</a:t>
            </a:r>
            <a:endParaRPr b="0" lang="en-US" sz="2400" spc="-1" strike="noStrike">
              <a:latin typeface="Arial"/>
            </a:endParaRPr>
          </a:p>
          <a:p>
            <a:pPr algn="ctr">
              <a:lnSpc>
                <a:spcPct val="100000"/>
              </a:lnSpc>
              <a:spcBef>
                <a:spcPts val="479"/>
              </a:spcBef>
              <a:tabLst>
                <a:tab algn="l" pos="0"/>
              </a:tabLst>
            </a:pPr>
            <a:endParaRPr b="0" lang="en-US" sz="2400" spc="-1" strike="noStrike">
              <a:latin typeface="Arial"/>
            </a:endParaRPr>
          </a:p>
          <a:p>
            <a:pPr algn="ctr">
              <a:lnSpc>
                <a:spcPct val="100000"/>
              </a:lnSpc>
              <a:spcBef>
                <a:spcPts val="241"/>
              </a:spcBef>
              <a:tabLst>
                <a:tab algn="l" pos="0"/>
              </a:tabLst>
            </a:pPr>
            <a:endParaRPr b="0" lang="en-US" sz="2400" spc="-1" strike="noStrike">
              <a:latin typeface="Arial"/>
            </a:endParaRPr>
          </a:p>
          <a:p>
            <a:pPr algn="ctr">
              <a:lnSpc>
                <a:spcPct val="100000"/>
              </a:lnSpc>
              <a:spcBef>
                <a:spcPts val="241"/>
              </a:spcBef>
              <a:tabLst>
                <a:tab algn="l" pos="0"/>
              </a:tabLst>
            </a:pPr>
            <a:endParaRPr b="0" lang="en-US" sz="24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 (Clausthal)</a:t>
            </a:r>
            <a:endParaRPr b="0" lang="en-US" sz="16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Arne Bochem (Göttingen)</a:t>
            </a:r>
            <a:endParaRPr b="0" lang="en-US" sz="1600" spc="-1" strike="noStrike">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Anant Sujatanagarjuna (Clausthal)</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a:p>
            <a:pPr>
              <a:lnSpc>
                <a:spcPct val="100000"/>
              </a:lnSpc>
            </a:pPr>
            <a:endParaRPr b="0" lang="en-US" sz="2400" spc="-1" strike="noStrike">
              <a:latin typeface="Arial"/>
            </a:endParaRPr>
          </a:p>
        </p:txBody>
      </p:sp>
      <p:sp>
        <p:nvSpPr>
          <p:cNvPr id="127" name="CustomShape 2"/>
          <p:cNvSpPr/>
          <p:nvPr/>
        </p:nvSpPr>
        <p:spPr>
          <a:xfrm>
            <a:off x="335520" y="2408400"/>
            <a:ext cx="10745640" cy="3893400"/>
          </a:xfrm>
          <a:prstGeom prst="rect">
            <a:avLst/>
          </a:prstGeom>
          <a:noFill/>
          <a:ln>
            <a:noFill/>
          </a:ln>
        </p:spPr>
        <p:style>
          <a:lnRef idx="0"/>
          <a:fillRef idx="0"/>
          <a:effectRef idx="0"/>
          <a:fontRef idx="minor"/>
        </p:style>
        <p:txBody>
          <a:bodyPr lIns="90000" rIns="90000" tIns="45000" bIns="45000">
            <a:noAutofit/>
          </a:bodyPr>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9" name="CustomShape 2"/>
          <p:cNvSpPr/>
          <p:nvPr/>
        </p:nvSpPr>
        <p:spPr>
          <a:xfrm>
            <a:off x="335520" y="2408400"/>
            <a:ext cx="10745640" cy="3893400"/>
          </a:xfrm>
          <a:prstGeom prst="rect">
            <a:avLst/>
          </a:prstGeom>
          <a:noFill/>
          <a:ln>
            <a:noFill/>
          </a:ln>
        </p:spPr>
        <p:style>
          <a:lnRef idx="0"/>
          <a:fillRef idx="0"/>
          <a:effectRef idx="0"/>
          <a:fontRef idx="minor"/>
        </p:style>
        <p:txBody>
          <a:bodyPr lIns="90000" rIns="90000" tIns="45000" bIns="45000">
            <a:noAutofit/>
          </a:bodyPr>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a:p>
            <a:pPr>
              <a:lnSpc>
                <a:spcPct val="100000"/>
              </a:lnSpc>
            </a:pPr>
            <a:endParaRPr b="0" lang="en-US" sz="2400" spc="-1" strike="noStrike">
              <a:latin typeface="Arial"/>
            </a:endParaRPr>
          </a:p>
        </p:txBody>
      </p:sp>
      <p:sp>
        <p:nvSpPr>
          <p:cNvPr id="131" name="CustomShape 2"/>
          <p:cNvSpPr/>
          <p:nvPr/>
        </p:nvSpPr>
        <p:spPr>
          <a:xfrm>
            <a:off x="335520" y="2408400"/>
            <a:ext cx="10745640" cy="3893400"/>
          </a:xfrm>
          <a:prstGeom prst="rect">
            <a:avLst/>
          </a:prstGeom>
          <a:noFill/>
          <a:ln>
            <a:noFill/>
          </a:ln>
        </p:spPr>
        <p:style>
          <a:lnRef idx="0"/>
          <a:fillRef idx="0"/>
          <a:effectRef idx="0"/>
          <a:fontRef idx="minor"/>
        </p:style>
        <p:txBody>
          <a:bodyPr lIns="90000" rIns="90000" tIns="45000" bIns="45000">
            <a:noAutofit/>
          </a:bodyPr>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Experience in prototyping such applications and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Lectures</a:t>
            </a:r>
            <a:endParaRPr b="0" lang="en-US" sz="2400" spc="-1" strike="noStrike">
              <a:latin typeface="Arial"/>
            </a:endParaRPr>
          </a:p>
        </p:txBody>
      </p:sp>
      <p:sp>
        <p:nvSpPr>
          <p:cNvPr id="133" name="CustomShape 2"/>
          <p:cNvSpPr/>
          <p:nvPr/>
        </p:nvSpPr>
        <p:spPr>
          <a:xfrm>
            <a:off x="335520" y="1268640"/>
            <a:ext cx="10745640" cy="5033160"/>
          </a:xfrm>
          <a:prstGeom prst="rect">
            <a:avLst/>
          </a:prstGeom>
          <a:noFill/>
          <a:ln>
            <a:noFill/>
          </a:ln>
        </p:spPr>
        <p:style>
          <a:lnRef idx="0"/>
          <a:fillRef idx="0"/>
          <a:effectRef idx="0"/>
          <a:fontRef idx="minor"/>
        </p:style>
        <p:txBody>
          <a:bodyPr lIns="90000" rIns="90000" tIns="45000" bIns="45000" anchor="ctr">
            <a:noAutofit/>
          </a:bodyPr>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20.04.2022 → Organization + Introduction to the Circular Economy</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27.04.2022 → Emerging Technologies for the Circular Economy</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04.05.2022 → Introduction to the Internet of Things</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11.05.2022 → Internet of Things – Communication</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18.05.2022 → Internet of Things – Cloud and BigData</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25.05.2022 → Internet of Things – Digital Twins, Privacy and Security</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01.06.2022 → The Machine-to-Everything Economy – A step towards the CE 2.0?</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15.06.2022 → Introduction to Blockchain Technology</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22.06.2022 → Blockchain Technology – Consensus</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29.06.2022 → Blockchain Technology – Ethereum and Smart Contracts Part 1</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06.07.2022 → Invited speaker → Dr. Uli Gallersdörfer (TU Munich)</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13.07.2022 → Invited speaker → Prof. Dr. Steffen Herbold (TU Clausthal)</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20.07.2022 → Blockchain Technology – Ethereum and Smart Contracts Part 2</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27.07.2022 → Backup </a:t>
            </a:r>
            <a:r>
              <a:rPr b="0" lang="en-US" sz="1800" spc="-1" strike="noStrike" u="sng">
                <a:solidFill>
                  <a:srgbClr val="000000"/>
                </a:solidFill>
                <a:uFillTx/>
                <a:latin typeface="DejaVu Sans"/>
                <a:ea typeface="DejaVu Sans"/>
              </a:rPr>
              <a:t>XOR</a:t>
            </a:r>
            <a:r>
              <a:rPr b="0" lang="en-US" sz="1800" spc="-1" strike="noStrike">
                <a:solidFill>
                  <a:srgbClr val="000000"/>
                </a:solidFill>
                <a:latin typeface="DejaVu Sans"/>
                <a:ea typeface="DejaVu Sans"/>
              </a:rPr>
              <a:t> no lecture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Exercises</a:t>
            </a:r>
            <a:endParaRPr b="0" lang="en-US" sz="2400" spc="-1" strike="noStrike">
              <a:latin typeface="Arial"/>
            </a:endParaRPr>
          </a:p>
        </p:txBody>
      </p:sp>
      <p:sp>
        <p:nvSpPr>
          <p:cNvPr id="135" name="CustomShape 2"/>
          <p:cNvSpPr/>
          <p:nvPr/>
        </p:nvSpPr>
        <p:spPr>
          <a:xfrm>
            <a:off x="335520" y="1268640"/>
            <a:ext cx="10745640" cy="5033160"/>
          </a:xfrm>
          <a:prstGeom prst="rect">
            <a:avLst/>
          </a:prstGeom>
          <a:noFill/>
          <a:ln>
            <a:noFill/>
          </a:ln>
        </p:spPr>
        <p:style>
          <a:lnRef idx="0"/>
          <a:fillRef idx="0"/>
          <a:effectRef idx="0"/>
          <a:fontRef idx="minor"/>
        </p:style>
        <p:txBody>
          <a:bodyPr lIns="90000" rIns="90000" tIns="45000" bIns="45000" anchor="ctr">
            <a:noAutofit/>
          </a:bodyPr>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01 – Knowledge Test (MC)</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27.04.2022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02 – Circular Economy (MC)</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11.05.2022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03 – IoT Sensing and Gathering Data</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18.05.2022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04 – IoT Data Processing</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01.06.2022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05 – IoT Security</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15.06.2022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Exercise</a:t>
            </a:r>
            <a:r>
              <a:rPr b="0" lang="de-DE" sz="1800" spc="-1" strike="noStrike">
                <a:solidFill>
                  <a:srgbClr val="000000"/>
                </a:solidFill>
                <a:latin typeface="DejaVu Sans"/>
                <a:ea typeface="DejaVu Sans"/>
              </a:rPr>
              <a:t> 07 – Blockchain (MC)</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22.06.2022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08 – Blockchain Basics</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29.06.2022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09 – Blockchain Conensus</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05.07.2022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10 – Blockchain Tokens</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11 – Blockchain Smart Contracts and IoT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Course Organization</a:t>
            </a:r>
            <a:endParaRPr b="0" lang="en-US" sz="2400" spc="-1" strike="noStrike">
              <a:latin typeface="Arial"/>
            </a:endParaRPr>
          </a:p>
        </p:txBody>
      </p:sp>
      <p:sp>
        <p:nvSpPr>
          <p:cNvPr id="137" name="CustomShape 2"/>
          <p:cNvSpPr/>
          <p:nvPr/>
        </p:nvSpPr>
        <p:spPr>
          <a:xfrm>
            <a:off x="335520" y="1268280"/>
            <a:ext cx="10745640" cy="5033160"/>
          </a:xfrm>
          <a:prstGeom prst="rect">
            <a:avLst/>
          </a:prstGeom>
          <a:noFill/>
          <a:ln>
            <a:noFill/>
          </a:ln>
        </p:spPr>
        <p:style>
          <a:lnRef idx="0"/>
          <a:fillRef idx="0"/>
          <a:effectRef idx="0"/>
          <a:fontRef idx="minor"/>
        </p:style>
        <p:txBody>
          <a:bodyPr lIns="90000" rIns="90000" tIns="45000" bIns="45000" anchor="ctr">
            <a:noAutofit/>
          </a:bodyPr>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course that is offered in parallel at the Clausthal University of Technology and the University of Göttingen</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Organization of the lecture:</a:t>
            </a:r>
            <a:endParaRPr b="0" lang="en-US" sz="1800" spc="-1" strike="noStrike">
              <a:latin typeface="Arial"/>
            </a:endParaRPr>
          </a:p>
          <a:p>
            <a:pPr lvl="1" marL="6523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Slides will be uploaded to StudIP (Clausthal and Göttingen) and Github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US" sz="1800" spc="-1" strike="noStrike">
              <a:latin typeface="Arial"/>
            </a:endParaRPr>
          </a:p>
          <a:p>
            <a:pPr lvl="3" marL="864000" indent="-21348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Please report bugs!</a:t>
            </a:r>
            <a:endParaRPr b="0" lang="en-US" sz="1800" spc="-1" strike="noStrike">
              <a:latin typeface="Arial"/>
            </a:endParaRPr>
          </a:p>
          <a:p>
            <a:pPr lvl="1" marL="6523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Lectures and exercises as live stream (BBB – next slide)</a:t>
            </a:r>
            <a:endParaRPr b="0" lang="en-US" sz="1800" spc="-1" strike="noStrike">
              <a:latin typeface="Arial"/>
            </a:endParaRPr>
          </a:p>
          <a:p>
            <a:pPr lvl="1" marL="6523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 recordings will be available on StudIP and on Github</a:t>
            </a:r>
            <a:endParaRPr b="0" lang="en-US" sz="1800" spc="-1" strike="noStrike">
              <a:latin typeface="Arial"/>
            </a:endParaRPr>
          </a:p>
          <a:p>
            <a:pPr lvl="1" marL="652320" indent="-19116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time slots </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Time for questions and eventual tutorials related to the exercises</a:t>
            </a:r>
            <a:endParaRPr b="0" lang="en-US" sz="1800" spc="-1" strike="noStrike">
              <a:latin typeface="Arial"/>
            </a:endParaRPr>
          </a:p>
          <a:p>
            <a:pPr algn="ctr">
              <a:lnSpc>
                <a:spcPct val="100000"/>
              </a:lnSpc>
              <a:spcBef>
                <a:spcPts val="360"/>
              </a:spcBef>
            </a:pPr>
            <a:endParaRPr b="0" lang="en-US" sz="1800" spc="-1" strike="noStrike">
              <a:latin typeface="Arial"/>
            </a:endParaRPr>
          </a:p>
          <a:p>
            <a:pPr algn="ctr">
              <a:lnSpc>
                <a:spcPct val="100000"/>
              </a:lnSpc>
              <a:spcBef>
                <a:spcPts val="360"/>
              </a:spcBef>
            </a:pPr>
            <a:r>
              <a:rPr b="0" lang="en-GB" sz="1800" spc="-1" strike="noStrike">
                <a:solidFill>
                  <a:srgbClr val="000000"/>
                </a:solidFill>
                <a:latin typeface="DejaVu Sans"/>
                <a:ea typeface="DejaVu Sans"/>
              </a:rPr>
              <a:t>Questions? Write us an email: </a:t>
            </a:r>
            <a:r>
              <a:rPr b="0" lang="en-GB" sz="1800" spc="-1" strike="noStrike" u="sng">
                <a:solidFill>
                  <a:srgbClr val="000000"/>
                </a:solidFill>
                <a:uFillTx/>
                <a:latin typeface="DejaVu Sans"/>
                <a:ea typeface="DejaVu Sans"/>
              </a:rPr>
              <a:t>etce-etce@tu-clausthal.de</a:t>
            </a:r>
            <a:r>
              <a:rPr b="0" lang="en-GB"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We will </a:t>
            </a:r>
            <a:r>
              <a:rPr b="1" lang="en-GB" sz="1800" spc="-1" strike="noStrike" u="sng">
                <a:solidFill>
                  <a:srgbClr val="c9211e"/>
                </a:solidFill>
                <a:uFillTx/>
                <a:latin typeface="DejaVu Sans"/>
                <a:ea typeface="DejaVu Sans"/>
              </a:rPr>
              <a:t>only</a:t>
            </a:r>
            <a:r>
              <a:rPr b="1" lang="en-GB" sz="1800" spc="-1" strike="noStrike">
                <a:solidFill>
                  <a:srgbClr val="000000"/>
                </a:solidFill>
                <a:latin typeface="DejaVu Sans"/>
                <a:ea typeface="DejaVu Sans"/>
              </a:rPr>
              <a:t> respond to</a:t>
            </a:r>
            <a:endParaRPr b="0" lang="en-US" sz="1800" spc="-1" strike="noStrike">
              <a:latin typeface="Arial"/>
            </a:endParaRPr>
          </a:p>
          <a:p>
            <a:pPr algn="ctr">
              <a:lnSpc>
                <a:spcPct val="100000"/>
              </a:lnSpc>
              <a:spcBef>
                <a:spcPts val="360"/>
              </a:spcBef>
            </a:pPr>
            <a:r>
              <a:rPr b="1" lang="en-GB" sz="1800" spc="-1" strike="noStrike">
                <a:solidFill>
                  <a:srgbClr val="000000"/>
                </a:solidFill>
                <a:latin typeface="DejaVu Sans"/>
                <a:ea typeface="DejaVu Sans"/>
              </a:rPr>
              <a:t>emails written to this specific email address!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35520" y="764640"/>
            <a:ext cx="10744200" cy="495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Dates/Times/Locations</a:t>
            </a:r>
            <a:endParaRPr b="0" lang="en-US" sz="2400" spc="-1" strike="noStrike">
              <a:latin typeface="Arial"/>
            </a:endParaRPr>
          </a:p>
          <a:p>
            <a:pPr>
              <a:lnSpc>
                <a:spcPct val="100000"/>
              </a:lnSpc>
            </a:pPr>
            <a:endParaRPr b="0" lang="en-US" sz="2400" spc="-1" strike="noStrike">
              <a:latin typeface="Arial"/>
            </a:endParaRPr>
          </a:p>
          <a:p>
            <a:pPr>
              <a:lnSpc>
                <a:spcPct val="100000"/>
              </a:lnSpc>
            </a:pPr>
            <a:endParaRPr b="0" lang="en-US" sz="2400" spc="-1" strike="noStrike">
              <a:latin typeface="Arial"/>
            </a:endParaRPr>
          </a:p>
        </p:txBody>
      </p:sp>
      <p:sp>
        <p:nvSpPr>
          <p:cNvPr id="139" name="CustomShape 2"/>
          <p:cNvSpPr/>
          <p:nvPr/>
        </p:nvSpPr>
        <p:spPr>
          <a:xfrm>
            <a:off x="335520" y="1268640"/>
            <a:ext cx="10744200" cy="5031720"/>
          </a:xfrm>
          <a:prstGeom prst="rect">
            <a:avLst/>
          </a:prstGeom>
          <a:noFill/>
          <a:ln>
            <a:noFill/>
          </a:ln>
        </p:spPr>
        <p:style>
          <a:lnRef idx="0"/>
          <a:fillRef idx="0"/>
          <a:effectRef idx="0"/>
          <a:fontRef idx="minor"/>
        </p:style>
        <p:txBody>
          <a:bodyPr lIns="90000" rIns="90000" tIns="45000" bIns="45000" anchor="ctr">
            <a:noAutofit/>
          </a:bodyPr>
          <a:p>
            <a:pPr marL="195120" indent="-19008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Please note:</a:t>
            </a:r>
            <a:r>
              <a:rPr b="0" lang="en-GB" sz="1800" spc="-1" strike="noStrike">
                <a:solidFill>
                  <a:srgbClr val="000000"/>
                </a:solidFill>
                <a:latin typeface="DejaVu Sans"/>
                <a:ea typeface="DejaVu Sans"/>
              </a:rPr>
              <a:t> </a:t>
            </a:r>
            <a:endParaRPr b="0" lang="en-US" sz="1800" spc="-1" strike="noStrike">
              <a:latin typeface="Arial"/>
            </a:endParaRPr>
          </a:p>
          <a:p>
            <a:pPr lvl="1" marL="432000" indent="-2127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The Gotec (Am Stollen 19 C, 38640 Goslar) in Goslar is limited to ca. 15 seats due to the current COVID restrictions. Thus, </a:t>
            </a:r>
            <a:r>
              <a:rPr b="1" lang="en-GB" sz="1800" spc="-1" strike="noStrike">
                <a:solidFill>
                  <a:srgbClr val="000000"/>
                </a:solidFill>
                <a:latin typeface="DejaVu Sans"/>
                <a:ea typeface="DejaVu Sans"/>
              </a:rPr>
              <a:t>only DigiTec</a:t>
            </a:r>
            <a:r>
              <a:rPr b="0" lang="en-GB" sz="1800" spc="-1" strike="noStrike">
                <a:solidFill>
                  <a:srgbClr val="000000"/>
                </a:solidFill>
                <a:latin typeface="DejaVu Sans"/>
                <a:ea typeface="DejaVu Sans"/>
              </a:rPr>
              <a:t> students may join us in Goslar. </a:t>
            </a:r>
            <a:endParaRPr b="0" lang="en-US" sz="1800" spc="-1" strike="noStrike">
              <a:latin typeface="Arial"/>
            </a:endParaRPr>
          </a:p>
          <a:p>
            <a:pPr lvl="1" marL="432000" indent="-2127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 kindly ask everyone else to use the BBB rooms (links below). </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9008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Lecture:</a:t>
            </a:r>
            <a:endParaRPr b="0" lang="en-US" sz="1800" spc="-1" strike="noStrike">
              <a:latin typeface="Arial"/>
            </a:endParaRPr>
          </a:p>
          <a:p>
            <a:pPr lvl="1" marL="432000" indent="-2127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2 pm to 3:30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Arial"/>
            </a:endParaRPr>
          </a:p>
          <a:p>
            <a:pPr lvl="1" marL="432000" indent="-2127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9008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Exercise / Q&amp;A:</a:t>
            </a:r>
            <a:endParaRPr b="0" lang="en-US" sz="1800" spc="-1" strike="noStrike">
              <a:latin typeface="Arial"/>
            </a:endParaRPr>
          </a:p>
          <a:p>
            <a:pPr lvl="1" marL="432000" indent="-2127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4 pm to 5:30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Arial"/>
            </a:endParaRPr>
          </a:p>
          <a:p>
            <a:pPr lvl="1" marL="432000" indent="-21276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Exercises </a:t>
            </a:r>
            <a:endParaRPr b="0" lang="en-US" sz="2400" spc="-1" strike="noStrike">
              <a:latin typeface="Arial"/>
            </a:endParaRPr>
          </a:p>
        </p:txBody>
      </p:sp>
      <p:sp>
        <p:nvSpPr>
          <p:cNvPr id="141" name="CustomShape 2"/>
          <p:cNvSpPr/>
          <p:nvPr/>
        </p:nvSpPr>
        <p:spPr>
          <a:xfrm>
            <a:off x="335520" y="1268280"/>
            <a:ext cx="10745640" cy="5033160"/>
          </a:xfrm>
          <a:prstGeom prst="rect">
            <a:avLst/>
          </a:prstGeom>
          <a:noFill/>
          <a:ln>
            <a:noFill/>
          </a:ln>
        </p:spPr>
        <p:style>
          <a:lnRef idx="0"/>
          <a:fillRef idx="0"/>
          <a:effectRef idx="0"/>
          <a:fontRef idx="minor"/>
        </p:style>
        <p:txBody>
          <a:bodyPr lIns="90000" rIns="90000" tIns="45000" bIns="45000" anchor="ctr">
            <a:noAutofit/>
          </a:bodyPr>
          <a:p>
            <a:pPr>
              <a:lnSpc>
                <a:spcPct val="100000"/>
              </a:lnSpc>
            </a:pP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Individual work</a:t>
            </a:r>
            <a:r>
              <a:rPr b="0" lang="de-DE"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no group submissions</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Multiple-Choice or coding tasks</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7-14 days to submit (depending on the task)</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deadline is always Wednesday at 1:59pm (right before the next lecture)</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of </a:t>
            </a:r>
            <a:r>
              <a:rPr b="1" lang="en-GB" sz="1800" spc="-1" strike="noStrike">
                <a:solidFill>
                  <a:srgbClr val="000000"/>
                </a:solidFill>
                <a:latin typeface="DejaVu Sans"/>
                <a:ea typeface="DejaVu Sans"/>
              </a:rPr>
              <a:t>each</a:t>
            </a:r>
            <a:r>
              <a:rPr b="0" lang="en-GB" sz="1800" spc="-1" strike="noStrike">
                <a:solidFill>
                  <a:srgbClr val="000000"/>
                </a:solidFill>
                <a:latin typeface="DejaVu Sans"/>
                <a:ea typeface="DejaVu Sans"/>
              </a:rPr>
              <a:t> exercise is </a:t>
            </a:r>
            <a:r>
              <a:rPr b="1" lang="en-GB" sz="1800" spc="-1" strike="noStrike">
                <a:solidFill>
                  <a:srgbClr val="000000"/>
                </a:solidFill>
                <a:latin typeface="DejaVu Sans"/>
                <a:ea typeface="DejaVu Sans"/>
              </a:rPr>
              <a:t>mandatory</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1" lang="en-GB" sz="1800" spc="-1" strike="noStrike" u="sng">
                <a:solidFill>
                  <a:srgbClr val="c9211e"/>
                </a:solidFill>
                <a:uFillTx/>
                <a:latin typeface="DejaVu Sans"/>
                <a:ea typeface="DejaVu Sans"/>
              </a:rPr>
              <a:t>You pass by submitting an exercise – even if it is an empty page</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You will receive feedback on your submission</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 learning feedback</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Exercises </a:t>
            </a:r>
            <a:endParaRPr b="0" lang="en-US" sz="2400" spc="-1" strike="noStrike">
              <a:latin typeface="Arial"/>
            </a:endParaRPr>
          </a:p>
        </p:txBody>
      </p:sp>
      <p:sp>
        <p:nvSpPr>
          <p:cNvPr id="143" name="CustomShape 2"/>
          <p:cNvSpPr/>
          <p:nvPr/>
        </p:nvSpPr>
        <p:spPr>
          <a:xfrm>
            <a:off x="335520" y="1268280"/>
            <a:ext cx="10745640" cy="5033160"/>
          </a:xfrm>
          <a:prstGeom prst="rect">
            <a:avLst/>
          </a:prstGeom>
          <a:noFill/>
          <a:ln>
            <a:noFill/>
          </a:ln>
        </p:spPr>
        <p:style>
          <a:lnRef idx="0"/>
          <a:fillRef idx="0"/>
          <a:effectRef idx="0"/>
          <a:fontRef idx="minor"/>
        </p:style>
        <p:txBody>
          <a:bodyPr lIns="90000" rIns="90000" tIns="45000" bIns="45000" anchor="ctr">
            <a:noAutofit/>
          </a:bodyPr>
          <a:p>
            <a:pPr marL="216000" indent="-215280">
              <a:lnSpc>
                <a:spcPct val="100000"/>
              </a:lnSpc>
              <a:buClr>
                <a:srgbClr val="008c4f"/>
              </a:buClr>
              <a:buSzPct val="115000"/>
              <a:buFont typeface="Wingdings 2" charset="2"/>
              <a:buChar char=""/>
            </a:pPr>
            <a:r>
              <a:rPr b="0" lang="en-GB" sz="1800" spc="-1" strike="noStrike">
                <a:solidFill>
                  <a:srgbClr val="000000"/>
                </a:solidFill>
                <a:latin typeface="DejaVu Sans"/>
                <a:ea typeface="DejaVu Sans"/>
              </a:rPr>
              <a:t>Bonus task:</a:t>
            </a:r>
            <a:endParaRPr b="0" lang="en-US" sz="1800" spc="-1" strike="noStrike">
              <a:latin typeface="Arial"/>
            </a:endParaRPr>
          </a:p>
          <a:p>
            <a:pPr lvl="1" marL="432000" indent="-2152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Form groups of two or more people</a:t>
            </a:r>
            <a:endParaRPr b="0" lang="en-US" sz="1800" spc="-1" strike="noStrike">
              <a:latin typeface="Arial"/>
            </a:endParaRPr>
          </a:p>
          <a:p>
            <a:pPr lvl="1" marL="432000" indent="-2152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Come up with a great idea that revolves around sustainability and emerging technologies</a:t>
            </a:r>
            <a:endParaRPr b="0" lang="en-US" sz="1800" spc="-1" strike="noStrike">
              <a:latin typeface="Arial"/>
            </a:endParaRPr>
          </a:p>
          <a:p>
            <a:pPr lvl="1" marL="432000" indent="-2152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Push the idea as far as possible throughout the semester</a:t>
            </a:r>
            <a:endParaRPr b="0" lang="en-US" sz="1800" spc="-1" strike="noStrike">
              <a:latin typeface="Arial"/>
            </a:endParaRPr>
          </a:p>
          <a:p>
            <a:pPr lvl="1" marL="432000" indent="-2152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Record a 60s video explaining your idea and what you did throughout the semester</a:t>
            </a:r>
            <a:endParaRPr b="0" lang="en-US" sz="1800" spc="-1" strike="noStrike">
              <a:latin typeface="Arial"/>
            </a:endParaRPr>
          </a:p>
          <a:p>
            <a:pPr lvl="1" marL="432000" indent="-21528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Selection of the 5 best ideas → bonus points for the exam (e.g., better grade – instead of 2.0 → 1.7 or something similar)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Arial"/>
            </a:endParaRPr>
          </a:p>
        </p:txBody>
      </p:sp>
      <p:sp>
        <p:nvSpPr>
          <p:cNvPr id="145" name="CustomShape 2"/>
          <p:cNvSpPr/>
          <p:nvPr/>
        </p:nvSpPr>
        <p:spPr>
          <a:xfrm>
            <a:off x="335520" y="1268640"/>
            <a:ext cx="10745640" cy="5033160"/>
          </a:xfrm>
          <a:prstGeom prst="rect">
            <a:avLst/>
          </a:prstGeom>
          <a:noFill/>
          <a:ln>
            <a:noFill/>
          </a:ln>
        </p:spPr>
        <p:style>
          <a:lnRef idx="0"/>
          <a:fillRef idx="0"/>
          <a:effectRef idx="0"/>
          <a:fontRef idx="minor"/>
        </p:style>
        <p:txBody>
          <a:bodyPr lIns="90000" rIns="90000" tIns="45000" bIns="45000" anchor="ctr">
            <a:noAutofit/>
          </a:bodyPr>
          <a:p>
            <a:pPr marL="216000" indent="-21528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Coding exercises are graded semi-automatically. Due to this it is highly important that you follow the required submission format. Otherwise the grading process will fail and you will receive 0 points.</a:t>
            </a:r>
            <a:endParaRPr b="0" lang="en-US" sz="1800" spc="-1" strike="noStrike">
              <a:latin typeface="Arial"/>
            </a:endParaRPr>
          </a:p>
          <a:p>
            <a:pPr marL="216000" indent="-21528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Code must use Python. Do not use any libraries beyond what is specified in the assignment as they may not be available in the grading environment.</a:t>
            </a:r>
            <a:endParaRPr b="0" lang="en-US" sz="1800" spc="-1" strike="noStrike">
              <a:latin typeface="Arial"/>
            </a:endParaRPr>
          </a:p>
          <a:p>
            <a:pPr marL="216000" indent="-21528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Follow the directory structure from the handout file </a:t>
            </a:r>
            <a:r>
              <a:rPr b="1" lang="de-DE" sz="1800" spc="-1" strike="noStrike">
                <a:solidFill>
                  <a:srgbClr val="000000"/>
                </a:solidFill>
                <a:latin typeface="DejaVu Sans"/>
                <a:ea typeface="DejaVu Sans"/>
              </a:rPr>
              <a:t>exactly</a:t>
            </a:r>
            <a:r>
              <a:rPr b="0" lang="de-DE" sz="1800" spc="-1" strike="noStrike">
                <a:solidFill>
                  <a:srgbClr val="000000"/>
                </a:solidFill>
                <a:latin typeface="DejaVu Sans"/>
                <a:ea typeface="DejaVu Sans"/>
              </a:rPr>
              <a:t>. Usually this means:</a:t>
            </a:r>
            <a:endParaRPr b="0" lang="en-US" sz="1800" spc="-1" strike="noStrike">
              <a:latin typeface="Arial"/>
            </a:endParaRPr>
          </a:p>
          <a:p>
            <a:pPr lvl="1" marL="432000" indent="-21528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If the handout contains a folder ‘lab1’, your submission should have a folder ‘lab1’ in the archive with the files inside it. The folder must not be inside another folder and the files must not be directly in the archive outside the folder.</a:t>
            </a:r>
            <a:endParaRPr b="0" lang="en-US" sz="1800" spc="-1" strike="noStrike">
              <a:latin typeface="Arial"/>
            </a:endParaRPr>
          </a:p>
          <a:p>
            <a:pPr lvl="1" marL="432000" indent="-21528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The archive must be an uncompressed </a:t>
            </a:r>
            <a:r>
              <a:rPr b="1" lang="de-DE" sz="1800" spc="-1" strike="noStrike">
                <a:solidFill>
                  <a:srgbClr val="000000"/>
                </a:solidFill>
                <a:latin typeface="DejaVu Sans"/>
                <a:ea typeface="DejaVu Sans"/>
              </a:rPr>
              <a:t>zip</a:t>
            </a:r>
            <a:r>
              <a:rPr b="0" lang="de-DE" sz="1800" spc="-1" strike="noStrike">
                <a:solidFill>
                  <a:srgbClr val="000000"/>
                </a:solidFill>
                <a:latin typeface="DejaVu Sans"/>
                <a:ea typeface="DejaVu Sans"/>
              </a:rPr>
              <a:t> archive, not tar, rar, tar.gz or anything else.</a:t>
            </a:r>
            <a:endParaRPr b="0" lang="en-US" sz="1800" spc="-1" strike="noStrike">
              <a:latin typeface="Arial"/>
            </a:endParaRPr>
          </a:p>
        </p:txBody>
      </p:sp>
      <p:sp>
        <p:nvSpPr>
          <p:cNvPr id="146" name="CustomShape 3"/>
          <p:cNvSpPr/>
          <p:nvPr/>
        </p:nvSpPr>
        <p:spPr>
          <a:xfrm>
            <a:off x="4655880" y="476640"/>
            <a:ext cx="2431800" cy="3578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35520" y="764640"/>
            <a:ext cx="10743480" cy="494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fr-FR" sz="2400" spc="-1" strike="noStrike">
                <a:solidFill>
                  <a:srgbClr val="000000"/>
                </a:solidFill>
                <a:latin typeface="DejaVu Sans"/>
                <a:ea typeface="DejaVu Sans"/>
              </a:rPr>
              <a:t>License</a:t>
            </a:r>
            <a:endParaRPr b="0" lang="en-US" sz="2400" spc="-1" strike="noStrike">
              <a:latin typeface="Arial"/>
            </a:endParaRPr>
          </a:p>
        </p:txBody>
      </p:sp>
      <p:sp>
        <p:nvSpPr>
          <p:cNvPr id="101" name="CustomShape 2"/>
          <p:cNvSpPr/>
          <p:nvPr/>
        </p:nvSpPr>
        <p:spPr>
          <a:xfrm>
            <a:off x="335520" y="1268640"/>
            <a:ext cx="10743480" cy="5031000"/>
          </a:xfrm>
          <a:prstGeom prst="rect">
            <a:avLst/>
          </a:prstGeom>
          <a:noFill/>
          <a:ln>
            <a:noFill/>
          </a:ln>
        </p:spPr>
        <p:style>
          <a:lnRef idx="0"/>
          <a:fillRef idx="0"/>
          <a:effectRef idx="0"/>
          <a:fontRef idx="minor"/>
        </p:style>
        <p:txBody>
          <a:bodyPr lIns="90000" rIns="90000" tIns="45000" bIns="45000">
            <a:noAutofit/>
          </a:bodyPr>
          <a:p>
            <a:pPr>
              <a:lnSpc>
                <a:spcPct val="100000"/>
              </a:lnSpc>
              <a:spcBef>
                <a:spcPts val="360"/>
              </a:spcBef>
            </a:pPr>
            <a:endParaRPr b="0" lang="en-US" sz="1800" spc="-1" strike="noStrike">
              <a:latin typeface="Arial"/>
            </a:endParaRPr>
          </a:p>
          <a:p>
            <a:pPr>
              <a:lnSpc>
                <a:spcPct val="100000"/>
              </a:lnSpc>
              <a:spcBef>
                <a:spcPts val="360"/>
              </a:spcBef>
            </a:pPr>
            <a:endParaRPr b="0" lang="en-US" sz="1800" spc="-1" strike="noStrike">
              <a:latin typeface="Arial"/>
            </a:endParaRPr>
          </a:p>
        </p:txBody>
      </p:sp>
      <p:sp>
        <p:nvSpPr>
          <p:cNvPr id="102" name="CustomShape 3"/>
          <p:cNvSpPr/>
          <p:nvPr/>
        </p:nvSpPr>
        <p:spPr>
          <a:xfrm>
            <a:off x="336600" y="3429000"/>
            <a:ext cx="10861200" cy="2053080"/>
          </a:xfrm>
          <a:prstGeom prst="rect">
            <a:avLst/>
          </a:prstGeom>
          <a:noFill/>
          <a:ln>
            <a:noFill/>
          </a:ln>
        </p:spPr>
        <p:style>
          <a:lnRef idx="0"/>
          <a:fillRef idx="0"/>
          <a:effectRef idx="0"/>
          <a:fontRef idx="minor"/>
        </p:style>
        <p:txBody>
          <a:bodyPr lIns="90000" rIns="90000" tIns="45000" bIns="45000">
            <a:noAutofit/>
          </a:bodyPr>
          <a:p>
            <a:pPr marL="216000" indent="-21420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This work is licensed under a </a:t>
            </a:r>
            <a:r>
              <a:rPr b="1" lang="en-US" sz="2000" spc="-1" strike="noStrike">
                <a:solidFill>
                  <a:srgbClr val="000000"/>
                </a:solidFill>
                <a:latin typeface="DejaVu Sans"/>
                <a:ea typeface="DejaVu Sans"/>
              </a:rPr>
              <a:t>Creative Commons Attribution-ShareAlike 4.0 International License</a:t>
            </a:r>
            <a:r>
              <a:rPr b="0" lang="en-US" sz="2000" spc="-1" strike="noStrike">
                <a:solidFill>
                  <a:srgbClr val="000000"/>
                </a:solidFill>
                <a:latin typeface="DejaVu Sans"/>
                <a:ea typeface="DejaVu Sans"/>
              </a:rPr>
              <a:t>. To view a copy of this license, please refer to </a:t>
            </a:r>
            <a:r>
              <a:rPr b="0" lang="en-US" sz="2000" spc="-1" strike="noStrike" u="sng">
                <a:solidFill>
                  <a:srgbClr val="0000ff"/>
                </a:solidFill>
                <a:uFillTx/>
                <a:latin typeface="DejaVu Sans"/>
                <a:ea typeface="DejaVu Sans"/>
                <a:hlinkClick r:id="rId1"/>
              </a:rPr>
              <a:t>https://creativecommons.org/licenses/by-sa/4.0/</a:t>
            </a:r>
            <a:r>
              <a:rPr b="0" lang="en-US" sz="2000" spc="-1" strike="noStrike">
                <a:solidFill>
                  <a:srgbClr val="0369a3"/>
                </a:solidFill>
                <a:latin typeface="DejaVu Sans"/>
                <a:ea typeface="DejaVu Sans"/>
              </a:rPr>
              <a:t> .</a:t>
            </a:r>
            <a:endParaRPr b="0" lang="en-US" sz="2000" spc="-1" strike="noStrike">
              <a:latin typeface="Arial"/>
            </a:endParaRPr>
          </a:p>
          <a:p>
            <a:pPr marL="216000" indent="-21420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Updated versions of these slides will be available in our </a:t>
            </a:r>
            <a:r>
              <a:rPr b="0" lang="en-US" sz="2000" spc="-1" strike="noStrike" u="sng">
                <a:solidFill>
                  <a:srgbClr val="0000ff"/>
                </a:solidFill>
                <a:uFillTx/>
                <a:latin typeface="DejaVu Sans"/>
                <a:ea typeface="DejaVu Sans"/>
                <a:hlinkClick r:id="rId2"/>
              </a:rPr>
              <a:t>Github repository</a:t>
            </a:r>
            <a:r>
              <a:rPr b="0" lang="en-US" sz="2000" spc="-1" strike="noStrike">
                <a:solidFill>
                  <a:srgbClr val="000000"/>
                </a:solidFill>
                <a:latin typeface="DejaVu Sans"/>
                <a:ea typeface="DejaVu Sans"/>
              </a:rPr>
              <a:t>.</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Arial"/>
            </a:endParaRPr>
          </a:p>
        </p:txBody>
      </p:sp>
      <p:sp>
        <p:nvSpPr>
          <p:cNvPr id="148" name="CustomShape 2"/>
          <p:cNvSpPr/>
          <p:nvPr/>
        </p:nvSpPr>
        <p:spPr>
          <a:xfrm>
            <a:off x="335520" y="1268640"/>
            <a:ext cx="10745640" cy="5033160"/>
          </a:xfrm>
          <a:prstGeom prst="rect">
            <a:avLst/>
          </a:prstGeom>
          <a:noFill/>
          <a:ln>
            <a:noFill/>
          </a:ln>
        </p:spPr>
        <p:style>
          <a:lnRef idx="0"/>
          <a:fillRef idx="0"/>
          <a:effectRef idx="0"/>
          <a:fontRef idx="minor"/>
        </p:style>
        <p:txBody>
          <a:bodyPr lIns="90000" rIns="90000" tIns="45000" bIns="45000" anchor="ctr">
            <a:noAutofit/>
          </a:bodyPr>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Before submitting, unpack your archive to a new folder and check that the Makefile runs correctly.</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For grading, we use a different test program, so, no, hardcoding the answers to the provided driver.py will not work.</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is submitted via a timed write-only StudIP submission folder. Only a single file can be submitted. The file name must follow the exact format ‘lab&lt;n&gt;_&lt;matriculation number&gt;.zip’, so for example ‘lab4_123456789.zip’, no extra space or _ symbols anywhere.</a:t>
            </a:r>
            <a:endParaRPr b="0" lang="en-US" sz="1800" spc="-1" strike="noStrike">
              <a:latin typeface="Arial"/>
            </a:endParaRPr>
          </a:p>
        </p:txBody>
      </p:sp>
      <p:sp>
        <p:nvSpPr>
          <p:cNvPr id="149" name="CustomShape 3"/>
          <p:cNvSpPr/>
          <p:nvPr/>
        </p:nvSpPr>
        <p:spPr>
          <a:xfrm>
            <a:off x="4655880" y="476640"/>
            <a:ext cx="2431800" cy="3578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35520" y="84096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1" name="CustomShape 2"/>
          <p:cNvSpPr/>
          <p:nvPr/>
        </p:nvSpPr>
        <p:spPr>
          <a:xfrm>
            <a:off x="388800" y="1488600"/>
            <a:ext cx="10724040" cy="5204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Arial"/>
            </a:endParaRPr>
          </a:p>
          <a:p>
            <a:pPr>
              <a:lnSpc>
                <a:spcPct val="100000"/>
              </a:lnSpc>
            </a:pPr>
            <a:endParaRPr b="0" lang="en-US" sz="1400" spc="-1" strike="noStrike">
              <a:latin typeface="Arial"/>
            </a:endParaRPr>
          </a:p>
          <a:p>
            <a:pPr marL="216000" indent="-215280">
              <a:lnSpc>
                <a:spcPct val="100000"/>
              </a:lnSpc>
              <a:buClr>
                <a:srgbClr val="008c4f"/>
              </a:buClr>
              <a:buSzPct val="115000"/>
              <a:buFont typeface="Wingdings 2" charset="2"/>
              <a:buChar char=""/>
            </a:pPr>
            <a:r>
              <a:rPr b="0" lang="de-DE" sz="1400" spc="-1" strike="noStrike">
                <a:solidFill>
                  <a:srgbClr val="000000"/>
                </a:solidFill>
                <a:latin typeface="DejaVu Sans"/>
                <a:ea typeface="Arial"/>
              </a:rPr>
              <a:t>The first knowledge test will be available on ILIAS from </a:t>
            </a:r>
            <a:r>
              <a:rPr b="1" lang="de-DE" sz="1400" spc="-1" strike="noStrike">
                <a:solidFill>
                  <a:srgbClr val="000000"/>
                </a:solidFill>
                <a:latin typeface="DejaVu Sans"/>
                <a:ea typeface="Arial"/>
              </a:rPr>
              <a:t>Wednesday, 20 April 2022, 5:00 PM until 27 April 2022 01:59 PM</a:t>
            </a:r>
            <a:endParaRPr b="0" lang="en-US" sz="1400" spc="-1" strike="noStrike">
              <a:latin typeface="Arial"/>
            </a:endParaRPr>
          </a:p>
          <a:p>
            <a:pPr>
              <a:lnSpc>
                <a:spcPct val="100000"/>
              </a:lnSpc>
            </a:pPr>
            <a:endParaRPr b="0" lang="en-US" sz="1400" spc="-1" strike="noStrike">
              <a:latin typeface="Arial"/>
            </a:endParaRPr>
          </a:p>
          <a:p>
            <a:pPr marL="216000" indent="-215280">
              <a:lnSpc>
                <a:spcPct val="100000"/>
              </a:lnSpc>
              <a:buClr>
                <a:srgbClr val="008c4f"/>
              </a:buClr>
              <a:buSzPct val="115000"/>
              <a:buFont typeface="Wingdings 2" charset="2"/>
              <a:buChar char=""/>
            </a:pPr>
            <a:r>
              <a:rPr b="0" lang="de-DE" sz="1400" spc="-1" strike="noStrike">
                <a:solidFill>
                  <a:srgbClr val="000000"/>
                </a:solidFill>
                <a:latin typeface="DejaVu Sans"/>
                <a:ea typeface="Arial"/>
              </a:rPr>
              <a:t>The second knowledge test will be available on ILIAS from </a:t>
            </a:r>
            <a:r>
              <a:rPr b="1" lang="de-DE" sz="1400" spc="-1" strike="noStrike">
                <a:solidFill>
                  <a:srgbClr val="000000"/>
                </a:solidFill>
                <a:latin typeface="DejaVu Sans"/>
                <a:ea typeface="Arial"/>
              </a:rPr>
              <a:t>Wednesday, 27 April 2022, 5:00 PM until 04 May 2022 01:59 PM</a:t>
            </a:r>
            <a:endParaRPr b="0" lang="en-US" sz="1400" spc="-1" strike="noStrike">
              <a:latin typeface="Arial"/>
            </a:endParaRPr>
          </a:p>
          <a:p>
            <a:pPr>
              <a:lnSpc>
                <a:spcPct val="100000"/>
              </a:lnSpc>
            </a:pPr>
            <a:endParaRPr b="0" lang="en-US" sz="1400" spc="-1" strike="noStrike">
              <a:latin typeface="Arial"/>
            </a:endParaRPr>
          </a:p>
          <a:p>
            <a:pPr marL="216000" indent="-21528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Goal of the test:</a:t>
            </a:r>
            <a:endParaRPr b="0" lang="en-US" sz="1400" spc="-1" strike="noStrike">
              <a:latin typeface="Arial"/>
            </a:endParaRPr>
          </a:p>
          <a:p>
            <a:pPr marL="216000" indent="-21528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Arial"/>
            </a:endParaRPr>
          </a:p>
          <a:p>
            <a:pPr>
              <a:lnSpc>
                <a:spcPct val="100000"/>
              </a:lnSpc>
            </a:pPr>
            <a:endParaRPr b="0" lang="en-US" sz="1400" spc="-1" strike="noStrike">
              <a:latin typeface="Arial"/>
            </a:endParaRPr>
          </a:p>
          <a:p>
            <a:pPr marL="216000" indent="-21528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Preparation:</a:t>
            </a:r>
            <a:endParaRPr b="0" lang="en-US" sz="1400" spc="-1" strike="noStrike">
              <a:latin typeface="Arial"/>
            </a:endParaRPr>
          </a:p>
          <a:p>
            <a:pPr marL="216000" indent="-21528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Arial"/>
            </a:endParaRPr>
          </a:p>
          <a:p>
            <a:pPr marL="216000" indent="-21528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Arial"/>
            </a:endParaRPr>
          </a:p>
          <a:p>
            <a:pPr>
              <a:lnSpc>
                <a:spcPct val="100000"/>
              </a:lnSpc>
            </a:pPr>
            <a:endParaRPr b="0" lang="en-US" sz="1400" spc="-1" strike="noStrike">
              <a:latin typeface="Arial"/>
            </a:endParaRPr>
          </a:p>
          <a:p>
            <a:pPr marL="216000" indent="-21528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Test sturcture:</a:t>
            </a:r>
            <a:endParaRPr b="0" lang="en-US" sz="1400" spc="-1" strike="noStrike">
              <a:latin typeface="Arial"/>
            </a:endParaRPr>
          </a:p>
          <a:p>
            <a:pPr marL="216000" indent="-21528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US" sz="1400" spc="-1" strike="noStrike">
              <a:latin typeface="Arial"/>
            </a:endParaRPr>
          </a:p>
          <a:p>
            <a:pPr marL="216000" indent="-21528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Arial"/>
            </a:endParaRPr>
          </a:p>
          <a:p>
            <a:pPr marL="216000" indent="-215280">
              <a:lnSpc>
                <a:spcPct val="100000"/>
              </a:lnSpc>
              <a:buClr>
                <a:srgbClr val="008c4f"/>
              </a:buClr>
              <a:buSzPct val="115000"/>
              <a:buFont typeface="Wingdings 2"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Arial"/>
            </a:endParaRPr>
          </a:p>
          <a:p>
            <a:pPr marL="216000" indent="-21528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Arial"/>
            </a:endParaRPr>
          </a:p>
          <a:p>
            <a:pPr marL="216000" indent="-21528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3" name="CustomShape 2"/>
          <p:cNvSpPr/>
          <p:nvPr/>
        </p:nvSpPr>
        <p:spPr>
          <a:xfrm>
            <a:off x="4655880" y="476640"/>
            <a:ext cx="2431800" cy="357840"/>
          </a:xfrm>
          <a:prstGeom prst="rect">
            <a:avLst/>
          </a:prstGeom>
          <a:noFill/>
          <a:ln>
            <a:noFill/>
          </a:ln>
        </p:spPr>
        <p:style>
          <a:lnRef idx="0"/>
          <a:fillRef idx="0"/>
          <a:effectRef idx="0"/>
          <a:fontRef idx="minor"/>
        </p:style>
      </p:sp>
      <p:sp>
        <p:nvSpPr>
          <p:cNvPr id="154" name="CustomShape 3"/>
          <p:cNvSpPr/>
          <p:nvPr/>
        </p:nvSpPr>
        <p:spPr>
          <a:xfrm>
            <a:off x="494640" y="1523880"/>
            <a:ext cx="10364400" cy="479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Step-1: Navigate to StudIP, select "Lernmodule/Learning modules"</a:t>
            </a:r>
            <a:endParaRPr b="0" lang="en-US" sz="1800" spc="-1" strike="noStrike">
              <a:latin typeface="Arial"/>
            </a:endParaRPr>
          </a:p>
        </p:txBody>
      </p:sp>
      <p:pic>
        <p:nvPicPr>
          <p:cNvPr id="155" name="" descr=""/>
          <p:cNvPicPr/>
          <p:nvPr/>
        </p:nvPicPr>
        <p:blipFill>
          <a:blip r:embed="rId1"/>
          <a:srcRect l="0" t="0" r="0" b="43298"/>
          <a:stretch/>
        </p:blipFill>
        <p:spPr>
          <a:xfrm>
            <a:off x="609120" y="2057760"/>
            <a:ext cx="9516960" cy="3881160"/>
          </a:xfrm>
          <a:prstGeom prst="rect">
            <a:avLst/>
          </a:prstGeom>
          <a:ln>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57" name="CustomShape 2"/>
          <p:cNvSpPr/>
          <p:nvPr/>
        </p:nvSpPr>
        <p:spPr>
          <a:xfrm>
            <a:off x="4655880" y="476640"/>
            <a:ext cx="2431800" cy="357840"/>
          </a:xfrm>
          <a:prstGeom prst="rect">
            <a:avLst/>
          </a:prstGeom>
          <a:noFill/>
          <a:ln>
            <a:noFill/>
          </a:ln>
        </p:spPr>
        <p:style>
          <a:lnRef idx="0"/>
          <a:fillRef idx="0"/>
          <a:effectRef idx="0"/>
          <a:fontRef idx="minor"/>
        </p:style>
      </p:sp>
      <p:sp>
        <p:nvSpPr>
          <p:cNvPr id="158" name="CustomShape 3"/>
          <p:cNvSpPr/>
          <p:nvPr/>
        </p:nvSpPr>
        <p:spPr>
          <a:xfrm>
            <a:off x="494640" y="1474920"/>
            <a:ext cx="10364400" cy="479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Step-2: Use the dropdown arrow to select an available Test, and click on "Starten"</a:t>
            </a:r>
            <a:r>
              <a:rPr b="0" lang="en-US" sz="1800" spc="-1" strike="noStrike">
                <a:solidFill>
                  <a:srgbClr val="000000"/>
                </a:solidFill>
                <a:latin typeface="DejaVu Sans"/>
                <a:ea typeface="DejaVu Sans"/>
              </a:rPr>
              <a:t>. This will take you to the ILIAS Page</a:t>
            </a:r>
            <a:endParaRPr b="0" lang="en-US" sz="1800" spc="-1" strike="noStrike">
              <a:latin typeface="Arial"/>
            </a:endParaRPr>
          </a:p>
        </p:txBody>
      </p:sp>
      <p:pic>
        <p:nvPicPr>
          <p:cNvPr id="159" name="Grafik 7" descr=""/>
          <p:cNvPicPr/>
          <p:nvPr/>
        </p:nvPicPr>
        <p:blipFill>
          <a:blip r:embed="rId1"/>
          <a:srcRect l="0" t="0" r="0" b="34950"/>
          <a:stretch/>
        </p:blipFill>
        <p:spPr>
          <a:xfrm>
            <a:off x="446400" y="2185200"/>
            <a:ext cx="9404280" cy="384732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61" name="CustomShape 2"/>
          <p:cNvSpPr/>
          <p:nvPr/>
        </p:nvSpPr>
        <p:spPr>
          <a:xfrm>
            <a:off x="4655880" y="476640"/>
            <a:ext cx="2431800" cy="357840"/>
          </a:xfrm>
          <a:prstGeom prst="rect">
            <a:avLst/>
          </a:prstGeom>
          <a:noFill/>
          <a:ln>
            <a:noFill/>
          </a:ln>
        </p:spPr>
        <p:style>
          <a:lnRef idx="0"/>
          <a:fillRef idx="0"/>
          <a:effectRef idx="0"/>
          <a:fontRef idx="minor"/>
        </p:style>
      </p:sp>
      <p:sp>
        <p:nvSpPr>
          <p:cNvPr id="162" name="CustomShape 3"/>
          <p:cNvSpPr/>
          <p:nvPr/>
        </p:nvSpPr>
        <p:spPr>
          <a:xfrm>
            <a:off x="494640" y="1523880"/>
            <a:ext cx="10364400" cy="479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Step-3: On ILIAS, to attempt the test, click on "Test Fortsetzen"</a:t>
            </a:r>
            <a:endParaRPr b="0" lang="en-US" sz="1800" spc="-1" strike="noStrike">
              <a:latin typeface="Arial"/>
            </a:endParaRPr>
          </a:p>
        </p:txBody>
      </p:sp>
      <p:pic>
        <p:nvPicPr>
          <p:cNvPr id="163" name="Grafik 7" descr=""/>
          <p:cNvPicPr/>
          <p:nvPr/>
        </p:nvPicPr>
        <p:blipFill>
          <a:blip r:embed="rId1"/>
          <a:srcRect l="0" t="0" r="0" b="33481"/>
          <a:stretch/>
        </p:blipFill>
        <p:spPr>
          <a:xfrm>
            <a:off x="494640" y="2088360"/>
            <a:ext cx="8942040" cy="3963600"/>
          </a:xfrm>
          <a:prstGeom prst="rect">
            <a:avLst/>
          </a:prstGeom>
          <a:ln>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latin typeface="Arial"/>
            </a:endParaRPr>
          </a:p>
        </p:txBody>
      </p:sp>
      <p:sp>
        <p:nvSpPr>
          <p:cNvPr id="165" name="CustomShape 2"/>
          <p:cNvSpPr/>
          <p:nvPr/>
        </p:nvSpPr>
        <p:spPr>
          <a:xfrm>
            <a:off x="4655880" y="476640"/>
            <a:ext cx="2431800" cy="357840"/>
          </a:xfrm>
          <a:prstGeom prst="rect">
            <a:avLst/>
          </a:prstGeom>
          <a:noFill/>
          <a:ln>
            <a:noFill/>
          </a:ln>
        </p:spPr>
        <p:style>
          <a:lnRef idx="0"/>
          <a:fillRef idx="0"/>
          <a:effectRef idx="0"/>
          <a:fontRef idx="minor"/>
        </p:style>
      </p:sp>
      <p:sp>
        <p:nvSpPr>
          <p:cNvPr id="166" name="CustomShape 3"/>
          <p:cNvSpPr/>
          <p:nvPr/>
        </p:nvSpPr>
        <p:spPr>
          <a:xfrm>
            <a:off x="494640" y="1523880"/>
            <a:ext cx="10364400" cy="479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Step-4: After answering a question, click on "Weiter" for the next question, and on "Test beenden" after you answer all questions</a:t>
            </a:r>
            <a:endParaRPr b="0" lang="en-US" sz="1800" spc="-1" strike="noStrike">
              <a:latin typeface="Arial"/>
            </a:endParaRPr>
          </a:p>
        </p:txBody>
      </p:sp>
      <p:pic>
        <p:nvPicPr>
          <p:cNvPr id="167" name="Grafik 7" descr=""/>
          <p:cNvPicPr/>
          <p:nvPr/>
        </p:nvPicPr>
        <p:blipFill>
          <a:blip r:embed="rId1"/>
          <a:srcRect l="0" t="22322" r="0" b="17289"/>
          <a:stretch/>
        </p:blipFill>
        <p:spPr>
          <a:xfrm>
            <a:off x="494640" y="2166840"/>
            <a:ext cx="8337600" cy="417888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35520" y="7682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69" name="CustomShape 2"/>
          <p:cNvSpPr/>
          <p:nvPr/>
        </p:nvSpPr>
        <p:spPr>
          <a:xfrm>
            <a:off x="388800" y="1488600"/>
            <a:ext cx="10719360" cy="52045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Arial"/>
            </a:endParaRPr>
          </a:p>
          <a:p>
            <a:pPr>
              <a:lnSpc>
                <a:spcPct val="100000"/>
              </a:lnSpc>
            </a:pPr>
            <a:endParaRPr b="0" lang="en-US" sz="1400" spc="-1" strike="noStrike">
              <a:latin typeface="Arial"/>
            </a:endParaRPr>
          </a:p>
          <a:p>
            <a:pPr marL="216000" indent="-21348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first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20 April 2022, 5:00 PM until 27 April 2022 01:59 PM</a:t>
            </a:r>
            <a:endParaRPr b="0" lang="en-US" sz="1400" spc="-1" strike="noStrike">
              <a:latin typeface="Arial"/>
            </a:endParaRPr>
          </a:p>
          <a:p>
            <a:pPr>
              <a:lnSpc>
                <a:spcPct val="100000"/>
              </a:lnSpc>
            </a:pPr>
            <a:endParaRPr b="0" lang="en-US" sz="1400" spc="-1" strike="noStrike">
              <a:latin typeface="Arial"/>
            </a:endParaRPr>
          </a:p>
          <a:p>
            <a:pPr marL="216000" indent="-21348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second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27 April 2022, 5:00 PM until 04 May 2022 01:59 PM</a:t>
            </a:r>
            <a:endParaRPr b="0" lang="en-US" sz="1400" spc="-1" strike="noStrike">
              <a:latin typeface="Arial"/>
            </a:endParaRPr>
          </a:p>
          <a:p>
            <a:pPr>
              <a:lnSpc>
                <a:spcPct val="100000"/>
              </a:lnSpc>
            </a:pPr>
            <a:endParaRPr b="0" lang="en-US" sz="1400" spc="-1" strike="noStrike">
              <a:latin typeface="Arial"/>
            </a:endParaRPr>
          </a:p>
          <a:p>
            <a:pPr marL="216000" indent="-21348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Goal of the test:</a:t>
            </a:r>
            <a:endParaRPr b="0" lang="en-US" sz="1400" spc="-1" strike="noStrike">
              <a:latin typeface="Arial"/>
            </a:endParaRPr>
          </a:p>
          <a:p>
            <a:pPr marL="216000" indent="-21348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Arial"/>
            </a:endParaRPr>
          </a:p>
          <a:p>
            <a:pPr>
              <a:lnSpc>
                <a:spcPct val="100000"/>
              </a:lnSpc>
            </a:pPr>
            <a:endParaRPr b="0" lang="en-US" sz="1400" spc="-1" strike="noStrike">
              <a:latin typeface="Arial"/>
            </a:endParaRPr>
          </a:p>
          <a:p>
            <a:pPr marL="216000" indent="-21348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Preparation:</a:t>
            </a:r>
            <a:endParaRPr b="0" lang="en-US" sz="1400" spc="-1" strike="noStrike">
              <a:latin typeface="Arial"/>
            </a:endParaRPr>
          </a:p>
          <a:p>
            <a:pPr marL="216000" indent="-21348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Arial"/>
            </a:endParaRPr>
          </a:p>
          <a:p>
            <a:pPr marL="216000" indent="-21348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Arial"/>
            </a:endParaRPr>
          </a:p>
          <a:p>
            <a:pPr>
              <a:lnSpc>
                <a:spcPct val="100000"/>
              </a:lnSpc>
            </a:pPr>
            <a:endParaRPr b="0" lang="en-US" sz="1400" spc="-1" strike="noStrike">
              <a:latin typeface="Arial"/>
            </a:endParaRPr>
          </a:p>
          <a:p>
            <a:pPr marL="216000" indent="-21348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Test structure:</a:t>
            </a:r>
            <a:endParaRPr b="0" lang="en-US" sz="1400" spc="-1" strike="noStrike">
              <a:latin typeface="Arial"/>
            </a:endParaRPr>
          </a:p>
          <a:p>
            <a:pPr marL="216000" indent="-21348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US" sz="1400" spc="-1" strike="noStrike">
              <a:latin typeface="Arial"/>
            </a:endParaRPr>
          </a:p>
          <a:p>
            <a:pPr marL="216000" indent="-21348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Arial"/>
            </a:endParaRPr>
          </a:p>
          <a:p>
            <a:pPr marL="216000" indent="-213480">
              <a:lnSpc>
                <a:spcPct val="100000"/>
              </a:lnSpc>
              <a:buClr>
                <a:srgbClr val="008c4f"/>
              </a:buClr>
              <a:buSzPct val="115000"/>
              <a:buFont typeface="Wingdings 2"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Arial"/>
            </a:endParaRPr>
          </a:p>
          <a:p>
            <a:pPr marL="216000" indent="-21348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Arial"/>
            </a:endParaRPr>
          </a:p>
          <a:p>
            <a:pPr marL="216000" indent="-21348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71" name="CustomShape 2"/>
          <p:cNvSpPr/>
          <p:nvPr/>
        </p:nvSpPr>
        <p:spPr>
          <a:xfrm>
            <a:off x="494640" y="1523880"/>
            <a:ext cx="10364400" cy="479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Step-1: Navigate to Moodle on your studip, select "Zum Kurs in Moodle"</a:t>
            </a:r>
            <a:endParaRPr b="0" lang="en-US" sz="1800" spc="-1" strike="noStrike">
              <a:latin typeface="Arial"/>
            </a:endParaRPr>
          </a:p>
        </p:txBody>
      </p:sp>
      <p:sp>
        <p:nvSpPr>
          <p:cNvPr id="172" name="Line 3"/>
          <p:cNvSpPr/>
          <p:nvPr/>
        </p:nvSpPr>
        <p:spPr>
          <a:xfrm>
            <a:off x="7063200" y="3499200"/>
            <a:ext cx="68436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pic>
        <p:nvPicPr>
          <p:cNvPr id="173" name="" descr=""/>
          <p:cNvPicPr/>
          <p:nvPr/>
        </p:nvPicPr>
        <p:blipFill>
          <a:blip r:embed="rId1"/>
          <a:stretch/>
        </p:blipFill>
        <p:spPr>
          <a:xfrm>
            <a:off x="1895760" y="2238840"/>
            <a:ext cx="6786720" cy="4157640"/>
          </a:xfrm>
          <a:prstGeom prst="rect">
            <a:avLst/>
          </a:prstGeom>
          <a:ln>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75" name="CustomShape 2"/>
          <p:cNvSpPr/>
          <p:nvPr/>
        </p:nvSpPr>
        <p:spPr>
          <a:xfrm>
            <a:off x="494640" y="1488600"/>
            <a:ext cx="54471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Step-2 : Select </a:t>
            </a:r>
            <a:r>
              <a:rPr b="0" lang="de-DE" sz="1800" spc="-1" strike="noStrike" u="sng">
                <a:solidFill>
                  <a:srgbClr val="000000"/>
                </a:solidFill>
                <a:uFillTx/>
                <a:latin typeface="DejaVu Sans"/>
                <a:ea typeface="DejaVu Sans"/>
              </a:rPr>
              <a:t>"Knowledge Quiz - Week 1"</a:t>
            </a:r>
            <a:endParaRPr b="0" lang="en-US" sz="1800" spc="-1" strike="noStrike">
              <a:latin typeface="Arial"/>
            </a:endParaRPr>
          </a:p>
        </p:txBody>
      </p:sp>
      <p:pic>
        <p:nvPicPr>
          <p:cNvPr id="176" name="" descr=""/>
          <p:cNvPicPr/>
          <p:nvPr/>
        </p:nvPicPr>
        <p:blipFill>
          <a:blip r:embed="rId1"/>
          <a:stretch/>
        </p:blipFill>
        <p:spPr>
          <a:xfrm>
            <a:off x="1828800" y="1937160"/>
            <a:ext cx="7954200" cy="4088520"/>
          </a:xfrm>
          <a:prstGeom prst="rect">
            <a:avLst/>
          </a:prstGeom>
          <a:ln>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pic>
        <p:nvPicPr>
          <p:cNvPr id="178" name="Grafik 5" descr=""/>
          <p:cNvPicPr/>
          <p:nvPr/>
        </p:nvPicPr>
        <p:blipFill>
          <a:blip r:embed="rId1"/>
          <a:stretch/>
        </p:blipFill>
        <p:spPr>
          <a:xfrm>
            <a:off x="2679480" y="2130480"/>
            <a:ext cx="7374600" cy="3485520"/>
          </a:xfrm>
          <a:prstGeom prst="rect">
            <a:avLst/>
          </a:prstGeom>
          <a:ln>
            <a:noFill/>
          </a:ln>
        </p:spPr>
      </p:pic>
      <p:sp>
        <p:nvSpPr>
          <p:cNvPr id="179" name="CustomShape 2"/>
          <p:cNvSpPr/>
          <p:nvPr/>
        </p:nvSpPr>
        <p:spPr>
          <a:xfrm>
            <a:off x="494640" y="1418040"/>
            <a:ext cx="5218560" cy="444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DejaVu Sans"/>
                <a:ea typeface="DejaVu Sans"/>
              </a:rPr>
              <a:t>Step-3 : Start your test if you are ready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Team</a:t>
            </a:r>
            <a:endParaRPr b="0" lang="en-US" sz="2400" spc="-1" strike="noStrike">
              <a:latin typeface="Arial"/>
            </a:endParaRPr>
          </a:p>
        </p:txBody>
      </p:sp>
      <p:pic>
        <p:nvPicPr>
          <p:cNvPr id="104" name="Grafik 2" descr=""/>
          <p:cNvPicPr/>
          <p:nvPr/>
        </p:nvPicPr>
        <p:blipFill>
          <a:blip r:embed="rId1"/>
          <a:stretch/>
        </p:blipFill>
        <p:spPr>
          <a:xfrm>
            <a:off x="2394720" y="1153800"/>
            <a:ext cx="1468440" cy="2169720"/>
          </a:xfrm>
          <a:prstGeom prst="rect">
            <a:avLst/>
          </a:prstGeom>
          <a:ln>
            <a:noFill/>
          </a:ln>
        </p:spPr>
      </p:pic>
      <p:pic>
        <p:nvPicPr>
          <p:cNvPr id="105" name="Grafik 4" descr=""/>
          <p:cNvPicPr/>
          <p:nvPr/>
        </p:nvPicPr>
        <p:blipFill>
          <a:blip r:embed="rId2"/>
          <a:stretch/>
        </p:blipFill>
        <p:spPr>
          <a:xfrm>
            <a:off x="7250040" y="1153800"/>
            <a:ext cx="1733760" cy="2169720"/>
          </a:xfrm>
          <a:prstGeom prst="rect">
            <a:avLst/>
          </a:prstGeom>
          <a:ln>
            <a:noFill/>
          </a:ln>
        </p:spPr>
      </p:pic>
      <p:pic>
        <p:nvPicPr>
          <p:cNvPr id="106" name="Grafik 11" descr=""/>
          <p:cNvPicPr/>
          <p:nvPr/>
        </p:nvPicPr>
        <p:blipFill>
          <a:blip r:embed="rId3"/>
          <a:stretch/>
        </p:blipFill>
        <p:spPr>
          <a:xfrm>
            <a:off x="4846320" y="4206240"/>
            <a:ext cx="1782360" cy="1774440"/>
          </a:xfrm>
          <a:prstGeom prst="rect">
            <a:avLst/>
          </a:prstGeom>
          <a:ln>
            <a:noFill/>
          </a:ln>
        </p:spPr>
      </p:pic>
      <p:sp>
        <p:nvSpPr>
          <p:cNvPr id="107" name="CustomShape 2"/>
          <p:cNvSpPr/>
          <p:nvPr/>
        </p:nvSpPr>
        <p:spPr>
          <a:xfrm>
            <a:off x="1330200" y="3269880"/>
            <a:ext cx="3633120" cy="67464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Prof. Dr. Benjamin Leiding</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benjamin.leiding@tu-clausthal.de</a:t>
            </a:r>
            <a:endParaRPr b="0" lang="en-US" sz="1200" spc="-1" strike="noStrike">
              <a:latin typeface="Arial"/>
            </a:endParaRPr>
          </a:p>
        </p:txBody>
      </p:sp>
      <p:sp>
        <p:nvSpPr>
          <p:cNvPr id="108" name="CustomShape 3"/>
          <p:cNvSpPr/>
          <p:nvPr/>
        </p:nvSpPr>
        <p:spPr>
          <a:xfrm>
            <a:off x="6321600" y="3269880"/>
            <a:ext cx="3633120" cy="67464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Arne Bochem</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arne.bochem@cs.uni-goettingen.de</a:t>
            </a:r>
            <a:endParaRPr b="0" lang="en-US" sz="1200" spc="-1" strike="noStrike">
              <a:latin typeface="Arial"/>
            </a:endParaRPr>
          </a:p>
        </p:txBody>
      </p:sp>
      <p:sp>
        <p:nvSpPr>
          <p:cNvPr id="109" name="CustomShape 4"/>
          <p:cNvSpPr/>
          <p:nvPr/>
        </p:nvSpPr>
        <p:spPr>
          <a:xfrm>
            <a:off x="1312200" y="5920200"/>
            <a:ext cx="3633120" cy="67464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endParaRPr b="0" lang="en-US" sz="1800" spc="-1" strike="noStrike">
              <a:latin typeface="Arial"/>
            </a:endParaRPr>
          </a:p>
          <a:p>
            <a:pPr marL="360" algn="ctr">
              <a:lnSpc>
                <a:spcPct val="100000"/>
              </a:lnSpc>
              <a:spcBef>
                <a:spcPts val="360"/>
              </a:spcBef>
            </a:pPr>
            <a:endParaRPr b="0" lang="en-US" sz="1800" spc="-1" strike="noStrike">
              <a:latin typeface="Arial"/>
            </a:endParaRPr>
          </a:p>
        </p:txBody>
      </p:sp>
      <p:sp>
        <p:nvSpPr>
          <p:cNvPr id="110" name="CustomShape 5"/>
          <p:cNvSpPr/>
          <p:nvPr/>
        </p:nvSpPr>
        <p:spPr>
          <a:xfrm>
            <a:off x="3950640" y="5903280"/>
            <a:ext cx="3633120" cy="674640"/>
          </a:xfrm>
          <a:prstGeom prst="rect">
            <a:avLst/>
          </a:prstGeom>
          <a:noFill/>
          <a:ln>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Anant Sujatanagarjuna</a:t>
            </a:r>
            <a:endParaRPr b="0" lang="en-US" sz="1600" spc="-1" strike="noStrike">
              <a:latin typeface="Arial"/>
            </a:endParaRPr>
          </a:p>
          <a:p>
            <a:pPr marL="360" algn="ctr">
              <a:lnSpc>
                <a:spcPct val="100000"/>
              </a:lnSpc>
              <a:spcBef>
                <a:spcPts val="360"/>
              </a:spcBef>
            </a:pPr>
            <a:r>
              <a:rPr b="0" lang="de-DE" sz="1200" spc="-1" strike="noStrike">
                <a:solidFill>
                  <a:srgbClr val="595959"/>
                </a:solidFill>
                <a:latin typeface="DejaVu Sans"/>
                <a:ea typeface="DejaVu Sans"/>
              </a:rPr>
              <a:t>anant.sujatanagarjuna@tu-clausthal.de.de</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 descr=""/>
          <p:cNvPicPr/>
          <p:nvPr/>
        </p:nvPicPr>
        <p:blipFill>
          <a:blip r:embed="rId1"/>
          <a:stretch/>
        </p:blipFill>
        <p:spPr>
          <a:xfrm>
            <a:off x="685800" y="2514600"/>
            <a:ext cx="8872560" cy="3839040"/>
          </a:xfrm>
          <a:prstGeom prst="rect">
            <a:avLst/>
          </a:prstGeom>
          <a:ln>
            <a:noFill/>
          </a:ln>
        </p:spPr>
      </p:pic>
      <p:sp>
        <p:nvSpPr>
          <p:cNvPr id="181"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latin typeface="Arial"/>
            </a:endParaRPr>
          </a:p>
        </p:txBody>
      </p:sp>
      <p:sp>
        <p:nvSpPr>
          <p:cNvPr id="182" name="CustomShape 2"/>
          <p:cNvSpPr/>
          <p:nvPr/>
        </p:nvSpPr>
        <p:spPr>
          <a:xfrm>
            <a:off x="494640" y="1312200"/>
            <a:ext cx="1735560" cy="366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Arial"/>
                <a:ea typeface="DejaVu Sans"/>
              </a:rPr>
              <a:t>Step-4 : </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83" name="Line 3"/>
          <p:cNvSpPr/>
          <p:nvPr/>
        </p:nvSpPr>
        <p:spPr>
          <a:xfrm>
            <a:off x="8871480" y="399276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4" name="Line 4"/>
          <p:cNvSpPr/>
          <p:nvPr/>
        </p:nvSpPr>
        <p:spPr>
          <a:xfrm>
            <a:off x="9551880" y="459828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5" name="Line 5"/>
          <p:cNvSpPr/>
          <p:nvPr/>
        </p:nvSpPr>
        <p:spPr>
          <a:xfrm>
            <a:off x="7171560" y="616608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6" name="CustomShape 6"/>
          <p:cNvSpPr/>
          <p:nvPr/>
        </p:nvSpPr>
        <p:spPr>
          <a:xfrm>
            <a:off x="642600" y="1679400"/>
            <a:ext cx="44024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Arial"/>
                <a:ea typeface="DejaVu Sans"/>
              </a:rPr>
              <a:t>A. Sequence of questions</a:t>
            </a:r>
            <a:endParaRPr b="0" lang="en-US" sz="1800" spc="-1" strike="noStrike">
              <a:latin typeface="Arial"/>
            </a:endParaRPr>
          </a:p>
          <a:p>
            <a:pPr>
              <a:lnSpc>
                <a:spcPct val="100000"/>
              </a:lnSpc>
            </a:pPr>
            <a:r>
              <a:rPr b="0" lang="de-DE" sz="1800" spc="-1" strike="noStrike">
                <a:solidFill>
                  <a:srgbClr val="000000"/>
                </a:solidFill>
                <a:latin typeface="Arial"/>
                <a:ea typeface="DejaVu Sans"/>
              </a:rPr>
              <a:t>B. Timer running for the test</a:t>
            </a:r>
            <a:endParaRPr b="0" lang="en-US" sz="1800" spc="-1" strike="noStrike">
              <a:latin typeface="Arial"/>
            </a:endParaRPr>
          </a:p>
        </p:txBody>
      </p:sp>
      <p:sp>
        <p:nvSpPr>
          <p:cNvPr id="187" name="CustomShape 7"/>
          <p:cNvSpPr/>
          <p:nvPr/>
        </p:nvSpPr>
        <p:spPr>
          <a:xfrm>
            <a:off x="6549480" y="1679400"/>
            <a:ext cx="4876200" cy="632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de-DE" sz="1800" spc="-1" strike="noStrike">
                <a:solidFill>
                  <a:srgbClr val="000000"/>
                </a:solidFill>
                <a:latin typeface="Arial"/>
                <a:ea typeface="DejaVu Sans"/>
              </a:rPr>
              <a:t>C. Navigate to next question/Finish attampt</a:t>
            </a:r>
            <a:endParaRPr b="0" lang="en-US" sz="1800" spc="-1" strike="noStrike">
              <a:latin typeface="Arial"/>
            </a:endParaRPr>
          </a:p>
          <a:p>
            <a:pPr>
              <a:lnSpc>
                <a:spcPct val="100000"/>
              </a:lnSpc>
            </a:pPr>
            <a:r>
              <a:rPr b="0" lang="de-DE" sz="1800" spc="-1" strike="noStrike">
                <a:solidFill>
                  <a:srgbClr val="000000"/>
                </a:solidFill>
                <a:latin typeface="Arial"/>
                <a:ea typeface="DejaVu Sans"/>
              </a:rPr>
              <a:t>D. Navigate to previous question</a:t>
            </a:r>
            <a:endParaRPr b="0" lang="en-US" sz="1800" spc="-1" strike="noStrike">
              <a:latin typeface="Arial"/>
            </a:endParaRPr>
          </a:p>
        </p:txBody>
      </p:sp>
      <p:sp>
        <p:nvSpPr>
          <p:cNvPr id="188" name="CustomShape 8"/>
          <p:cNvSpPr/>
          <p:nvPr/>
        </p:nvSpPr>
        <p:spPr>
          <a:xfrm>
            <a:off x="7839360" y="1679400"/>
            <a:ext cx="2617560" cy="43020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US" sz="1800" spc="-1" strike="noStrike">
              <a:latin typeface="Arial"/>
            </a:endParaRPr>
          </a:p>
          <a:p>
            <a:pPr>
              <a:lnSpc>
                <a:spcPct val="100000"/>
              </a:lnSpc>
            </a:pPr>
            <a:endParaRPr b="0" lang="en-US" sz="1800" spc="-1" strike="noStrike">
              <a:latin typeface="Arial"/>
            </a:endParaRPr>
          </a:p>
        </p:txBody>
      </p:sp>
      <p:sp>
        <p:nvSpPr>
          <p:cNvPr id="189" name="CustomShape 9"/>
          <p:cNvSpPr/>
          <p:nvPr/>
        </p:nvSpPr>
        <p:spPr>
          <a:xfrm>
            <a:off x="8857440" y="3943440"/>
            <a:ext cx="2822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A</a:t>
            </a:r>
            <a:endParaRPr b="0" lang="en-US" sz="1800" spc="-1" strike="noStrike">
              <a:latin typeface="Arial"/>
            </a:endParaRPr>
          </a:p>
        </p:txBody>
      </p:sp>
      <p:sp>
        <p:nvSpPr>
          <p:cNvPr id="190" name="CustomShape 10"/>
          <p:cNvSpPr/>
          <p:nvPr/>
        </p:nvSpPr>
        <p:spPr>
          <a:xfrm>
            <a:off x="9537840" y="4548960"/>
            <a:ext cx="2822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B</a:t>
            </a:r>
            <a:endParaRPr b="0" lang="en-US" sz="1800" spc="-1" strike="noStrike">
              <a:latin typeface="Arial"/>
            </a:endParaRPr>
          </a:p>
        </p:txBody>
      </p:sp>
      <p:sp>
        <p:nvSpPr>
          <p:cNvPr id="191" name="CustomShape 11"/>
          <p:cNvSpPr/>
          <p:nvPr/>
        </p:nvSpPr>
        <p:spPr>
          <a:xfrm>
            <a:off x="7279920" y="6101280"/>
            <a:ext cx="2826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C</a:t>
            </a:r>
            <a:endParaRPr b="0" lang="en-US" sz="1800" spc="-1" strike="noStrike">
              <a:latin typeface="Arial"/>
            </a:endParaRPr>
          </a:p>
        </p:txBody>
      </p:sp>
      <p:sp>
        <p:nvSpPr>
          <p:cNvPr id="192" name="Line 12"/>
          <p:cNvSpPr/>
          <p:nvPr/>
        </p:nvSpPr>
        <p:spPr>
          <a:xfrm>
            <a:off x="954000" y="612360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93" name="CustomShape 13"/>
          <p:cNvSpPr/>
          <p:nvPr/>
        </p:nvSpPr>
        <p:spPr>
          <a:xfrm>
            <a:off x="1058760" y="6130800"/>
            <a:ext cx="2826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c00000"/>
                </a:solidFill>
                <a:latin typeface="Arial"/>
                <a:ea typeface="DejaVu Sans"/>
              </a:rPr>
              <a:t>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GB" sz="2400" spc="-1" strike="noStrike">
                <a:solidFill>
                  <a:srgbClr val="000000"/>
                </a:solidFill>
                <a:latin typeface="DejaVu Sans"/>
                <a:ea typeface="DejaVu Sans"/>
              </a:rPr>
              <a:t>Examination</a:t>
            </a:r>
            <a:endParaRPr b="0" lang="en-US" sz="2400" spc="-1" strike="noStrike">
              <a:latin typeface="Arial"/>
            </a:endParaRPr>
          </a:p>
        </p:txBody>
      </p:sp>
      <p:sp>
        <p:nvSpPr>
          <p:cNvPr id="195" name="CustomShape 2"/>
          <p:cNvSpPr/>
          <p:nvPr/>
        </p:nvSpPr>
        <p:spPr>
          <a:xfrm>
            <a:off x="335520" y="1268640"/>
            <a:ext cx="10745640" cy="5033160"/>
          </a:xfrm>
          <a:prstGeom prst="rect">
            <a:avLst/>
          </a:prstGeom>
          <a:noFill/>
          <a:ln>
            <a:noFill/>
          </a:ln>
        </p:spPr>
        <p:style>
          <a:lnRef idx="0"/>
          <a:fillRef idx="0"/>
          <a:effectRef idx="0"/>
          <a:fontRef idx="minor"/>
        </p:style>
        <p:txBody>
          <a:bodyPr lIns="90000" rIns="90000" tIns="45000" bIns="45000" anchor="ctr">
            <a:noAutofit/>
          </a:bodyPr>
          <a:p>
            <a:pPr marL="216000" indent="-21528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Prerequisite for admission to the final exam (all criteria have to be fulfilled):</a:t>
            </a:r>
            <a:endParaRPr b="0" lang="en-US" sz="1800" spc="-1" strike="noStrike">
              <a:latin typeface="Arial"/>
            </a:endParaRPr>
          </a:p>
          <a:p>
            <a:pPr lvl="1" marL="432000" indent="-21528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Submit all exercises</a:t>
            </a:r>
            <a:endParaRPr b="0" lang="en-US" sz="1800" spc="-1" strike="noStrike">
              <a:latin typeface="Arial"/>
            </a:endParaRPr>
          </a:p>
          <a:p>
            <a:pPr>
              <a:lnSpc>
                <a:spcPct val="100000"/>
              </a:lnSpc>
              <a:spcBef>
                <a:spcPts val="360"/>
              </a:spcBef>
            </a:pPr>
            <a:endParaRPr b="0" lang="en-US" sz="1800" spc="-1" strike="noStrike">
              <a:latin typeface="Arial"/>
            </a:endParaRPr>
          </a:p>
          <a:p>
            <a:pPr marL="216000" indent="-21528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Final exam:</a:t>
            </a:r>
            <a:endParaRPr b="0" lang="en-US" sz="1800" spc="-1" strike="noStrike">
              <a:latin typeface="Arial"/>
            </a:endParaRPr>
          </a:p>
          <a:p>
            <a:pPr lvl="1" marL="432000" indent="-215280">
              <a:lnSpc>
                <a:spcPct val="100000"/>
              </a:lnSpc>
              <a:spcBef>
                <a:spcPts val="360"/>
              </a:spcBef>
              <a:buClr>
                <a:srgbClr val="000000"/>
              </a:buClr>
              <a:buSzPct val="45000"/>
              <a:buFont typeface="OpenSymbol"/>
              <a:buChar char="—"/>
            </a:pPr>
            <a:r>
              <a:rPr b="0" lang="en-GB" sz="1800" spc="-1" strike="noStrike">
                <a:solidFill>
                  <a:srgbClr val="000000"/>
                </a:solidFill>
                <a:latin typeface="DejaVu Sans"/>
                <a:ea typeface="DejaVu Sans"/>
              </a:rPr>
              <a:t>No Specific date yet </a:t>
            </a:r>
            <a:r>
              <a:rPr b="0" lang="en-US" sz="1800" spc="-1" strike="noStrike">
                <a:solidFill>
                  <a:srgbClr val="000000"/>
                </a:solidFill>
                <a:latin typeface="DejaVu Sans"/>
                <a:ea typeface="DejaVu Sans"/>
              </a:rPr>
              <a:t>→ waiting for the announcement of the examination period in Clausthal</a:t>
            </a:r>
            <a:endParaRPr b="0" lang="en-US" sz="1800" spc="-1" strike="noStrike">
              <a:latin typeface="Arial"/>
            </a:endParaRPr>
          </a:p>
          <a:p>
            <a:pPr lvl="1" marL="432000" indent="-21528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Either written exam (120min) or oral examination (20min)</a:t>
            </a:r>
            <a:endParaRPr b="0" lang="en-US" sz="1800" spc="-1" strike="noStrike">
              <a:latin typeface="Arial"/>
            </a:endParaRPr>
          </a:p>
          <a:p>
            <a:pPr lvl="1" marL="432000" indent="-215280">
              <a:lnSpc>
                <a:spcPct val="100000"/>
              </a:lnSpc>
              <a:spcBef>
                <a:spcPts val="360"/>
              </a:spcBef>
              <a:buClr>
                <a:srgbClr val="000000"/>
              </a:buClr>
              <a:buSzPct val="45000"/>
              <a:buFont typeface="OpenSymbol"/>
              <a:buChar char="—"/>
            </a:pPr>
            <a:r>
              <a:rPr b="0" lang="en-US" sz="1800" spc="-1" strike="noStrike">
                <a:solidFill>
                  <a:srgbClr val="000000"/>
                </a:solidFill>
                <a:latin typeface="DejaVu Sans"/>
                <a:ea typeface="DejaVu Sans"/>
              </a:rPr>
              <a:t>Online vs. lecture room examination → depends on the pandemic and the number of students </a:t>
            </a:r>
            <a:endParaRPr b="0" lang="en-US" sz="1800" spc="-1" strike="noStrike">
              <a:latin typeface="Arial"/>
            </a:endParaRPr>
          </a:p>
          <a:p>
            <a:pPr>
              <a:lnSpc>
                <a:spcPct val="100000"/>
              </a:lnSpc>
              <a:spcBef>
                <a:spcPts val="360"/>
              </a:spcBef>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35520" y="764640"/>
            <a:ext cx="10743840" cy="494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Self-Study Star</a:t>
            </a:r>
            <a:endParaRPr b="0" lang="en-US" sz="2400" spc="-1" strike="noStrike">
              <a:latin typeface="Arial"/>
            </a:endParaRPr>
          </a:p>
        </p:txBody>
      </p:sp>
      <p:sp>
        <p:nvSpPr>
          <p:cNvPr id="197" name="CustomShape 2"/>
          <p:cNvSpPr/>
          <p:nvPr/>
        </p:nvSpPr>
        <p:spPr>
          <a:xfrm>
            <a:off x="335520" y="1268280"/>
            <a:ext cx="10743840" cy="5031360"/>
          </a:xfrm>
          <a:prstGeom prst="rect">
            <a:avLst/>
          </a:prstGeom>
          <a:noFill/>
          <a:ln>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latin typeface="Arial"/>
            </a:endParaRPr>
          </a:p>
          <a:p>
            <a:pPr marL="195120" indent="-189720">
              <a:lnSpc>
                <a:spcPct val="100000"/>
              </a:lnSpc>
              <a:buClr>
                <a:srgbClr val="008c4f"/>
              </a:buClr>
              <a:buSzPct val="80000"/>
              <a:buFont typeface="Wingdings" charset="2"/>
              <a:buChar char=""/>
            </a:pPr>
            <a:r>
              <a:rPr b="0" lang="en-GB" sz="1800" spc="-1" strike="noStrike">
                <a:solidFill>
                  <a:srgbClr val="000000"/>
                </a:solidFill>
                <a:latin typeface="DejaVu Sans"/>
                <a:ea typeface="DejaVu Sans"/>
              </a:rPr>
              <a:t>Slides with the self-study star indicate optional/additional study material that is </a:t>
            </a:r>
            <a:r>
              <a:rPr b="1" lang="en-GB" sz="1800" spc="-1" strike="noStrike">
                <a:solidFill>
                  <a:srgbClr val="000000"/>
                </a:solidFill>
                <a:latin typeface="DejaVu Sans"/>
                <a:ea typeface="DejaVu Sans"/>
              </a:rPr>
              <a:t>not</a:t>
            </a:r>
            <a:r>
              <a:rPr b="0" lang="en-GB" sz="1800" spc="-1" strike="noStrike">
                <a:solidFill>
                  <a:srgbClr val="000000"/>
                </a:solidFill>
                <a:latin typeface="DejaVu Sans"/>
                <a:ea typeface="DejaVu Sans"/>
              </a:rPr>
              <a:t> mandatory but could be helpful or interesting</a:t>
            </a:r>
            <a:endParaRPr b="0" lang="en-US" sz="1800" spc="-1" strike="noStrike">
              <a:latin typeface="Arial"/>
            </a:endParaRPr>
          </a:p>
        </p:txBody>
      </p:sp>
      <p:sp>
        <p:nvSpPr>
          <p:cNvPr id="198" name="CustomShape 3"/>
          <p:cNvSpPr/>
          <p:nvPr/>
        </p:nvSpPr>
        <p:spPr>
          <a:xfrm>
            <a:off x="6285600" y="2132640"/>
            <a:ext cx="513360" cy="493200"/>
          </a:xfrm>
          <a:prstGeom prst="star5">
            <a:avLst>
              <a:gd name="adj" fmla="val 19098"/>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sp>
      <p:sp>
        <p:nvSpPr>
          <p:cNvPr id="199" name="CustomShape 4"/>
          <p:cNvSpPr/>
          <p:nvPr/>
        </p:nvSpPr>
        <p:spPr>
          <a:xfrm>
            <a:off x="4089960" y="2247480"/>
            <a:ext cx="22816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de-DE" sz="1800" spc="-1" strike="noStrike">
                <a:solidFill>
                  <a:srgbClr val="000000"/>
                </a:solidFill>
                <a:latin typeface="DejaVu Sans"/>
                <a:ea typeface="DejaVu Sans"/>
              </a:rPr>
              <a:t>Self-Study Star</a:t>
            </a:r>
            <a:r>
              <a:rPr b="0" lang="en-US" sz="1800" spc="-1" strike="noStrike">
                <a:solidFill>
                  <a:srgbClr val="000000"/>
                </a:solidFill>
                <a:latin typeface="DejaVu Sans"/>
                <a:ea typeface="DejaVu Sans"/>
              </a:rPr>
              <a:t> →</a:t>
            </a:r>
            <a:r>
              <a:rPr b="0" lang="de-DE" sz="1800" spc="-1" strike="noStrike">
                <a:solidFill>
                  <a:srgbClr val="000000"/>
                </a:solidFill>
                <a:latin typeface="DejaVu Sans"/>
                <a:ea typeface="DejaVu Sans"/>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35520" y="764640"/>
            <a:ext cx="10743840" cy="494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Literature</a:t>
            </a:r>
            <a:endParaRPr b="0" lang="en-US" sz="2400" spc="-1" strike="noStrike">
              <a:latin typeface="Arial"/>
            </a:endParaRPr>
          </a:p>
        </p:txBody>
      </p:sp>
      <p:sp>
        <p:nvSpPr>
          <p:cNvPr id="201" name="CustomShape 2"/>
          <p:cNvSpPr/>
          <p:nvPr/>
        </p:nvSpPr>
        <p:spPr>
          <a:xfrm>
            <a:off x="335520" y="1268640"/>
            <a:ext cx="10743840" cy="5031360"/>
          </a:xfrm>
          <a:prstGeom prst="rect">
            <a:avLst/>
          </a:prstGeom>
          <a:noFill/>
          <a:ln>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course is not based on a single book and you </a:t>
            </a:r>
            <a:r>
              <a:rPr b="1" lang="en-US" sz="1800" spc="-1" strike="noStrike">
                <a:solidFill>
                  <a:srgbClr val="000000"/>
                </a:solidFill>
                <a:latin typeface="DejaVu Sans"/>
                <a:ea typeface="DejaVu Sans"/>
              </a:rPr>
              <a:t>do not</a:t>
            </a:r>
            <a:r>
              <a:rPr b="0" lang="en-US" sz="1800" spc="-1" strike="noStrike">
                <a:solidFill>
                  <a:srgbClr val="000000"/>
                </a:solidFill>
                <a:latin typeface="DejaVu Sans"/>
                <a:ea typeface="DejaVu Sans"/>
              </a:rPr>
              <a:t> need to buy a book to pass the exam.</a:t>
            </a:r>
            <a:endParaRPr b="0" lang="en-US" sz="1800" spc="-1" strike="noStrike">
              <a:latin typeface="Arial"/>
            </a:endParaRPr>
          </a:p>
          <a:p>
            <a:pPr>
              <a:lnSpc>
                <a:spcPct val="100000"/>
              </a:lnSpc>
              <a:spcBef>
                <a:spcPts val="360"/>
              </a:spcBef>
            </a:pPr>
            <a:endParaRPr b="0" lang="en-US" sz="1800" spc="-1" strike="noStrike">
              <a:latin typeface="Arial"/>
            </a:endParaRPr>
          </a:p>
          <a:p>
            <a:pPr marL="195120" indent="-1897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The Limits to Growth</a:t>
            </a:r>
            <a:r>
              <a:rPr b="0" lang="en-US" sz="1800" spc="-1" strike="noStrike">
                <a:solidFill>
                  <a:srgbClr val="000000"/>
                </a:solidFill>
                <a:latin typeface="DejaVu Sans"/>
                <a:ea typeface="DejaVu Sans"/>
              </a:rPr>
              <a:t> (1972).</a:t>
            </a:r>
            <a:endParaRPr b="0" lang="en-US" sz="1800" spc="-1" strike="noStrike">
              <a:latin typeface="Arial"/>
            </a:endParaRPr>
          </a:p>
          <a:p>
            <a:pPr marL="195120" indent="-1897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Limits To Growth: The 30-Year Update</a:t>
            </a:r>
            <a:r>
              <a:rPr b="0" lang="en-US" sz="1800" spc="-1" strike="noStrike">
                <a:solidFill>
                  <a:srgbClr val="000000"/>
                </a:solidFill>
                <a:latin typeface="DejaVu Sans"/>
                <a:ea typeface="DejaVu Sans"/>
              </a:rPr>
              <a:t> (2004).</a:t>
            </a:r>
            <a:endParaRPr b="0" lang="en-US" sz="1800" spc="-1" strike="noStrike">
              <a:latin typeface="Arial"/>
            </a:endParaRPr>
          </a:p>
          <a:p>
            <a:pPr marL="195120" indent="-1897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Baccini et al. </a:t>
            </a:r>
            <a:r>
              <a:rPr b="0" i="1" lang="en-US" sz="1800" spc="-1" strike="noStrike">
                <a:solidFill>
                  <a:srgbClr val="000000"/>
                </a:solidFill>
                <a:latin typeface="DejaVu Sans"/>
                <a:ea typeface="DejaVu Sans"/>
              </a:rPr>
              <a:t>Metabolism of the Anthroposphere: Analysis, Evaluation, Design </a:t>
            </a:r>
            <a:r>
              <a:rPr b="0" lang="en-US" sz="1800" spc="-1" strike="noStrike">
                <a:solidFill>
                  <a:srgbClr val="000000"/>
                </a:solidFill>
                <a:latin typeface="DejaVu Sans"/>
                <a:ea typeface="DejaVu Sans"/>
              </a:rPr>
              <a:t>(2012).</a:t>
            </a:r>
            <a:endParaRPr b="0" lang="en-US" sz="1800" spc="-1" strike="noStrike">
              <a:latin typeface="Arial"/>
            </a:endParaRPr>
          </a:p>
          <a:p>
            <a:pPr marL="195120" indent="-1897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Walter R. Stahel. </a:t>
            </a:r>
            <a:r>
              <a:rPr b="0" i="1" lang="en-US" sz="1800" spc="-1" strike="noStrike">
                <a:solidFill>
                  <a:srgbClr val="000000"/>
                </a:solidFill>
                <a:latin typeface="DejaVu Sans"/>
                <a:ea typeface="DejaVu Sans"/>
              </a:rPr>
              <a:t>The Circular Economy: A User's Guide</a:t>
            </a:r>
            <a:r>
              <a:rPr b="0" lang="en-US" sz="1800" spc="-1" strike="noStrike">
                <a:solidFill>
                  <a:srgbClr val="000000"/>
                </a:solidFill>
                <a:latin typeface="DejaVu Sans"/>
                <a:ea typeface="DejaVu Sans"/>
              </a:rPr>
              <a:t> (2019).</a:t>
            </a:r>
            <a:endParaRPr b="0" lang="en-US" sz="1800" spc="-1" strike="noStrike">
              <a:latin typeface="Arial"/>
            </a:endParaRPr>
          </a:p>
          <a:p>
            <a:pPr marL="195120" indent="-1897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XR. </a:t>
            </a:r>
            <a:r>
              <a:rPr b="0" i="1" lang="en-US" sz="1800" spc="-1" strike="noStrike">
                <a:solidFill>
                  <a:srgbClr val="000000"/>
                </a:solidFill>
                <a:latin typeface="DejaVu Sans"/>
                <a:ea typeface="DejaVu Sans"/>
              </a:rPr>
              <a:t>This is not a Drill</a:t>
            </a:r>
            <a:r>
              <a:rPr b="0" lang="en-US" sz="1800" spc="-1" strike="noStrike">
                <a:solidFill>
                  <a:srgbClr val="000000"/>
                </a:solidFill>
                <a:latin typeface="DejaVu Sans"/>
                <a:ea typeface="DejaVu Sans"/>
              </a:rPr>
              <a:t> (2019)</a:t>
            </a:r>
            <a:endParaRPr b="0" lang="en-US" sz="1800" spc="-1" strike="noStrike">
              <a:latin typeface="Arial"/>
            </a:endParaRPr>
          </a:p>
          <a:p>
            <a:pPr marL="195120" indent="-1897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 Brian Arthur. </a:t>
            </a:r>
            <a:r>
              <a:rPr b="0" i="1" lang="en-US" sz="1800" spc="-1" strike="noStrike">
                <a:solidFill>
                  <a:srgbClr val="000000"/>
                </a:solidFill>
                <a:latin typeface="DejaVu Sans"/>
                <a:ea typeface="DejaVu Sans"/>
              </a:rPr>
              <a:t>The Nature of Technology: What It Is and How it Evolves</a:t>
            </a:r>
            <a:r>
              <a:rPr b="0" lang="en-US" sz="1800" spc="-1" strike="noStrike">
                <a:solidFill>
                  <a:srgbClr val="000000"/>
                </a:solidFill>
                <a:latin typeface="DejaVu Sans"/>
                <a:ea typeface="DejaVu Sans"/>
              </a:rPr>
              <a:t> (2011).</a:t>
            </a:r>
            <a:endParaRPr b="0" lang="en-US" sz="1800" spc="-1" strike="noStrike">
              <a:latin typeface="Arial"/>
            </a:endParaRPr>
          </a:p>
          <a:p>
            <a:pPr marL="195120" indent="-1897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Wallace-Wells. </a:t>
            </a:r>
            <a:r>
              <a:rPr b="0" i="1" lang="en-US" sz="1800" spc="-1" strike="noStrike">
                <a:solidFill>
                  <a:srgbClr val="000000"/>
                </a:solidFill>
                <a:latin typeface="DejaVu Sans"/>
                <a:ea typeface="DejaVu Sans"/>
              </a:rPr>
              <a:t>The Uninhabitable Earth, Annotated Edition</a:t>
            </a:r>
            <a:r>
              <a:rPr b="0" lang="en-US" sz="1800" spc="-1" strike="noStrike">
                <a:solidFill>
                  <a:srgbClr val="000000"/>
                </a:solidFill>
                <a:latin typeface="DejaVu Sans"/>
                <a:ea typeface="DejaVu Sans"/>
              </a:rPr>
              <a:t> (2017).</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Literature</a:t>
            </a:r>
            <a:endParaRPr b="0" lang="en-US" sz="2400" spc="-1" strike="noStrike">
              <a:latin typeface="Arial"/>
            </a:endParaRPr>
          </a:p>
        </p:txBody>
      </p:sp>
      <p:sp>
        <p:nvSpPr>
          <p:cNvPr id="203" name="CustomShape 2"/>
          <p:cNvSpPr/>
          <p:nvPr/>
        </p:nvSpPr>
        <p:spPr>
          <a:xfrm>
            <a:off x="335520" y="1268640"/>
            <a:ext cx="10745640" cy="5033160"/>
          </a:xfrm>
          <a:prstGeom prst="rect">
            <a:avLst/>
          </a:prstGeom>
          <a:noFill/>
          <a:ln>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Satoshi Nakamoto. </a:t>
            </a:r>
            <a:r>
              <a:rPr b="0" i="1" lang="de-DE" sz="1800" spc="-1" strike="noStrike">
                <a:solidFill>
                  <a:srgbClr val="000000"/>
                </a:solidFill>
                <a:latin typeface="DejaVu Sans"/>
                <a:ea typeface="DejaVu Sans"/>
              </a:rPr>
              <a:t>Bitcoin: A Peer-to-Peer Electronic Cash System</a:t>
            </a:r>
            <a:r>
              <a:rPr b="0" lang="de-DE" sz="1800" spc="-1" strike="noStrike">
                <a:solidFill>
                  <a:srgbClr val="000000"/>
                </a:solidFill>
                <a:latin typeface="DejaVu Sans"/>
                <a:ea typeface="DejaVu Sans"/>
              </a:rPr>
              <a:t> (2008) – (</a:t>
            </a:r>
            <a:r>
              <a:rPr b="0" lang="de-DE" sz="1800" spc="-1" strike="noStrike" u="sng">
                <a:solidFill>
                  <a:srgbClr val="0000ff"/>
                </a:solidFill>
                <a:uFillTx/>
                <a:latin typeface="DejaVu Sans"/>
                <a:ea typeface="DejaVu Sans"/>
                <a:hlinkClick r:id="rId1"/>
              </a:rPr>
              <a:t>Link</a:t>
            </a:r>
            <a:r>
              <a:rPr b="0" lang="de-DE" sz="1800" spc="-1" strike="noStrike">
                <a:solidFill>
                  <a:srgbClr val="000000"/>
                </a:solidFill>
                <a:latin typeface="DejaVu Sans"/>
                <a:ea typeface="DejaVu Sans"/>
              </a:rPr>
              <a:t>).</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Gavin Wood. </a:t>
            </a:r>
            <a:r>
              <a:rPr b="0" i="1" lang="de-DE" sz="1800" spc="-1" strike="noStrike">
                <a:solidFill>
                  <a:srgbClr val="000000"/>
                </a:solidFill>
                <a:latin typeface="DejaVu Sans"/>
                <a:ea typeface="DejaVu Sans"/>
              </a:rPr>
              <a:t>Ethereum: A Secure Decentralized Generalised Transaction Ledger</a:t>
            </a:r>
            <a:r>
              <a:rPr b="0" lang="de-DE" sz="1800" spc="-1" strike="noStrike">
                <a:solidFill>
                  <a:srgbClr val="000000"/>
                </a:solidFill>
                <a:latin typeface="DejaVu Sans"/>
                <a:ea typeface="DejaVu Sans"/>
              </a:rPr>
              <a:t> (2014) – (</a:t>
            </a:r>
            <a:r>
              <a:rPr b="0" lang="de-DE" sz="1800" spc="-1" strike="noStrike" u="sng">
                <a:solidFill>
                  <a:srgbClr val="0000ff"/>
                </a:solidFill>
                <a:uFillTx/>
                <a:latin typeface="DejaVu Sans"/>
                <a:ea typeface="DejaVu Sans"/>
                <a:hlinkClick r:id="rId2"/>
              </a:rPr>
              <a:t>Link</a:t>
            </a:r>
            <a:r>
              <a:rPr b="0" lang="de-DE" sz="1800" spc="-1" strike="noStrike">
                <a:solidFill>
                  <a:srgbClr val="000000"/>
                </a:solidFill>
                <a:latin typeface="DejaVu Sans"/>
                <a:ea typeface="DejaVu Sans"/>
              </a:rPr>
              <a:t>).</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Andreas Schütz und Tobias Fertig. </a:t>
            </a:r>
            <a:r>
              <a:rPr b="0" i="1" lang="de-DE" sz="1800" spc="-1" strike="noStrike">
                <a:solidFill>
                  <a:srgbClr val="000000"/>
                </a:solidFill>
                <a:latin typeface="DejaVu Sans"/>
                <a:ea typeface="DejaVu Sans"/>
              </a:rPr>
              <a:t>Blockchain für Entwickler: Grundlagen, Programmierung, Anwendung</a:t>
            </a:r>
            <a:r>
              <a:rPr b="0" lang="de-DE" sz="1800" spc="-1" strike="noStrike">
                <a:solidFill>
                  <a:srgbClr val="000000"/>
                </a:solidFill>
                <a:latin typeface="DejaVu Sans"/>
                <a:ea typeface="DejaVu Sans"/>
              </a:rPr>
              <a:t> (2019).</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M.A. Khan, M.T. Quasim, F. Algarni, A. Alharthi. </a:t>
            </a:r>
            <a:r>
              <a:rPr b="0" i="1" lang="de-DE" sz="1800" spc="-1" strike="noStrike">
                <a:solidFill>
                  <a:srgbClr val="000000"/>
                </a:solidFill>
                <a:latin typeface="DejaVu Sans"/>
                <a:ea typeface="DejaVu Sans"/>
              </a:rPr>
              <a:t>Decentralised Internet of Things</a:t>
            </a:r>
            <a:r>
              <a:rPr b="0" lang="de-DE" sz="1800" spc="-1" strike="noStrike">
                <a:solidFill>
                  <a:srgbClr val="000000"/>
                </a:solidFill>
                <a:latin typeface="DejaVu Sans"/>
                <a:ea typeface="DejaVu Sans"/>
              </a:rPr>
              <a:t> (2020).</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Dimitrios Serpanos und Marilyn Claire Wolf. I</a:t>
            </a:r>
            <a:r>
              <a:rPr b="0" i="1" lang="de-DE" sz="1800" spc="-1" strike="noStrike">
                <a:solidFill>
                  <a:srgbClr val="000000"/>
                </a:solidFill>
                <a:latin typeface="DejaVu Sans"/>
                <a:ea typeface="DejaVu Sans"/>
              </a:rPr>
              <a:t>nternet-of-Things (IoT) Systems Architectures, Algorithms, Methodologies</a:t>
            </a:r>
            <a:r>
              <a:rPr b="0" lang="de-DE" sz="1800" spc="-1" strike="noStrike">
                <a:solidFill>
                  <a:srgbClr val="000000"/>
                </a:solidFill>
                <a:latin typeface="DejaVu Sans"/>
                <a:ea typeface="DejaVu Sans"/>
              </a:rPr>
              <a:t> (2018).</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Perry Lea. </a:t>
            </a:r>
            <a:r>
              <a:rPr b="0" i="1" lang="de-DE" sz="1800" spc="-1" strike="noStrike">
                <a:solidFill>
                  <a:srgbClr val="000000"/>
                </a:solidFill>
                <a:latin typeface="DejaVu Sans"/>
                <a:ea typeface="DejaVu Sans"/>
              </a:rPr>
              <a:t>Internet of Things for Architects: Architecting IoT solutions by implementing sensors, communication infrastructure, edge computing, analytics, and security</a:t>
            </a:r>
            <a:r>
              <a:rPr b="0" lang="de-DE" sz="1800" spc="-1" strike="noStrike">
                <a:solidFill>
                  <a:srgbClr val="000000"/>
                </a:solidFill>
                <a:latin typeface="DejaVu Sans"/>
                <a:ea typeface="DejaVu Sans"/>
              </a:rPr>
              <a:t> (2018).</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Dan Boneh, Amit Sahai und Brent Waters. </a:t>
            </a:r>
            <a:r>
              <a:rPr b="0" i="1" lang="de-DE" sz="1800" spc="-1" strike="noStrike">
                <a:solidFill>
                  <a:srgbClr val="000000"/>
                </a:solidFill>
                <a:latin typeface="DejaVu Sans"/>
                <a:ea typeface="DejaVu Sans"/>
              </a:rPr>
              <a:t>Functional Encryption: Definitions and Challenges</a:t>
            </a:r>
            <a:r>
              <a:rPr b="0" lang="de-DE" sz="1800" spc="-1" strike="noStrike">
                <a:solidFill>
                  <a:srgbClr val="000000"/>
                </a:solidFill>
                <a:latin typeface="DejaVu Sans"/>
                <a:ea typeface="DejaVu Sans"/>
              </a:rPr>
              <a:t> (2010).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35520" y="764640"/>
            <a:ext cx="10743840" cy="494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400" spc="-1" strike="noStrike">
                <a:solidFill>
                  <a:srgbClr val="000000"/>
                </a:solidFill>
                <a:latin typeface="DejaVu Sans"/>
                <a:ea typeface="DejaVu Sans"/>
              </a:rPr>
              <a:t>Further Resources </a:t>
            </a:r>
            <a:endParaRPr b="0" lang="en-US" sz="2400" spc="-1" strike="noStrike">
              <a:latin typeface="Arial"/>
            </a:endParaRPr>
          </a:p>
        </p:txBody>
      </p:sp>
      <p:sp>
        <p:nvSpPr>
          <p:cNvPr id="205" name="CustomShape 2"/>
          <p:cNvSpPr/>
          <p:nvPr/>
        </p:nvSpPr>
        <p:spPr>
          <a:xfrm>
            <a:off x="335520" y="1268640"/>
            <a:ext cx="10743840" cy="5031360"/>
          </a:xfrm>
          <a:prstGeom prst="rect">
            <a:avLst/>
          </a:prstGeom>
          <a:noFill/>
          <a:ln>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Climate University – Teaching and learning for a sustainable future – </a:t>
            </a:r>
            <a:r>
              <a:rPr b="0" lang="en-US" sz="1800" spc="-1" strike="noStrike" u="sng">
                <a:solidFill>
                  <a:srgbClr val="0000ff"/>
                </a:solidFill>
                <a:uFillTx/>
                <a:latin typeface="DejaVu Sans"/>
                <a:ea typeface="DejaVu Sans"/>
                <a:hlinkClick r:id="rId1"/>
              </a:rPr>
              <a:t>Link</a:t>
            </a:r>
            <a:endParaRPr b="0" lang="en-US" sz="1800" spc="-1" strike="noStrike">
              <a:latin typeface="Arial"/>
            </a:endParaRPr>
          </a:p>
          <a:p>
            <a:pPr marL="195120" indent="-1897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marL="195120" indent="-1897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Server Infrastructure for a Global Rebellion – </a:t>
            </a:r>
            <a:r>
              <a:rPr b="0" lang="en-US" sz="1800" spc="-1" strike="noStrike" u="sng">
                <a:solidFill>
                  <a:srgbClr val="0000ff"/>
                </a:solidFill>
                <a:uFillTx/>
                <a:latin typeface="DejaVu Sans"/>
                <a:ea typeface="DejaVu Sans"/>
                <a:hlinkClick r:id="rId3"/>
              </a:rPr>
              <a:t>Link</a:t>
            </a:r>
            <a:endParaRPr b="0" lang="en-US" sz="1800" spc="-1" strike="noStrike">
              <a:latin typeface="Arial"/>
            </a:endParaRPr>
          </a:p>
          <a:p>
            <a:pPr marL="195120" indent="-1897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Podcasts:</a:t>
            </a:r>
            <a:endParaRPr b="0" lang="en-US" sz="1800" spc="-1" strike="noStrike">
              <a:latin typeface="Arial"/>
            </a:endParaRPr>
          </a:p>
          <a:p>
            <a:pPr lvl="1" marL="432000" indent="-216000">
              <a:buClr>
                <a:srgbClr val="008c4f"/>
              </a:buClr>
              <a:buSzPct val="45000"/>
              <a:buFont typeface="OpenSymbol"/>
              <a:buChar char="—"/>
            </a:pPr>
            <a:r>
              <a:rPr b="0" lang="en-US" sz="1800" spc="-1" strike="noStrike">
                <a:solidFill>
                  <a:srgbClr val="000000"/>
                </a:solidFill>
                <a:latin typeface="DejaVu Sans"/>
                <a:ea typeface="DejaVu Sans"/>
              </a:rPr>
              <a:t>Drilled (</a:t>
            </a:r>
            <a:r>
              <a:rPr b="0" lang="en-US" sz="1800" spc="-1" strike="noStrike">
                <a:solidFill>
                  <a:srgbClr val="000000"/>
                </a:solidFill>
                <a:latin typeface="DejaVu Sans"/>
                <a:ea typeface="DejaVu Sans"/>
                <a:hlinkClick r:id="rId4"/>
              </a:rPr>
              <a:t>Link</a:t>
            </a:r>
            <a:r>
              <a:rPr b="0" lang="en-US" sz="1800" spc="-1" strike="noStrike">
                <a:solidFill>
                  <a:srgbClr val="000000"/>
                </a:solidFill>
                <a:latin typeface="DejaVu Sans"/>
                <a:ea typeface="DejaVu Sans"/>
              </a:rPr>
              <a:t>)</a:t>
            </a:r>
            <a:endParaRPr b="0" lang="en-US" sz="1800" spc="-1" strike="noStrike">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How to Save a Planet (</a:t>
            </a:r>
            <a:r>
              <a:rPr b="0" lang="en-US" sz="1800" spc="-1" strike="noStrike">
                <a:solidFill>
                  <a:srgbClr val="000000"/>
                </a:solidFill>
                <a:latin typeface="DejaVu Sans"/>
                <a:ea typeface="DejaVu Sans"/>
                <a:hlinkClick r:id="rId5"/>
              </a:rPr>
              <a:t>Link</a:t>
            </a:r>
            <a:r>
              <a:rPr b="0" lang="en-US" sz="1800" spc="-1" strike="noStrike">
                <a:solidFill>
                  <a:srgbClr val="000000"/>
                </a:solidFill>
                <a:latin typeface="DejaVu Sans"/>
                <a:ea typeface="DejaVu Sans"/>
              </a:rPr>
              <a:t>)</a:t>
            </a:r>
            <a:endParaRPr b="0" lang="en-US" sz="1800" spc="-1" strike="noStrike">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1,5 Grad – der Klima-Podcast mit Luisa Neubauer (German) (</a:t>
            </a:r>
            <a:r>
              <a:rPr b="0" lang="en-US" sz="1800" spc="-1" strike="noStrike">
                <a:solidFill>
                  <a:srgbClr val="000000"/>
                </a:solidFill>
                <a:latin typeface="DejaVu Sans"/>
                <a:ea typeface="DejaVu Sans"/>
                <a:hlinkClick r:id="rId6"/>
              </a:rPr>
              <a:t>Link</a:t>
            </a:r>
            <a:r>
              <a:rPr b="0" lang="en-US" sz="1800" spc="-1" strike="noStrike">
                <a:solidFill>
                  <a:srgbClr val="000000"/>
                </a:solidFill>
                <a:latin typeface="DejaVu Sans"/>
                <a:ea typeface="DejaVu Sans"/>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35520" y="1268640"/>
            <a:ext cx="10745640" cy="503316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US" sz="4000" spc="-1" strike="noStrike">
              <a:latin typeface="Arial"/>
            </a:endParaRPr>
          </a:p>
        </p:txBody>
      </p:sp>
      <p:sp>
        <p:nvSpPr>
          <p:cNvPr id="207" name="CustomShape 2"/>
          <p:cNvSpPr/>
          <p:nvPr/>
        </p:nvSpPr>
        <p:spPr>
          <a:xfrm>
            <a:off x="335520" y="764640"/>
            <a:ext cx="10745640" cy="496440"/>
          </a:xfrm>
          <a:prstGeom prst="rect">
            <a:avLst/>
          </a:prstGeom>
          <a:noFill/>
          <a:ln>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42880" y="721800"/>
            <a:ext cx="10350000" cy="4906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2" name="CustomShape 2"/>
          <p:cNvSpPr/>
          <p:nvPr/>
        </p:nvSpPr>
        <p:spPr>
          <a:xfrm>
            <a:off x="451800" y="1709280"/>
            <a:ext cx="8217360" cy="4345560"/>
          </a:xfrm>
          <a:prstGeom prst="rect">
            <a:avLst/>
          </a:prstGeom>
          <a:noFill/>
          <a:ln w="9360">
            <a:noFill/>
          </a:ln>
        </p:spPr>
        <p:style>
          <a:lnRef idx="0"/>
          <a:fillRef idx="0"/>
          <a:effectRef idx="0"/>
          <a:fontRef idx="minor"/>
        </p:style>
      </p:sp>
      <p:sp>
        <p:nvSpPr>
          <p:cNvPr id="113" name="CustomShape 3"/>
          <p:cNvSpPr/>
          <p:nvPr/>
        </p:nvSpPr>
        <p:spPr>
          <a:xfrm>
            <a:off x="609480" y="1769400"/>
            <a:ext cx="10580400" cy="4848480"/>
          </a:xfrm>
          <a:prstGeom prst="rect">
            <a:avLst/>
          </a:prstGeom>
          <a:noFill/>
          <a:ln>
            <a:noFill/>
          </a:ln>
        </p:spPr>
        <p:style>
          <a:lnRef idx="0"/>
          <a:fillRef idx="0"/>
          <a:effectRef idx="0"/>
          <a:fontRef idx="minor"/>
        </p:style>
        <p:txBody>
          <a:bodyPr lIns="0" rIns="0" tIns="0" bIns="0" anchor="ctr">
            <a:normAutofit/>
          </a:bodyPr>
          <a:p>
            <a:pPr marL="216000" indent="-212040">
              <a:lnSpc>
                <a:spcPct val="90000"/>
              </a:lnSpc>
              <a:spcBef>
                <a:spcPts val="1009"/>
              </a:spcBef>
              <a:buClr>
                <a:srgbClr val="008c4f"/>
              </a:buClr>
              <a:buSzPct val="80000"/>
              <a:buFont typeface="Wingdings 2" charset="2"/>
              <a:buChar char=""/>
            </a:pP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merging </a:t>
            </a:r>
            <a:r>
              <a:rPr b="1" lang="de-DE" sz="2000" spc="-1" strike="noStrike">
                <a:solidFill>
                  <a:srgbClr val="000000"/>
                </a:solidFill>
                <a:latin typeface="DejaVu Sans"/>
                <a:ea typeface="DejaVu Sans"/>
              </a:rPr>
              <a:t>T</a:t>
            </a:r>
            <a:r>
              <a:rPr b="0" lang="de-DE" sz="2000" spc="-1" strike="noStrike">
                <a:solidFill>
                  <a:srgbClr val="000000"/>
                </a:solidFill>
                <a:latin typeface="DejaVu Sans"/>
                <a:ea typeface="DejaVu Sans"/>
              </a:rPr>
              <a:t>echnologies for the </a:t>
            </a:r>
            <a:r>
              <a:rPr b="1" lang="de-DE" sz="2000" spc="-1" strike="noStrike">
                <a:solidFill>
                  <a:srgbClr val="000000"/>
                </a:solidFill>
                <a:latin typeface="DejaVu Sans"/>
                <a:ea typeface="DejaVu Sans"/>
              </a:rPr>
              <a:t>C</a:t>
            </a:r>
            <a:r>
              <a:rPr b="0" lang="de-DE" sz="2000" spc="-1" strike="noStrike">
                <a:solidFill>
                  <a:srgbClr val="000000"/>
                </a:solidFill>
                <a:latin typeface="DejaVu Sans"/>
                <a:ea typeface="DejaVu Sans"/>
              </a:rPr>
              <a:t>ircular </a:t>
            </a: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conomy → </a:t>
            </a:r>
            <a:r>
              <a:rPr b="1" lang="de-DE" sz="2000" spc="-1" strike="noStrike">
                <a:solidFill>
                  <a:srgbClr val="000000"/>
                </a:solidFill>
                <a:latin typeface="DejaVu Sans"/>
                <a:ea typeface="DejaVu Sans"/>
              </a:rPr>
              <a:t>ETCE</a:t>
            </a:r>
            <a:endParaRPr b="0" lang="en-US" sz="2000" spc="-1" strike="noStrike">
              <a:latin typeface="Arial"/>
            </a:endParaRPr>
          </a:p>
          <a:p>
            <a:pPr marL="216000" indent="-21204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Research focus:</a:t>
            </a:r>
            <a:endParaRPr b="0" lang="en-US" sz="2000" spc="-1" strike="noStrike">
              <a:latin typeface="Arial"/>
            </a:endParaRPr>
          </a:p>
          <a:p>
            <a:pPr lvl="1" marL="685800" indent="-22464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Intersection of IT and sustainability</a:t>
            </a:r>
            <a:endParaRPr b="0" lang="en-US" sz="1800" spc="-1" strike="noStrike">
              <a:latin typeface="Arial"/>
            </a:endParaRPr>
          </a:p>
          <a:p>
            <a:pPr lvl="1" marL="685800" indent="-22464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Circular Economy</a:t>
            </a:r>
            <a:endParaRPr b="0" lang="en-US" sz="1800" spc="-1" strike="noStrike">
              <a:latin typeface="Arial"/>
            </a:endParaRPr>
          </a:p>
          <a:p>
            <a:pPr lvl="1" marL="685800" indent="-22464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Self-organized, decentralized and distributed systems</a:t>
            </a:r>
            <a:endParaRPr b="0" lang="en-US" sz="1800" spc="-1" strike="noStrike">
              <a:latin typeface="Arial"/>
            </a:endParaRPr>
          </a:p>
          <a:p>
            <a:pPr lvl="1" marL="685800" indent="-22464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Machine-to-Everything Economy (M2X Economy)</a:t>
            </a:r>
            <a:endParaRPr b="0" lang="en-US" sz="1800" spc="-1" strike="noStrike">
              <a:latin typeface="Arial"/>
            </a:endParaRPr>
          </a:p>
          <a:p>
            <a:pPr marL="216000" indent="-21204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Other courses:</a:t>
            </a:r>
            <a:endParaRPr b="0" lang="en-US" sz="2000" spc="-1" strike="noStrike">
              <a:latin typeface="Arial"/>
            </a:endParaRPr>
          </a:p>
          <a:p>
            <a:pPr lvl="1" marL="685800" indent="-22464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 Limits to Growth – Sustainability and the Circular Economy (SS – open for everyone)</a:t>
            </a:r>
            <a:endParaRPr b="0" lang="en-US" sz="1800" spc="-1" strike="noStrike">
              <a:latin typeface="Arial"/>
            </a:endParaRPr>
          </a:p>
          <a:p>
            <a:pPr lvl="1" marL="685800" indent="-22464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Requirements Engineering (WS – M.Sc.)</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42880" y="721800"/>
            <a:ext cx="10350000" cy="4906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5" name="CustomShape 2"/>
          <p:cNvSpPr/>
          <p:nvPr/>
        </p:nvSpPr>
        <p:spPr>
          <a:xfrm>
            <a:off x="451800" y="1709280"/>
            <a:ext cx="8217360" cy="4345560"/>
          </a:xfrm>
          <a:prstGeom prst="rect">
            <a:avLst/>
          </a:prstGeom>
          <a:noFill/>
          <a:ln w="9360">
            <a:noFill/>
          </a:ln>
        </p:spPr>
        <p:style>
          <a:lnRef idx="0"/>
          <a:fillRef idx="0"/>
          <a:effectRef idx="0"/>
          <a:fontRef idx="minor"/>
        </p:style>
      </p:sp>
      <p:sp>
        <p:nvSpPr>
          <p:cNvPr id="116" name="CustomShape 3"/>
          <p:cNvSpPr/>
          <p:nvPr/>
        </p:nvSpPr>
        <p:spPr>
          <a:xfrm>
            <a:off x="609480" y="1769400"/>
            <a:ext cx="10580400" cy="4848480"/>
          </a:xfrm>
          <a:prstGeom prst="rect">
            <a:avLst/>
          </a:prstGeom>
          <a:noFill/>
          <a:ln>
            <a:noFill/>
          </a:ln>
        </p:spPr>
        <p:style>
          <a:lnRef idx="0"/>
          <a:fillRef idx="0"/>
          <a:effectRef idx="0"/>
          <a:fontRef idx="minor"/>
        </p:style>
        <p:txBody>
          <a:bodyPr lIns="0" rIns="0" tIns="0" bIns="0" anchor="ctr">
            <a:normAutofit/>
          </a:bodyPr>
          <a:p>
            <a:pPr marL="216000" indent="-21204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Arial"/>
            </a:endParaRPr>
          </a:p>
          <a:p>
            <a:pPr lvl="1" marL="685800" indent="-22464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Arial"/>
            </a:endParaRPr>
          </a:p>
          <a:p>
            <a:pPr lvl="1" marL="685800" indent="-22464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Arial"/>
            </a:endParaRPr>
          </a:p>
          <a:p>
            <a:pPr>
              <a:lnSpc>
                <a:spcPct val="100000"/>
              </a:lnSpc>
              <a:spcBef>
                <a:spcPts val="1009"/>
              </a:spcBef>
            </a:pPr>
            <a:endParaRPr b="0" lang="en-US" sz="1800" spc="-1" strike="noStrike">
              <a:latin typeface="Arial"/>
            </a:endParaRPr>
          </a:p>
          <a:p>
            <a:pPr marL="216000" indent="-21204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Arial"/>
            </a:endParaRPr>
          </a:p>
          <a:p>
            <a:pPr lvl="1" marL="685800" indent="-22464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lvl="1" marL="685800" indent="-22464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Arial"/>
            </a:endParaRPr>
          </a:p>
          <a:p>
            <a:pPr marL="228600" indent="-224640">
              <a:lnSpc>
                <a:spcPct val="90000"/>
              </a:lnSpc>
              <a:spcBef>
                <a:spcPts val="1417"/>
              </a:spcBef>
              <a:tabLst>
                <a:tab algn="l" pos="0"/>
              </a:tabLst>
            </a:pPr>
            <a:endParaRPr b="0" lang="en-US" sz="1800" spc="-1" strike="noStrike">
              <a:latin typeface="Arial"/>
            </a:endParaRPr>
          </a:p>
          <a:p>
            <a:pPr marL="228600" indent="-224640" algn="ctr">
              <a:lnSpc>
                <a:spcPct val="90000"/>
              </a:lnSpc>
              <a:spcBef>
                <a:spcPts val="1417"/>
              </a:spcBef>
              <a:tabLst>
                <a:tab algn="l" pos="0"/>
              </a:tabLst>
            </a:pPr>
            <a:r>
              <a:rPr b="0" lang="en-GB" sz="2000" spc="-1" strike="noStrike">
                <a:solidFill>
                  <a:srgbClr val="ffffff"/>
                </a:solidFill>
                <a:latin typeface="DejaVu Sans"/>
                <a:ea typeface="DejaVu Sans"/>
              </a:rPr>
              <a:t>You want join us? Write us an email! </a:t>
            </a:r>
            <a:endParaRPr b="0" lang="en-US" sz="2000" spc="-1" strike="noStrike">
              <a:latin typeface="Arial"/>
            </a:endParaRPr>
          </a:p>
          <a:p>
            <a:pPr marL="457200" indent="-224640" algn="ctr">
              <a:lnSpc>
                <a:spcPct val="90000"/>
              </a:lnSpc>
              <a:spcBef>
                <a:spcPts val="1009"/>
              </a:spcBef>
              <a:tabLst>
                <a:tab algn="l" pos="0"/>
              </a:tabLst>
            </a:pPr>
            <a:r>
              <a:rPr b="0" lang="en-GB" sz="1600" spc="-1" strike="noStrike">
                <a:solidFill>
                  <a:srgbClr val="ffffff"/>
                </a:solidFill>
                <a:latin typeface="DejaVu Sans"/>
                <a:ea typeface="DejaVu Sans"/>
              </a:rPr>
              <a:t>→ </a:t>
            </a:r>
            <a:r>
              <a:rPr b="0" lang="en-GB" sz="1600" spc="-1" strike="noStrike">
                <a:solidFill>
                  <a:srgbClr val="ffffff"/>
                </a:solidFill>
                <a:latin typeface="DejaVu Sans"/>
                <a:ea typeface="DejaVu Sans"/>
              </a:rPr>
              <a:t>benjamin.leiding@tu-clausthal.de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42880" y="721800"/>
            <a:ext cx="10350000" cy="49068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latin typeface="Arial"/>
            </a:endParaRPr>
          </a:p>
        </p:txBody>
      </p:sp>
      <p:sp>
        <p:nvSpPr>
          <p:cNvPr id="118" name="CustomShape 2"/>
          <p:cNvSpPr/>
          <p:nvPr/>
        </p:nvSpPr>
        <p:spPr>
          <a:xfrm>
            <a:off x="451800" y="1709280"/>
            <a:ext cx="8217360" cy="4345560"/>
          </a:xfrm>
          <a:prstGeom prst="rect">
            <a:avLst/>
          </a:prstGeom>
          <a:noFill/>
          <a:ln w="9360">
            <a:noFill/>
          </a:ln>
        </p:spPr>
        <p:style>
          <a:lnRef idx="0"/>
          <a:fillRef idx="0"/>
          <a:effectRef idx="0"/>
          <a:fontRef idx="minor"/>
        </p:style>
      </p:sp>
      <p:sp>
        <p:nvSpPr>
          <p:cNvPr id="119" name="CustomShape 3"/>
          <p:cNvSpPr/>
          <p:nvPr/>
        </p:nvSpPr>
        <p:spPr>
          <a:xfrm>
            <a:off x="609480" y="1769400"/>
            <a:ext cx="10580400" cy="4848480"/>
          </a:xfrm>
          <a:prstGeom prst="rect">
            <a:avLst/>
          </a:prstGeom>
          <a:noFill/>
          <a:ln>
            <a:noFill/>
          </a:ln>
        </p:spPr>
        <p:style>
          <a:lnRef idx="0"/>
          <a:fillRef idx="0"/>
          <a:effectRef idx="0"/>
          <a:fontRef idx="minor"/>
        </p:style>
        <p:txBody>
          <a:bodyPr lIns="0" rIns="0" tIns="0" bIns="0" anchor="ctr">
            <a:normAutofit/>
          </a:bodyPr>
          <a:p>
            <a:pPr marL="216000" indent="-21204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Arial"/>
            </a:endParaRPr>
          </a:p>
          <a:p>
            <a:pPr lvl="1" marL="685800" indent="-22464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Arial"/>
            </a:endParaRPr>
          </a:p>
          <a:p>
            <a:pPr lvl="1" marL="685800" indent="-22464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Arial"/>
            </a:endParaRPr>
          </a:p>
          <a:p>
            <a:pPr>
              <a:lnSpc>
                <a:spcPct val="100000"/>
              </a:lnSpc>
              <a:spcBef>
                <a:spcPts val="1009"/>
              </a:spcBef>
            </a:pPr>
            <a:endParaRPr b="0" lang="en-US" sz="1800" spc="-1" strike="noStrike">
              <a:latin typeface="Arial"/>
            </a:endParaRPr>
          </a:p>
          <a:p>
            <a:pPr marL="216000" indent="-21204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Arial"/>
            </a:endParaRPr>
          </a:p>
          <a:p>
            <a:pPr lvl="1" marL="685800" indent="-22464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Arial"/>
            </a:endParaRPr>
          </a:p>
          <a:p>
            <a:pPr lvl="1" marL="685800" indent="-22464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Arial"/>
            </a:endParaRPr>
          </a:p>
          <a:p>
            <a:pPr marL="228600" indent="-224640">
              <a:lnSpc>
                <a:spcPct val="90000"/>
              </a:lnSpc>
              <a:spcBef>
                <a:spcPts val="1417"/>
              </a:spcBef>
              <a:tabLst>
                <a:tab algn="l" pos="0"/>
              </a:tabLst>
            </a:pPr>
            <a:endParaRPr b="0" lang="en-US" sz="1800" spc="-1" strike="noStrike">
              <a:latin typeface="Arial"/>
            </a:endParaRPr>
          </a:p>
          <a:p>
            <a:pPr marL="228600" indent="-224640" algn="ctr">
              <a:lnSpc>
                <a:spcPct val="90000"/>
              </a:lnSpc>
              <a:spcBef>
                <a:spcPts val="1417"/>
              </a:spcBef>
              <a:tabLst>
                <a:tab algn="l" pos="0"/>
              </a:tabLst>
            </a:pPr>
            <a:r>
              <a:rPr b="0" lang="en-GB" sz="2000" spc="-1" strike="noStrike">
                <a:solidFill>
                  <a:srgbClr val="000000"/>
                </a:solidFill>
                <a:latin typeface="DejaVu Sans"/>
                <a:ea typeface="DejaVu Sans"/>
              </a:rPr>
              <a:t>You want join us? Write us an email! </a:t>
            </a:r>
            <a:endParaRPr b="0" lang="en-US" sz="2000" spc="-1" strike="noStrike">
              <a:latin typeface="Arial"/>
            </a:endParaRPr>
          </a:p>
          <a:p>
            <a:pPr marL="457200" indent="-224640" algn="ctr">
              <a:lnSpc>
                <a:spcPct val="90000"/>
              </a:lnSpc>
              <a:spcBef>
                <a:spcPts val="1009"/>
              </a:spcBef>
              <a:tabLst>
                <a:tab algn="l" pos="0"/>
              </a:tabLst>
            </a:pPr>
            <a:r>
              <a:rPr b="0" lang="en-GB" sz="1600" spc="-1" strike="noStrike">
                <a:solidFill>
                  <a:srgbClr val="000000"/>
                </a:solidFill>
                <a:latin typeface="DejaVu Sans"/>
                <a:ea typeface="DejaVu Sans"/>
              </a:rPr>
              <a:t>→ </a:t>
            </a:r>
            <a:r>
              <a:rPr b="0" lang="en-GB" sz="1600" spc="-1" strike="noStrike">
                <a:solidFill>
                  <a:srgbClr val="000000"/>
                </a:solidFill>
                <a:latin typeface="DejaVu Sans"/>
                <a:ea typeface="DejaVu Sans"/>
              </a:rPr>
              <a:t>benjamin.leiding@tu-clausthal.de</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1" name="CustomShape 2"/>
          <p:cNvSpPr/>
          <p:nvPr/>
        </p:nvSpPr>
        <p:spPr>
          <a:xfrm>
            <a:off x="335520" y="2408400"/>
            <a:ext cx="10745640" cy="3893400"/>
          </a:xfrm>
          <a:prstGeom prst="rect">
            <a:avLst/>
          </a:prstGeom>
          <a:noFill/>
          <a:ln>
            <a:noFill/>
          </a:ln>
        </p:spPr>
        <p:style>
          <a:lnRef idx="0"/>
          <a:fillRef idx="0"/>
          <a:effectRef idx="0"/>
          <a:fontRef idx="minor"/>
        </p:style>
        <p:txBody>
          <a:bodyPr lIns="90000" rIns="90000" tIns="45000" bIns="45000">
            <a:noAutofit/>
          </a:bodyPr>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3" name="CustomShape 2"/>
          <p:cNvSpPr/>
          <p:nvPr/>
        </p:nvSpPr>
        <p:spPr>
          <a:xfrm>
            <a:off x="335520" y="2408400"/>
            <a:ext cx="10745640" cy="3893400"/>
          </a:xfrm>
          <a:prstGeom prst="rect">
            <a:avLst/>
          </a:prstGeom>
          <a:noFill/>
          <a:ln>
            <a:noFill/>
          </a:ln>
        </p:spPr>
        <p:style>
          <a:lnRef idx="0"/>
          <a:fillRef idx="0"/>
          <a:effectRef idx="0"/>
          <a:fontRef idx="minor"/>
        </p:style>
        <p:txBody>
          <a:bodyPr lIns="90000" rIns="90000" tIns="45000" bIns="45000">
            <a:noAutofit/>
          </a:bodyPr>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35520" y="764640"/>
            <a:ext cx="10745640" cy="4964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latin typeface="Arial"/>
            </a:endParaRPr>
          </a:p>
        </p:txBody>
      </p:sp>
      <p:sp>
        <p:nvSpPr>
          <p:cNvPr id="125" name="CustomShape 2"/>
          <p:cNvSpPr/>
          <p:nvPr/>
        </p:nvSpPr>
        <p:spPr>
          <a:xfrm>
            <a:off x="335520" y="2408400"/>
            <a:ext cx="10745640" cy="3893400"/>
          </a:xfrm>
          <a:prstGeom prst="rect">
            <a:avLst/>
          </a:prstGeom>
          <a:noFill/>
          <a:ln>
            <a:noFill/>
          </a:ln>
        </p:spPr>
        <p:style>
          <a:lnRef idx="0"/>
          <a:fillRef idx="0"/>
          <a:effectRef idx="0"/>
          <a:fontRef idx="minor"/>
        </p:style>
        <p:txBody>
          <a:bodyPr lIns="90000" rIns="90000" tIns="45000" bIns="45000">
            <a:noAutofit/>
          </a:bodyPr>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Arial"/>
            </a:endParaRPr>
          </a:p>
          <a:p>
            <a:pPr marL="195120" indent="-1911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194</TotalTime>
  <Application>LibreOffice/6.4.7.2$Linux_X86_64 LibreOffice_project/40$Build-2</Application>
  <Words>2302</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dcterms:modified xsi:type="dcterms:W3CDTF">2022-04-22T13:36:21Z</dcterms:modified>
  <cp:revision>2927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PresentationFormat">
    <vt:lpwstr>Breitbild</vt:lpwstr>
  </property>
  <property fmtid="{D5CDD505-2E9C-101B-9397-08002B2CF9AE}" pid="4" name="Slides">
    <vt:i4>29</vt:i4>
  </property>
</Properties>
</file>