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26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media/image1.png" ContentType="image/png"/>
  <Override PartName="/ppt/media/image2.png" ContentType="image/png"/>
  <Override PartName="/ppt/media/image3.jpeg" ContentType="image/jpeg"/>
  <Override PartName="/ppt/media/image6.png" ContentType="image/png"/>
  <Override PartName="/ppt/media/image4.png" ContentType="image/png"/>
  <Override PartName="/ppt/media/image5.png" ContentType="image/png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2.xml.rels" ContentType="application/vnd.openxmlformats-package.relationships+xml"/>
  <Override PartName="/ppt/slides/_rels/slide20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5.xml.rels" ContentType="application/vnd.openxmlformats-package.relationships+xml"/>
  <Override PartName="/ppt/slides/_rels/slide23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6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5.xml"/><Relationship Id="rId4" Type="http://schemas.openxmlformats.org/officeDocument/2006/relationships/slideMaster" Target="slideMasters/slideMaster26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28640" cy="68374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45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EBB11C9F-EE19-4135-A593-02B03E1CE3CC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195480" cy="3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9480" cy="54936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5320" cy="50148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195480" cy="3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28640" cy="68374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6642720"/>
            <a:ext cx="121716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de-DE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1444760" y="0"/>
            <a:ext cx="728640" cy="68374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11438640" y="6453360"/>
            <a:ext cx="745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9D97ACAD-1AD5-4824-8062-941025D92323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912240" y="1268280"/>
            <a:ext cx="9195480" cy="3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9480" cy="549360"/>
          </a:xfrm>
          <a:prstGeom prst="rect">
            <a:avLst/>
          </a:prstGeom>
          <a:ln w="0">
            <a:noFill/>
          </a:ln>
        </p:spPr>
      </p:pic>
      <p:pic>
        <p:nvPicPr>
          <p:cNvPr id="5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5320" cy="501480"/>
          </a:xfrm>
          <a:prstGeom prst="rect">
            <a:avLst/>
          </a:prstGeom>
          <a:ln w="0">
            <a:noFill/>
          </a:ln>
        </p:spPr>
      </p:pic>
      <p:sp>
        <p:nvSpPr>
          <p:cNvPr id="53" name="CustomShape 4"/>
          <p:cNvSpPr/>
          <p:nvPr/>
        </p:nvSpPr>
        <p:spPr>
          <a:xfrm>
            <a:off x="912240" y="1268280"/>
            <a:ext cx="9195480" cy="3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" name="CustomShape 5"/>
          <p:cNvSpPr/>
          <p:nvPr/>
        </p:nvSpPr>
        <p:spPr>
          <a:xfrm>
            <a:off x="11444760" y="0"/>
            <a:ext cx="728640" cy="68374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5" name="CustomShape 6"/>
          <p:cNvSpPr/>
          <p:nvPr/>
        </p:nvSpPr>
        <p:spPr>
          <a:xfrm>
            <a:off x="0" y="6642720"/>
            <a:ext cx="121716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de-DE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11444760" y="0"/>
            <a:ext cx="728640" cy="68374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11438640" y="6453360"/>
            <a:ext cx="745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6A279A94-53E4-49DB-A056-1CE26AFA7700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CustomShape 3"/>
          <p:cNvSpPr/>
          <p:nvPr/>
        </p:nvSpPr>
        <p:spPr>
          <a:xfrm>
            <a:off x="912240" y="1268280"/>
            <a:ext cx="9195480" cy="3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97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9480" cy="549360"/>
          </a:xfrm>
          <a:prstGeom prst="rect">
            <a:avLst/>
          </a:prstGeom>
          <a:ln w="0">
            <a:noFill/>
          </a:ln>
        </p:spPr>
      </p:pic>
      <p:pic>
        <p:nvPicPr>
          <p:cNvPr id="98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5320" cy="501480"/>
          </a:xfrm>
          <a:prstGeom prst="rect">
            <a:avLst/>
          </a:prstGeom>
          <a:ln w="0">
            <a:noFill/>
          </a:ln>
        </p:spPr>
      </p:pic>
      <p:sp>
        <p:nvSpPr>
          <p:cNvPr id="99" name="CustomShape 4"/>
          <p:cNvSpPr/>
          <p:nvPr/>
        </p:nvSpPr>
        <p:spPr>
          <a:xfrm>
            <a:off x="912240" y="1268280"/>
            <a:ext cx="9195480" cy="3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0" name="CustomShape 5"/>
          <p:cNvSpPr/>
          <p:nvPr/>
        </p:nvSpPr>
        <p:spPr>
          <a:xfrm>
            <a:off x="11444760" y="0"/>
            <a:ext cx="728640" cy="68374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1" name="CustomShape 6"/>
          <p:cNvSpPr/>
          <p:nvPr/>
        </p:nvSpPr>
        <p:spPr>
          <a:xfrm>
            <a:off x="0" y="6642720"/>
            <a:ext cx="121716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de-DE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de-DE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github.com/ETCE-LAB/teaching-material/tree/master/The-Limits-to-Growth" TargetMode="External"/><Relationship Id="rId3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4.0/" TargetMode="Externa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onlinelibrary.wiley.com/doi/epdf/10.1111/jiec.13084" TargetMode="Externa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hyperlink" Target="http://bit-player.org/wp-content/extras/ltg-talk-Harvard/deck.js/limits-to-growth-Harvard-2012-03-30/ltg-talk.html#Forrester-dilemma" TargetMode="External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527400" y="1412640"/>
            <a:ext cx="10348560" cy="113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GB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The Limits to Growth: Sustainability and the Circular Economy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527400" y="2852640"/>
            <a:ext cx="10348560" cy="235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5 – Bonus: Catabolic Collapse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M.A. Theresa Sommer</a:t>
            </a:r>
            <a:br>
              <a:rPr sz="1600"/>
            </a:b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335520" y="764640"/>
            <a:ext cx="1073916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Catabolic Collapse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342360" y="1268640"/>
            <a:ext cx="10629720" cy="50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society has collapsed when it displays a rapid, significant loss of an established level of sociopolitical complexity”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CustomShape 3"/>
          <p:cNvSpPr/>
          <p:nvPr/>
        </p:nvSpPr>
        <p:spPr>
          <a:xfrm>
            <a:off x="372600" y="2834640"/>
            <a:ext cx="10599480" cy="19173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2" name="CustomShape 4"/>
          <p:cNvSpPr/>
          <p:nvPr/>
        </p:nvSpPr>
        <p:spPr>
          <a:xfrm>
            <a:off x="263520" y="6492240"/>
            <a:ext cx="106113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900" spc="-1" strike="noStrike">
                <a:solidFill>
                  <a:srgbClr val="a6a6a6"/>
                </a:solidFill>
                <a:latin typeface="Roboto"/>
                <a:ea typeface="Roboto"/>
              </a:rPr>
              <a:t>Joseph Tainter (1988) – The Collapse of Complex Societies. Cambridge University Press.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CustomShape 5"/>
          <p:cNvSpPr/>
          <p:nvPr/>
        </p:nvSpPr>
        <p:spPr>
          <a:xfrm>
            <a:off x="432720" y="1148040"/>
            <a:ext cx="103413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Collapse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5"/>
          <p:cNvSpPr/>
          <p:nvPr/>
        </p:nvSpPr>
        <p:spPr>
          <a:xfrm>
            <a:off x="335520" y="764640"/>
            <a:ext cx="1073916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Catabolic Collapse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CustomShape 16"/>
          <p:cNvSpPr/>
          <p:nvPr/>
        </p:nvSpPr>
        <p:spPr>
          <a:xfrm>
            <a:off x="342360" y="1268640"/>
            <a:ext cx="10629720" cy="50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Relationships among </a:t>
            </a:r>
            <a:r>
              <a:rPr b="1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resources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, </a:t>
            </a:r>
            <a:r>
              <a:rPr b="1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capital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, </a:t>
            </a:r>
            <a:r>
              <a:rPr b="1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waste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, and </a:t>
            </a:r>
            <a:r>
              <a:rPr b="1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production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form the basis for an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ecological model of </a:t>
            </a:r>
            <a:r>
              <a:rPr b="1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collapse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in which production fails to meet maintenance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for existing capital. </a:t>
            </a:r>
            <a:r>
              <a:rPr b="1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Societies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facing such crises after </a:t>
            </a:r>
            <a:r>
              <a:rPr b="1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having depleted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essential resources risk catabolic collapse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, a self-reinforcing cycle of contraction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converting most capital to waste.”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17"/>
          <p:cNvSpPr/>
          <p:nvPr/>
        </p:nvSpPr>
        <p:spPr>
          <a:xfrm>
            <a:off x="372600" y="2834640"/>
            <a:ext cx="10599480" cy="19173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7" name="CustomShape 18"/>
          <p:cNvSpPr/>
          <p:nvPr/>
        </p:nvSpPr>
        <p:spPr>
          <a:xfrm>
            <a:off x="263520" y="6492240"/>
            <a:ext cx="106113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900" spc="-1" strike="noStrike">
                <a:solidFill>
                  <a:srgbClr val="a6a6a6"/>
                </a:solidFill>
                <a:latin typeface="Roboto"/>
                <a:ea typeface="Roboto"/>
              </a:rPr>
              <a:t>John Michael Greer (2015) – How Civilizations Fall: A Theory of Catabolic Collapse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CustomShape 19"/>
          <p:cNvSpPr/>
          <p:nvPr/>
        </p:nvSpPr>
        <p:spPr>
          <a:xfrm>
            <a:off x="432720" y="1148040"/>
            <a:ext cx="103413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Definition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28"/>
          <p:cNvSpPr/>
          <p:nvPr/>
        </p:nvSpPr>
        <p:spPr>
          <a:xfrm>
            <a:off x="335520" y="764640"/>
            <a:ext cx="10735920" cy="4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Catabolic Collapse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CustomShape 29"/>
          <p:cNvSpPr/>
          <p:nvPr/>
        </p:nvSpPr>
        <p:spPr>
          <a:xfrm>
            <a:off x="335520" y="1268280"/>
            <a:ext cx="10735920" cy="50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Resources (R)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Naturally occurring exploitable factors in the environment </a:t>
            </a:r>
            <a:endParaRPr b="0" lang="en-GB" sz="1800" spc="-1" strike="noStrike">
              <a:solidFill>
                <a:srgbClr val="000000"/>
              </a:solidFill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(yet) extracted/incorporated into the society’s flows of energy and material</a:t>
            </a:r>
            <a:endParaRPr b="0" lang="en-GB" sz="1800" spc="-1" strike="noStrike">
              <a:solidFill>
                <a:srgbClr val="000000"/>
              </a:solidFill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not yet mined minerals, soil fertility, human resources (not yet working), etc.</a:t>
            </a:r>
            <a:endParaRPr b="0" lang="en-GB" sz="18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Capital</a:t>
            </a:r>
            <a:endParaRPr b="0" lang="en-GB" sz="1800" spc="-1" strike="noStrike">
              <a:solidFill>
                <a:srgbClr val="000000"/>
              </a:solidFill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factors from whatever source that have been incorporated into the society’s flows of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energy and material but are capable of further use.</a:t>
            </a:r>
            <a:endParaRPr b="0" lang="en-GB" sz="1800" spc="-1" strike="noStrike">
              <a:solidFill>
                <a:srgbClr val="000000"/>
              </a:solidFill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food, tools, buildings, human capital (labourers), etc. </a:t>
            </a:r>
            <a:endParaRPr b="0" lang="en-GB" sz="18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181" name="CustomShape 30"/>
          <p:cNvSpPr/>
          <p:nvPr/>
        </p:nvSpPr>
        <p:spPr>
          <a:xfrm>
            <a:off x="432720" y="1148040"/>
            <a:ext cx="103413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Theory – Resources and Capital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CustomShape 34"/>
          <p:cNvSpPr/>
          <p:nvPr/>
        </p:nvSpPr>
        <p:spPr>
          <a:xfrm>
            <a:off x="263520" y="6492240"/>
            <a:ext cx="106113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900" spc="-1" strike="noStrike">
                <a:solidFill>
                  <a:srgbClr val="a6a6a6"/>
                </a:solidFill>
                <a:latin typeface="Roboto"/>
                <a:ea typeface="Roboto"/>
              </a:rPr>
              <a:t>John Michael Greer (2015) – How Civilizations Fall: A Theory of Catabolic Collapse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31"/>
          <p:cNvSpPr/>
          <p:nvPr/>
        </p:nvSpPr>
        <p:spPr>
          <a:xfrm>
            <a:off x="335520" y="764640"/>
            <a:ext cx="10735920" cy="4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Catabolic Collapse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CustomShape 32"/>
          <p:cNvSpPr/>
          <p:nvPr/>
        </p:nvSpPr>
        <p:spPr>
          <a:xfrm>
            <a:off x="335520" y="1268280"/>
            <a:ext cx="10735920" cy="50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Waste (W)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DejaVu Sans"/>
            </a:endParaRPr>
          </a:p>
          <a:p>
            <a:pPr lvl="1" marL="432000" indent="-21600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Energy and material that have been incorporated into society but are now exploited to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point that they are incapable of further use.</a:t>
            </a:r>
            <a:endParaRPr b="0" lang="en-GB" sz="1800" spc="-1" strike="noStrike">
              <a:solidFill>
                <a:srgbClr val="000000"/>
              </a:solidFill>
              <a:latin typeface="DejaVu Sans"/>
            </a:endParaRPr>
          </a:p>
          <a:p>
            <a:pPr lvl="1" marL="432000" indent="-21600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Also → pollution</a:t>
            </a:r>
            <a:endParaRPr b="0" lang="en-GB" sz="18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Production (P)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is the process by which existing capital and resources are combined to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create new capital and waste.</a:t>
            </a:r>
            <a:endParaRPr b="0" lang="en-GB" sz="18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185" name="CustomShape 33"/>
          <p:cNvSpPr/>
          <p:nvPr/>
        </p:nvSpPr>
        <p:spPr>
          <a:xfrm>
            <a:off x="432720" y="1148040"/>
            <a:ext cx="103413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Theory – Waste and Production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CustomShape 35"/>
          <p:cNvSpPr/>
          <p:nvPr/>
        </p:nvSpPr>
        <p:spPr>
          <a:xfrm>
            <a:off x="263520" y="6492240"/>
            <a:ext cx="106113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900" spc="-1" strike="noStrike">
                <a:solidFill>
                  <a:srgbClr val="a6a6a6"/>
                </a:solidFill>
                <a:latin typeface="Roboto"/>
                <a:ea typeface="Roboto"/>
              </a:rPr>
              <a:t>John Michael Greer (2015) – How Civilizations Fall: A Theory of Catabolic Collapse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36"/>
          <p:cNvSpPr/>
          <p:nvPr/>
        </p:nvSpPr>
        <p:spPr>
          <a:xfrm>
            <a:off x="335520" y="764640"/>
            <a:ext cx="10735920" cy="4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Catabolic Collapse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CustomShape 37"/>
          <p:cNvSpPr/>
          <p:nvPr/>
        </p:nvSpPr>
        <p:spPr>
          <a:xfrm>
            <a:off x="335520" y="1268280"/>
            <a:ext cx="10735920" cy="50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C(p) = M(p)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lvl="1" marL="432000" indent="-21600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C(p) is new capital produced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lvl="1" marL="432000" indent="-21600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M(p) is maintenance of production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C(p) = M(p) = W(p) + W(c) == steady state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W(p) is existing capital converted to waste in the production of new capital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W(c) is existing capital converted to waste outside of production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C(p) &gt; M(p) == expansion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C(p) &lt; M(p) == contraction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</p:txBody>
      </p:sp>
      <p:sp>
        <p:nvSpPr>
          <p:cNvPr id="189" name="CustomShape 38"/>
          <p:cNvSpPr/>
          <p:nvPr/>
        </p:nvSpPr>
        <p:spPr>
          <a:xfrm>
            <a:off x="432720" y="1148040"/>
            <a:ext cx="103413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Theory – Production vs. Maintenance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CustomShape 39"/>
          <p:cNvSpPr/>
          <p:nvPr/>
        </p:nvSpPr>
        <p:spPr>
          <a:xfrm>
            <a:off x="263520" y="6492240"/>
            <a:ext cx="106113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900" spc="-1" strike="noStrike">
                <a:solidFill>
                  <a:srgbClr val="a6a6a6"/>
                </a:solidFill>
                <a:latin typeface="Roboto"/>
                <a:ea typeface="Roboto"/>
              </a:rPr>
              <a:t>John Michael Greer (2015) – How Civilizations Fall: A Theory of Catabolic Collapse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60"/>
          <p:cNvSpPr/>
          <p:nvPr/>
        </p:nvSpPr>
        <p:spPr>
          <a:xfrm>
            <a:off x="335520" y="764640"/>
            <a:ext cx="10735920" cy="4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Catabolic Collapse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CustomShape 61"/>
          <p:cNvSpPr/>
          <p:nvPr/>
        </p:nvSpPr>
        <p:spPr>
          <a:xfrm>
            <a:off x="335520" y="1268280"/>
            <a:ext cx="10735920" cy="50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C(p) = M(p)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lvl="1" marL="432000" indent="-21600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C(p) is new capital produced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lvl="1" marL="432000" indent="-21600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M(p) is maintenance of production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C(p) = M(p) = W(p) + W(c) == steady state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lvl="1" marL="432000" indent="-21600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W(p) is existing capital converted to waste in the production of new capital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lvl="1" marL="432000" indent="-21600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W(c) is existing capital converted to waste outside of production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C(p) &gt; M(p) == expansion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C(p) &lt; M(p) == contraction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</p:txBody>
      </p:sp>
      <p:sp>
        <p:nvSpPr>
          <p:cNvPr id="193" name="CustomShape 62"/>
          <p:cNvSpPr/>
          <p:nvPr/>
        </p:nvSpPr>
        <p:spPr>
          <a:xfrm>
            <a:off x="432720" y="1148040"/>
            <a:ext cx="103413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Theory – Production vs. Maintenance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CustomShape 63"/>
          <p:cNvSpPr/>
          <p:nvPr/>
        </p:nvSpPr>
        <p:spPr>
          <a:xfrm>
            <a:off x="263520" y="6492240"/>
            <a:ext cx="106113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900" spc="-1" strike="noStrike">
                <a:solidFill>
                  <a:srgbClr val="a6a6a6"/>
                </a:solidFill>
                <a:latin typeface="Roboto"/>
                <a:ea typeface="Roboto"/>
              </a:rPr>
              <a:t>John Michael Greer (2015) – How Civilizations Fall: A Theory of Catabolic Collapse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ustomShape 56"/>
          <p:cNvSpPr/>
          <p:nvPr/>
        </p:nvSpPr>
        <p:spPr>
          <a:xfrm>
            <a:off x="335520" y="764640"/>
            <a:ext cx="10735920" cy="4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Catabolic Collapse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CustomShape 57"/>
          <p:cNvSpPr/>
          <p:nvPr/>
        </p:nvSpPr>
        <p:spPr>
          <a:xfrm>
            <a:off x="335520" y="1268280"/>
            <a:ext cx="10735920" cy="50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C(p) = M(p)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lvl="1" marL="432000" indent="-21600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C(p) is new capital produced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lvl="1" marL="432000" indent="-21600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M(p) is maintenance of production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C(p) = M(p) = W(p) + W(c) == steady state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lvl="1" marL="432000" indent="-21600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W(p) is existing capital converted to waste in the production of new capital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lvl="1" marL="432000" indent="-21600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W(c) is existing capital converted to waste outside of production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C(p) &gt; M(p) == expansion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C(p) &lt; M(p) == contraction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</p:txBody>
      </p:sp>
      <p:sp>
        <p:nvSpPr>
          <p:cNvPr id="197" name="CustomShape 58"/>
          <p:cNvSpPr/>
          <p:nvPr/>
        </p:nvSpPr>
        <p:spPr>
          <a:xfrm>
            <a:off x="432720" y="1148040"/>
            <a:ext cx="103413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Theory – Production vs. Maintenance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CustomShape 59"/>
          <p:cNvSpPr/>
          <p:nvPr/>
        </p:nvSpPr>
        <p:spPr>
          <a:xfrm>
            <a:off x="263520" y="6492240"/>
            <a:ext cx="106113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900" spc="-1" strike="noStrike">
                <a:solidFill>
                  <a:srgbClr val="a6a6a6"/>
                </a:solidFill>
                <a:latin typeface="Roboto"/>
                <a:ea typeface="Roboto"/>
              </a:rPr>
              <a:t>John Michael Greer (2015) – How Civilizations Fall: A Theory of Catabolic Collapse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52"/>
          <p:cNvSpPr/>
          <p:nvPr/>
        </p:nvSpPr>
        <p:spPr>
          <a:xfrm>
            <a:off x="335520" y="764640"/>
            <a:ext cx="10735920" cy="4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Catabolic Collapse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CustomShape 53"/>
          <p:cNvSpPr/>
          <p:nvPr/>
        </p:nvSpPr>
        <p:spPr>
          <a:xfrm>
            <a:off x="335520" y="1268280"/>
            <a:ext cx="10735920" cy="50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C(p) = M(p)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lvl="1" marL="432000" indent="-21600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C(p) is new capital produced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lvl="1" marL="432000" indent="-21600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M(p) is maintenance of production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C(p) = M(p) = W(p) + W(c) == steady state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lvl="1" marL="432000" indent="-21600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W(p) is existing capital converted to waste in the production of new capital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lvl="1" marL="432000" indent="-21600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W(c) is existing capital converted to waste outside of production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C(p) &gt; M(p) == expansion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C(p) &lt; M(p) == contraction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</p:txBody>
      </p:sp>
      <p:sp>
        <p:nvSpPr>
          <p:cNvPr id="201" name="CustomShape 54"/>
          <p:cNvSpPr/>
          <p:nvPr/>
        </p:nvSpPr>
        <p:spPr>
          <a:xfrm>
            <a:off x="432720" y="1148040"/>
            <a:ext cx="103413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Theory – Production vs. Maintenance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CustomShape 55"/>
          <p:cNvSpPr/>
          <p:nvPr/>
        </p:nvSpPr>
        <p:spPr>
          <a:xfrm>
            <a:off x="263520" y="6492240"/>
            <a:ext cx="106113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900" spc="-1" strike="noStrike">
                <a:solidFill>
                  <a:srgbClr val="a6a6a6"/>
                </a:solidFill>
                <a:latin typeface="Roboto"/>
                <a:ea typeface="Roboto"/>
              </a:rPr>
              <a:t>John Michael Greer (2015) – How Civilizations Fall: A Theory of Catabolic Collapse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68"/>
          <p:cNvSpPr/>
          <p:nvPr/>
        </p:nvSpPr>
        <p:spPr>
          <a:xfrm>
            <a:off x="335520" y="764640"/>
            <a:ext cx="10735920" cy="4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Catabolic Collapse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CustomShape 69"/>
          <p:cNvSpPr/>
          <p:nvPr/>
        </p:nvSpPr>
        <p:spPr>
          <a:xfrm>
            <a:off x="335520" y="1268280"/>
            <a:ext cx="10735920" cy="50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r(R)  → replenishment rate</a:t>
            </a:r>
            <a:endParaRPr b="0" lang="en-GB" sz="1800" spc="-1" strike="noStrike">
              <a:solidFill>
                <a:srgbClr val="000000"/>
              </a:solidFill>
              <a:latin typeface="DejaVu Sans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d(R) → depletion rate</a:t>
            </a:r>
            <a:endParaRPr b="0" lang="en-GB" sz="18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DejaVu Sans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</a:rPr>
              <a:t>d(R) / r(R) &gt; 1 → resources become depleted</a:t>
            </a:r>
            <a:endParaRPr b="0" lang="en-GB" sz="18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Liebig’s law of the minimum:</a:t>
            </a:r>
            <a:endParaRPr b="0" lang="en-GB" sz="18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Essential resource with the highest value for d(R)/r(R) may be used as a working value of d(R)/r(R) for resources as a whole</a:t>
            </a:r>
            <a:endParaRPr b="0" lang="en-GB" sz="18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205" name="CustomShape 70"/>
          <p:cNvSpPr/>
          <p:nvPr/>
        </p:nvSpPr>
        <p:spPr>
          <a:xfrm>
            <a:off x="432720" y="1148040"/>
            <a:ext cx="103413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Theory – Replenishment vs. Depletion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CustomShape 71"/>
          <p:cNvSpPr/>
          <p:nvPr/>
        </p:nvSpPr>
        <p:spPr>
          <a:xfrm>
            <a:off x="263520" y="6492240"/>
            <a:ext cx="106113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900" spc="-1" strike="noStrike">
                <a:solidFill>
                  <a:srgbClr val="a6a6a6"/>
                </a:solidFill>
                <a:latin typeface="Roboto"/>
                <a:ea typeface="Roboto"/>
              </a:rPr>
              <a:t>John Michael Greer (2015) – How Civilizations Fall: A Theory of Catabolic Collapse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64"/>
          <p:cNvSpPr/>
          <p:nvPr/>
        </p:nvSpPr>
        <p:spPr>
          <a:xfrm>
            <a:off x="335520" y="764640"/>
            <a:ext cx="10735920" cy="4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Catabolic Collapse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CustomShape 65"/>
          <p:cNvSpPr/>
          <p:nvPr/>
        </p:nvSpPr>
        <p:spPr>
          <a:xfrm>
            <a:off x="335520" y="1268280"/>
            <a:ext cx="10735920" cy="50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r(R)  → replenishment rate</a:t>
            </a:r>
            <a:endParaRPr b="0" lang="en-GB" sz="1800" spc="-1" strike="noStrike">
              <a:solidFill>
                <a:srgbClr val="000000"/>
              </a:solidFill>
              <a:latin typeface="DejaVu Sans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d(R) → depletion rate</a:t>
            </a:r>
            <a:endParaRPr b="0" lang="en-GB" sz="18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DejaVu Sans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</a:rPr>
              <a:t>d(R) / r(R) &gt; 1 → resources become depleted</a:t>
            </a:r>
            <a:endParaRPr b="0" lang="en-GB" sz="18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DejaVu Sans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Liebig’s law of the minimum:</a:t>
            </a:r>
            <a:endParaRPr b="0" lang="en-GB" sz="1800" spc="-1" strike="noStrike">
              <a:solidFill>
                <a:srgbClr val="000000"/>
              </a:solidFill>
              <a:latin typeface="DejaVu Sans"/>
            </a:endParaRPr>
          </a:p>
          <a:p>
            <a:pPr lvl="1" marL="432000" indent="-21600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Essential resource with the highest value for d(R)/r(R) may be used as a working value of d(R)/r(R) for resources as a whole</a:t>
            </a:r>
            <a:endParaRPr b="0" lang="en-GB" sz="18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209" name="CustomShape 66"/>
          <p:cNvSpPr/>
          <p:nvPr/>
        </p:nvSpPr>
        <p:spPr>
          <a:xfrm>
            <a:off x="432720" y="1148040"/>
            <a:ext cx="103413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Theory – Replenishment vs. Depletion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CustomShape 67"/>
          <p:cNvSpPr/>
          <p:nvPr/>
        </p:nvSpPr>
        <p:spPr>
          <a:xfrm>
            <a:off x="263520" y="6492240"/>
            <a:ext cx="106113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900" spc="-1" strike="noStrike">
                <a:solidFill>
                  <a:srgbClr val="a6a6a6"/>
                </a:solidFill>
                <a:latin typeface="Roboto"/>
                <a:ea typeface="Roboto"/>
              </a:rPr>
              <a:t>John Michael Greer (2015) – How Civilizations Fall: A Theory of Catabolic Collapse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35520" y="764640"/>
            <a:ext cx="1073268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License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35520" y="1268280"/>
            <a:ext cx="10732680" cy="50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0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work is licensed under a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Creative Commons Attribution-ShareAlike 4.0 International License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 To view a copy of this license, please refer to 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https://creativecommons.org/licenses/by-sa/4.0/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0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Updated versions of these slides will be available in our 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Github repository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44"/>
          <p:cNvSpPr/>
          <p:nvPr/>
        </p:nvSpPr>
        <p:spPr>
          <a:xfrm>
            <a:off x="335520" y="764640"/>
            <a:ext cx="10735920" cy="4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Catabolic Collapse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CustomShape 45"/>
          <p:cNvSpPr/>
          <p:nvPr/>
        </p:nvSpPr>
        <p:spPr>
          <a:xfrm>
            <a:off x="335520" y="1268280"/>
            <a:ext cx="10735920" cy="50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C(p) &lt; M(p) → contraction, but also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maintenance crisis</a:t>
            </a:r>
            <a:endParaRPr b="0" lang="en-GB" sz="1800" spc="-1" strike="noStrike">
              <a:solidFill>
                <a:srgbClr val="000000"/>
              </a:solidFill>
              <a:latin typeface="DejaVu Sans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DejaVu Sans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d(R) / r(R) &gt; 1 → contraction, but also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depletion crisis</a:t>
            </a:r>
            <a:endParaRPr b="0" lang="en-GB" sz="1800" spc="-1" strike="noStrike">
              <a:solidFill>
                <a:srgbClr val="000000"/>
              </a:solidFill>
              <a:latin typeface="DejaVu Sans"/>
            </a:endParaRPr>
          </a:p>
        </p:txBody>
      </p:sp>
      <p:sp>
        <p:nvSpPr>
          <p:cNvPr id="213" name="CustomShape 46"/>
          <p:cNvSpPr/>
          <p:nvPr/>
        </p:nvSpPr>
        <p:spPr>
          <a:xfrm>
            <a:off x="432720" y="1148040"/>
            <a:ext cx="103413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Theory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CustomShape 47"/>
          <p:cNvSpPr/>
          <p:nvPr/>
        </p:nvSpPr>
        <p:spPr>
          <a:xfrm>
            <a:off x="263520" y="6492240"/>
            <a:ext cx="106113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900" spc="-1" strike="noStrike">
                <a:solidFill>
                  <a:srgbClr val="a6a6a6"/>
                </a:solidFill>
                <a:latin typeface="Roboto"/>
                <a:ea typeface="Roboto"/>
              </a:rPr>
              <a:t>John Michael Greer (2015) – How Civilizations Fall: A Theory of Catabolic Collapse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72"/>
          <p:cNvSpPr/>
          <p:nvPr/>
        </p:nvSpPr>
        <p:spPr>
          <a:xfrm>
            <a:off x="335520" y="764640"/>
            <a:ext cx="1073916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Catabolic Collapse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CustomShape 73"/>
          <p:cNvSpPr/>
          <p:nvPr/>
        </p:nvSpPr>
        <p:spPr>
          <a:xfrm>
            <a:off x="342360" y="1268640"/>
            <a:ext cx="10629720" cy="50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1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self-reinforcing process in which C(p) stays below M(p) while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both decline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 Catabolic cycles may occur in maintenance crises if the gap between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C(p) and M(p) is large enough, but tend to be self-limiting in such cases. </a:t>
            </a:r>
            <a:r>
              <a:rPr b="1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1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depletion crises, by contrast, catabolic cycles can proceed to catabolic </a:t>
            </a:r>
            <a:r>
              <a:rPr b="1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collapse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, in which C(p) approaches zero and most of a society’s capital is converted to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waste.”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CustomShape 74"/>
          <p:cNvSpPr/>
          <p:nvPr/>
        </p:nvSpPr>
        <p:spPr>
          <a:xfrm>
            <a:off x="372600" y="2834640"/>
            <a:ext cx="10599480" cy="19173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8" name="CustomShape 75"/>
          <p:cNvSpPr/>
          <p:nvPr/>
        </p:nvSpPr>
        <p:spPr>
          <a:xfrm>
            <a:off x="263520" y="6492240"/>
            <a:ext cx="1061136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900" spc="-1" strike="noStrike">
                <a:solidFill>
                  <a:srgbClr val="a6a6a6"/>
                </a:solidFill>
                <a:latin typeface="Roboto"/>
                <a:ea typeface="Roboto"/>
              </a:rPr>
              <a:t>John Michael Greer (2015) – How Civilizations Fall: A Theory of Catabolic Collapse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CustomShape 76"/>
          <p:cNvSpPr/>
          <p:nvPr/>
        </p:nvSpPr>
        <p:spPr>
          <a:xfrm>
            <a:off x="432720" y="1148040"/>
            <a:ext cx="103413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Theory – Catabolic Cycle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ustomShape 40"/>
          <p:cNvSpPr/>
          <p:nvPr/>
        </p:nvSpPr>
        <p:spPr>
          <a:xfrm>
            <a:off x="335520" y="4406760"/>
            <a:ext cx="10731240" cy="134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Task 2 – Lessons Learned? (5 min)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CustomShape 41"/>
          <p:cNvSpPr/>
          <p:nvPr/>
        </p:nvSpPr>
        <p:spPr>
          <a:xfrm>
            <a:off x="335520" y="2906640"/>
            <a:ext cx="10731240" cy="14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48"/>
          <p:cNvSpPr/>
          <p:nvPr/>
        </p:nvSpPr>
        <p:spPr>
          <a:xfrm>
            <a:off x="335520" y="764640"/>
            <a:ext cx="10735920" cy="4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Catabolic Collapse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CustomShape 49"/>
          <p:cNvSpPr/>
          <p:nvPr/>
        </p:nvSpPr>
        <p:spPr>
          <a:xfrm>
            <a:off x="335520" y="1268280"/>
            <a:ext cx="10735920" cy="50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Technology is gonna safe us” vs. maintenance cost/crisis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Minimize use of resources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lvl="1" marL="432000" indent="-21600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Sufficiency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lvl="1" marL="432000" indent="-21600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Consume less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Less complex societies → The earlier we adapt, the better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Monotype Sorts" charset="2"/>
              <a:buChar char="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else?</a:t>
            </a:r>
            <a:endParaRPr b="0" lang="en-GB" sz="1800" spc="-1" strike="noStrike">
              <a:solidFill>
                <a:srgbClr val="000000"/>
              </a:solidFill>
              <a:latin typeface="DejaVu Sans"/>
              <a:ea typeface="Source Han Sans CN"/>
            </a:endParaRPr>
          </a:p>
        </p:txBody>
      </p:sp>
      <p:sp>
        <p:nvSpPr>
          <p:cNvPr id="224" name="CustomShape 50"/>
          <p:cNvSpPr/>
          <p:nvPr/>
        </p:nvSpPr>
        <p:spPr>
          <a:xfrm>
            <a:off x="432720" y="1148040"/>
            <a:ext cx="103413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Lessons Learned / Implications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0"/>
          <p:cNvSpPr/>
          <p:nvPr/>
        </p:nvSpPr>
        <p:spPr>
          <a:xfrm>
            <a:off x="335520" y="4406760"/>
            <a:ext cx="10731240" cy="134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Introduction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ustomShape 11"/>
          <p:cNvSpPr/>
          <p:nvPr/>
        </p:nvSpPr>
        <p:spPr>
          <a:xfrm>
            <a:off x="335520" y="2906640"/>
            <a:ext cx="10731240" cy="14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2"/>
          <p:cNvSpPr/>
          <p:nvPr/>
        </p:nvSpPr>
        <p:spPr>
          <a:xfrm>
            <a:off x="335520" y="764640"/>
            <a:ext cx="10735920" cy="4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CustomShape 13"/>
          <p:cNvSpPr/>
          <p:nvPr/>
        </p:nvSpPr>
        <p:spPr>
          <a:xfrm>
            <a:off x="432720" y="1148040"/>
            <a:ext cx="103413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Finite Systems – Sandbox / Playground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CustomShape 14"/>
          <p:cNvSpPr/>
          <p:nvPr/>
        </p:nvSpPr>
        <p:spPr>
          <a:xfrm>
            <a:off x="263520" y="6492240"/>
            <a:ext cx="1061136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900" spc="-1" strike="noStrike">
                <a:solidFill>
                  <a:srgbClr val="a6a6a6"/>
                </a:solidFill>
                <a:latin typeface="Roboto"/>
                <a:ea typeface="Roboto"/>
              </a:rPr>
              <a:t>Al Silonov – https://commons.wikimedia.org/wiki/File:Sandbox-2013.jpg – </a:t>
            </a:r>
            <a:r>
              <a:rPr b="0" lang="en-GB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CC BY-SA 4.0</a:t>
            </a:r>
            <a:r>
              <a:rPr b="0" lang="en-GB" sz="900" spc="-1" strike="noStrike">
                <a:solidFill>
                  <a:srgbClr val="a6a6a6"/>
                </a:solidFill>
                <a:latin typeface="Roboto"/>
                <a:ea typeface="Roboto"/>
              </a:rPr>
              <a:t>.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Grafik 1" descr=""/>
          <p:cNvPicPr/>
          <p:nvPr/>
        </p:nvPicPr>
        <p:blipFill>
          <a:blip r:embed="rId2"/>
          <a:stretch/>
        </p:blipFill>
        <p:spPr>
          <a:xfrm>
            <a:off x="2103120" y="2216880"/>
            <a:ext cx="7439040" cy="381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335520" y="764640"/>
            <a:ext cx="10735920" cy="4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432720" y="1148040"/>
            <a:ext cx="103413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Lotka–Volterra Equations (Predator–Prey Equations)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263520" y="6492240"/>
            <a:ext cx="1061136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900" spc="-1" strike="noStrike">
                <a:solidFill>
                  <a:srgbClr val="a6a6a6"/>
                </a:solidFill>
                <a:latin typeface="Roboto"/>
                <a:ea typeface="Roboto"/>
              </a:rPr>
              <a:t>Gisling – https://commons.wikimedia.org/wiki/File:Lotka_Volterra_equation_Maple_plot.png – </a:t>
            </a:r>
            <a:r>
              <a:rPr b="0" lang="en-GB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CC BY-SA 3.0</a:t>
            </a:r>
            <a:r>
              <a:rPr b="0" lang="en-GB" sz="900" spc="-1" strike="noStrike">
                <a:solidFill>
                  <a:srgbClr val="a6a6a6"/>
                </a:solidFill>
                <a:latin typeface="Roboto"/>
                <a:ea typeface="Roboto"/>
              </a:rPr>
              <a:t>.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3" name="Grafik 252" descr=""/>
          <p:cNvPicPr/>
          <p:nvPr/>
        </p:nvPicPr>
        <p:blipFill>
          <a:blip r:embed="rId2"/>
          <a:stretch/>
        </p:blipFill>
        <p:spPr>
          <a:xfrm>
            <a:off x="914400" y="2468880"/>
            <a:ext cx="9506880" cy="332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6"/>
          <p:cNvSpPr/>
          <p:nvPr/>
        </p:nvSpPr>
        <p:spPr>
          <a:xfrm>
            <a:off x="335520" y="764640"/>
            <a:ext cx="10735920" cy="4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CustomShape 7"/>
          <p:cNvSpPr/>
          <p:nvPr/>
        </p:nvSpPr>
        <p:spPr>
          <a:xfrm>
            <a:off x="432720" y="1148040"/>
            <a:ext cx="103413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World3 Standard Run – Business-as-Usual2 (BAU2)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CustomShape 8"/>
          <p:cNvSpPr/>
          <p:nvPr/>
        </p:nvSpPr>
        <p:spPr>
          <a:xfrm>
            <a:off x="274320" y="6447960"/>
            <a:ext cx="1114956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Gaya Herrington (2020) – Update to limits to growth: Comparing the World3 model with empirical data – </a:t>
            </a:r>
            <a:r>
              <a:rPr b="0" lang="en-GB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CustomShape 9"/>
          <p:cNvSpPr/>
          <p:nvPr/>
        </p:nvSpPr>
        <p:spPr>
          <a:xfrm>
            <a:off x="1503000" y="5971320"/>
            <a:ext cx="7880040" cy="61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Collapse due to pollution (climate change equivalent)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8" name="Grafik 346" descr=""/>
          <p:cNvPicPr/>
          <p:nvPr/>
        </p:nvPicPr>
        <p:blipFill>
          <a:blip r:embed="rId2"/>
          <a:stretch/>
        </p:blipFill>
        <p:spPr>
          <a:xfrm>
            <a:off x="1719000" y="1755720"/>
            <a:ext cx="7194240" cy="415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20"/>
          <p:cNvSpPr/>
          <p:nvPr/>
        </p:nvSpPr>
        <p:spPr>
          <a:xfrm>
            <a:off x="335520" y="764640"/>
            <a:ext cx="10735920" cy="48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CustomShape 21"/>
          <p:cNvSpPr/>
          <p:nvPr/>
        </p:nvSpPr>
        <p:spPr>
          <a:xfrm>
            <a:off x="432720" y="1148040"/>
            <a:ext cx="1034136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Forrester’s Dilemma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1" name="Grafik 2" descr=""/>
          <p:cNvPicPr/>
          <p:nvPr/>
        </p:nvPicPr>
        <p:blipFill>
          <a:blip r:embed="rId1"/>
          <a:stretch/>
        </p:blipFill>
        <p:spPr>
          <a:xfrm>
            <a:off x="3200760" y="1737360"/>
            <a:ext cx="5392800" cy="3313080"/>
          </a:xfrm>
          <a:prstGeom prst="rect">
            <a:avLst/>
          </a:prstGeom>
          <a:ln w="0">
            <a:noFill/>
          </a:ln>
        </p:spPr>
      </p:pic>
      <p:sp>
        <p:nvSpPr>
          <p:cNvPr id="162" name="CustomShape 22"/>
          <p:cNvSpPr/>
          <p:nvPr/>
        </p:nvSpPr>
        <p:spPr>
          <a:xfrm>
            <a:off x="263520" y="6492240"/>
            <a:ext cx="1061136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Brian Hayes (2012) – Computation and the Human Condition (Harvard SEAS)  – </a:t>
            </a:r>
            <a:r>
              <a:rPr b="0" lang="en-GB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2"/>
              </a:rPr>
              <a:t>Link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CustomShape 23"/>
          <p:cNvSpPr/>
          <p:nvPr/>
        </p:nvSpPr>
        <p:spPr>
          <a:xfrm>
            <a:off x="263520" y="5486400"/>
            <a:ext cx="10599480" cy="10040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4" name="TextShape 2"/>
          <p:cNvSpPr/>
          <p:nvPr/>
        </p:nvSpPr>
        <p:spPr>
          <a:xfrm>
            <a:off x="457200" y="5669280"/>
            <a:ext cx="10330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One can forecast future conditions in the region where action is not effective, and one can have influence in the region where forecasting is not reliable.” – Forrester, 2007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24"/>
          <p:cNvSpPr/>
          <p:nvPr/>
        </p:nvSpPr>
        <p:spPr>
          <a:xfrm>
            <a:off x="335520" y="4406760"/>
            <a:ext cx="10731240" cy="134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Task 1 – what is Collapse gonna Look Like?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(10min)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CustomShape 25"/>
          <p:cNvSpPr/>
          <p:nvPr/>
        </p:nvSpPr>
        <p:spPr>
          <a:xfrm>
            <a:off x="335520" y="2906640"/>
            <a:ext cx="10731240" cy="14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26"/>
          <p:cNvSpPr/>
          <p:nvPr/>
        </p:nvSpPr>
        <p:spPr>
          <a:xfrm>
            <a:off x="335520" y="4406760"/>
            <a:ext cx="10731240" cy="134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Catabolic Collapse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CustomShape 27"/>
          <p:cNvSpPr/>
          <p:nvPr/>
        </p:nvSpPr>
        <p:spPr>
          <a:xfrm>
            <a:off x="335520" y="2906640"/>
            <a:ext cx="10731240" cy="147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1454</TotalTime>
  <Application>LibreOffice/7.6.3.2$Linux_X86_64 LibreOffice_project/60$Build-2</Application>
  <AppVersion>15.0000</AppVersion>
  <Words>2250</Words>
  <Paragraphs>287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>Benjamin Leiding</cp:lastModifiedBy>
  <cp:lastPrinted>2023-12-06T11:02:29Z</cp:lastPrinted>
  <dcterms:modified xsi:type="dcterms:W3CDTF">2023-12-06T11:09:14Z</dcterms:modified>
  <cp:revision>4094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5</vt:i4>
  </property>
  <property fmtid="{D5CDD505-2E9C-101B-9397-08002B2CF9AE}" pid="7" name="PresentationFormat">
    <vt:lpwstr>Breitbild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54</vt:i4>
  </property>
</Properties>
</file>