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21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6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comments/comment2.xml" ContentType="application/vnd.openxmlformats-officedocument.presentationml.comments+xml"/>
  <Override PartName="/ppt/comments/comment9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presProps" Target="presProps.xml"/><Relationship Id="rId58" Type="http://schemas.openxmlformats.org/officeDocument/2006/relationships/commentAuthors" Target="commentAuthors.xml"/>
</Relationships>
</file>

<file path=ppt/comments/comment2.xml><?xml version="1.0" encoding="utf-8"?>
<p:cmLst xmlns:p="http://schemas.openxmlformats.org/presentationml/2006/main">
  <p:cm authorId="0" dt="2022-01-21T09:54:46.000000000" idx="1">
    <p:pos x="0" y="0"/>
    <p:text>TODO: After translation</p:text>
  </p:cm>
</p:cmLst>
</file>

<file path=ppt/comments/comment9.xml><?xml version="1.0" encoding="utf-8"?>
<p:cmLst xmlns:p="http://schemas.openxmlformats.org/presentationml/2006/main">
  <p:cm authorId="0" dt="2022-01-11T12:23:17.000000000" idx="2">
    <p:pos x="0" y="0"/>
    <p:text/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E447FC83-3869-461A-9504-E2748872B76F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420C4AA-BB9F-4F15-BCD2-3B46CAABB8F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sldNum" idx="10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DAB874C-18C7-467F-AC4C-C3B05DD6261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11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F418046-1E5A-4FAD-8BD5-F68581481F0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9248339-4E66-4967-8CC5-D3E2B646D56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3A8E560-8522-4E68-A0FD-6D3D524BE66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A0073B9-6034-4A3D-A39E-9E3B6AB1ECF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8F32744-E070-4E5D-8C64-781BD9EF16D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16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D178CC5-D773-44B6-BC12-0CC06F7E0D6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17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C75D981-AEC9-46E2-8549-0F4D8AF963A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AE016FD-7F56-4716-A85A-C7700F6F6A1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19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EADBA1A-ED1A-4578-A712-DCF641F09EC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Num" idx="20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2E08CA6-00C6-4E0E-9283-AD70151CD34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21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A12F173-7A83-470B-9B32-06CE4E886AA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22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2BA420D-CC95-4F11-BAEB-C7714A48B95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23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372FFBE-DABC-4DAA-A299-F48E5B1C1D3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24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B1F6511-E132-4439-8B5D-AE3665A76BF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Num" idx="25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B0B1C68-5FCC-4808-9764-1F96CF0D747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26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D94555F-CB60-45C6-88DD-F682A32D750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27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BF73051-EFBF-4EA4-B3C6-33F0ABB84C3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28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0632AD7-62C0-4AA8-AAF3-E01A2E4D127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29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020A4DB-7328-4B40-85FA-EBCD1CD0F5E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30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0016709-0E9E-4E13-A36E-D5AEA122FEC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31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29169AA-4D00-417F-84C4-35E11F017A3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32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B0B2254-5937-4479-B0F2-224350A9917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33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B735F97-DFAA-4FD9-B16D-87F1F3DAA38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34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69835D9-8CB9-4D3A-94B5-8A9B750B2CA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35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10CA669-C5C4-4E16-A0AC-BD1EDC3E15D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7590C6B-E780-4A66-A110-828A68E595B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EBCA25D-0A93-4B2A-B047-2685598ABBD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37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054B672-A21E-42F3-9C07-A6002808DB5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38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53C112F-45E7-467A-B01D-4085D8BB6C0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39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CC00092-38F2-4A4B-BA79-12E6C2E4A86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40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9996209-A013-47A7-AF54-61159A02073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41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F9DF314-A734-4970-B627-D84AD01094F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42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6D7DA30-63ED-47D2-8D48-0CA9F41CD7D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43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99FFCB4-3D0D-4C4A-8DF9-770D5C1A996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A8EED82-9F3B-4DD8-ABA2-D362C03A085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0A993F6-BB6C-4E9E-9EFB-8471040A35C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98C6FF0-9CCA-4A99-964D-C144CFF57B0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960" cy="376776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8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2DC6818-050C-46F9-984B-FB2D49B74BA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20162BD-D6CC-4B5A-93C1-407C11AE7DB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160" cy="56304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000" cy="51516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0" y="6646680"/>
            <a:ext cx="121860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D66EE66-AF63-4A97-9D57-7C3B37B5794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160" cy="56304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000" cy="51516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144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2748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B71E619-CD37-4921-80EF-EDB9A23D825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0" y="6646680"/>
            <a:ext cx="121860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E97E739-C73D-4D57-97BA-DF561244559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160" cy="56304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000" cy="51516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1142748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AF83E00-89CD-4804-8349-4507FD3E8D4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60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NI43U9UpkQo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comments" Target="../comments/commen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27400" y="1412640"/>
            <a:ext cx="10362240" cy="114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27400" y="2852640"/>
            <a:ext cx="10362240" cy="23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1: Introduction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78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Challenges for the System Analysis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79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PlaceHolder 1"/>
          <p:cNvSpPr>
            <a:spLocks noGrp="1"/>
          </p:cNvSpPr>
          <p:nvPr>
            <p:ph/>
          </p:nvPr>
        </p:nvSpPr>
        <p:spPr>
          <a:xfrm>
            <a:off x="609480" y="17658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Unclear objectives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multiple stakeholders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Bad coordination between stakeholders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imagination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 complexity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individual knows every detail of the desired product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Complex business processes, boundaries, rules, and wishes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Language barriers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Native speakers vs. foreign language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Professional jargon vs. computer science jargon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82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Challenges for the System Analysis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83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Changing requirements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Vague requirements get more detailed during the development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 process changes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Bad quality of the requirements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Imprecise, ambiguous, inconsistent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Unnecessary features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Gold plating: functions and features that are not required are part of the system definition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Imprecise planning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Results from the problems above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86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Fundamentals of Communication Theory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87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be communicated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Mostly natural language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a person (sender) says or writes (encodes) is not necessarily the same as what another person (receiver) understands (decodes)</a:t>
            </a:r>
            <a:endParaRPr b="0" lang="en-GB" sz="1600" spc="-1" strike="noStrike">
              <a:latin typeface="Arial"/>
            </a:endParaRPr>
          </a:p>
        </p:txBody>
      </p:sp>
      <p:pic>
        <p:nvPicPr>
          <p:cNvPr id="189" name="Picture 2" descr=""/>
          <p:cNvPicPr/>
          <p:nvPr/>
        </p:nvPicPr>
        <p:blipFill>
          <a:blip r:embed="rId1"/>
          <a:stretch/>
        </p:blipFill>
        <p:spPr>
          <a:xfrm>
            <a:off x="2122920" y="3387600"/>
            <a:ext cx="7196040" cy="99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1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Fundamentals of Communication Theory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2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in natural language depends on several factors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Cultural background</a:t>
            </a:r>
            <a:endParaRPr b="0" lang="en-GB" sz="16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Educational background</a:t>
            </a:r>
            <a:endParaRPr b="0" lang="en-GB" sz="16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Area of expertise</a:t>
            </a:r>
            <a:endParaRPr b="0" lang="en-GB" sz="16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Everyday work life</a:t>
            </a:r>
            <a:endParaRPr b="0" lang="en-GB" sz="16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medium</a:t>
            </a:r>
            <a:endParaRPr b="0" lang="en-GB" sz="16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...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5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Fundamentals of Communication Theory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6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communication media have different properties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Verbal communication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Relies heavily on redundancy, e.g., language, gestures or intonation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Immediate feedback possible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communication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Minimum of redundancy and feedback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9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Fundamentals of Communication Theory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0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Sometimes required information is not transferred at all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Focusing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Certain information is left out due to a wrong/misguided focus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Simplification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Complex parts of the information are excluded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Oversimplified language use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Wrong expectation of existing knowledge</a:t>
            </a:r>
            <a:endParaRPr b="0" lang="en-GB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Agreed upon common language usage improves communication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achieved through a glossary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3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Why are Software Requirements Special?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4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is different than hardware/materials!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Universal: almost no restrictions of the area of application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also have almost no bounds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Same means for many areas of application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Many things are taken for granted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Amorphous: software has no shape, cannot be visualized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monotone: Problems can always occur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If 3 and 5 work, 4 can still fail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Users and customers think anything is possible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Partially true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More possibilities means that requirements need to be detailed!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4"/>
          <p:cNvSpPr/>
          <p:nvPr/>
        </p:nvSpPr>
        <p:spPr>
          <a:xfrm>
            <a:off x="335520" y="4406760"/>
            <a:ext cx="10747440" cy="13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Requirements Engineering Overview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335520" y="2906640"/>
            <a:ext cx="10747440" cy="14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9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Definition – Software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0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Software is a collection of computer programs, procedures, directives, associated documentation and data. 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451800" y="3737160"/>
            <a:ext cx="10661760" cy="8802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213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IEEE 729-1983 (1983) –https://standards.ieee.org/ieee/729/967/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5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Definition – Requirements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6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4"/>
          <p:cNvSpPr/>
          <p:nvPr/>
        </p:nvSpPr>
        <p:spPr>
          <a:xfrm>
            <a:off x="451800" y="2999520"/>
            <a:ext cx="10661760" cy="27136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IEEE defines requirements as follows (IEEE Std. 610.12-1990):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condition or capability needed by a user to solve a problem or achieve an objective.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condition or capability that must be met or possessed by a system or system component to satisfy a contract, standard, specification, or other formally imposed documents.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documented representation of a condition or capability as in 1) or 2).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https://ieeexplore.ieee.org/document/159342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4"/>
          <p:cNvSpPr/>
          <p:nvPr/>
        </p:nvSpPr>
        <p:spPr>
          <a:xfrm>
            <a:off x="542880" y="72252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1: Introduction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47" name="Rechteck 195"/>
          <p:cNvSpPr/>
          <p:nvPr/>
        </p:nvSpPr>
        <p:spPr>
          <a:xfrm>
            <a:off x="542880" y="127116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48" name="HSN-Hierarchy 2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HSN-Hierarchy 26"/>
          <p:cNvSpPr/>
          <p:nvPr/>
        </p:nvSpPr>
        <p:spPr>
          <a:xfrm>
            <a:off x="604080" y="186156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GB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GB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0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Definition –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1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4"/>
          <p:cNvSpPr/>
          <p:nvPr/>
        </p:nvSpPr>
        <p:spPr>
          <a:xfrm>
            <a:off x="431280" y="2870280"/>
            <a:ext cx="10833480" cy="28429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is a systematic and disciplined approach to the specification and management of requirements with the following goals: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Knowing the relevant requirements, achieving a consensus among the stakeholders about these requirements, documenting them according to given standards, and managing them systematically.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and documenting the stakeholders’ desires and needs, specifying and managing requirements to minimize the risk of delivering a system that does not meet the stakeholders’ desires and needs.”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5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Core Activities of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6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Obtain requirements from stakeholders and other sources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Refinement of the requirements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Adequate descriptions of elicited requirements.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techniques, e.g., natural language or conceptual models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and negotiation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of documented requirements and possibly their negotiation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Happens as early as possible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9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Core Activities of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0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 startAt="4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Management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Orthogonal to the other activities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Consists of measures for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structuring requirements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preparing them for use in different roles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maintaining consistency after changes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ensuring their implementation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3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 Types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4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types of requirements</a:t>
            </a:r>
            <a:endParaRPr b="0" lang="en-GB" sz="20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Consider a calculator that should be able to perform basic arithmetic operations.</a:t>
            </a:r>
            <a:endParaRPr b="0" lang="en-GB" sz="1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Which operations should be supported (e.g., add, subtract, multiply)?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fast should the calculations be (e.g., 10 milliseconds, 1 second)?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kinds of numbers should be supported (e.g., integer, floats)?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4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7" name="Rechteck 1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 Types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8" name="HSN-Hierarchy 1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914760" y="1912680"/>
            <a:ext cx="8660880" cy="425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1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 Types – Functional Requirements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2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requirements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functional requirement is a requirement concerning a result of behavior that shall be provided by a function of the system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has many perspectives</a:t>
            </a:r>
            <a:endParaRPr b="0" lang="en-GB" sz="1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perspectives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Behavioral perspectives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perspectives </a:t>
            </a:r>
            <a:endParaRPr b="0" lang="en-GB" sz="16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GB" sz="1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calculator must be able to read numbers as input.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calculator must be able to add two numbers and display the result.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5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 Types – Quality Requirements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6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requirements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quality requirement is a requirement that pertains to a quality concern that is not covered by functional requirements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Typically about performance, availability, dependability, scalability, or portability of a system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called “non-functional requirements”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GB" sz="1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result of any calculation must be provided within 10 milliseconds.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 average, the calculator must not crash more often than every 10,000 arithmetical operations.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9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 Types – Quality Requirements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0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numCol="2" spcCol="360000"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 categorization of quality requirements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ISO Standard 9126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of system functions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Appropriateness, security and safety, accurateness of calculations, interoperability, conformity to standards, ...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Dependability of functionalities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Robustness, fault tolerance, recoverability, ...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Usability of a system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Understandability, learnability, ease of use, ...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efficiency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behavior, consumption behavior, ...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3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 Types – Quality Requirements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4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Changeability of a system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Analyzability, changeability, stability, testability, ...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Portability of a system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Adaptability, installability, replaceability, ...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requirements often related to multiple functional requirements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not be mixed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Relationships should be well documented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7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 Types – Constraints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8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1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Constraints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constraint is a requirement that limits the solution space beyond what is necessary for meeting the given functional requirements and quality requirements.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Cannot be influenced by the development team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Constraints are not implemented; they are adhered to</a:t>
            </a:r>
            <a:endParaRPr b="0" lang="en-GB" sz="1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constraint is not part of the solution, it simply limits how the solution will look like.</a:t>
            </a:r>
            <a:endParaRPr b="0" lang="en-GB" sz="16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GB" sz="1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calculator shall be implemented on hardware that allows double-precision floating point operations.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calculator shall be available on the market in June 2023.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4"/>
          <p:cNvSpPr/>
          <p:nvPr/>
        </p:nvSpPr>
        <p:spPr>
          <a:xfrm>
            <a:off x="335520" y="4406760"/>
            <a:ext cx="10747440" cy="13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Motivation of Requirements Engineering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335520" y="2906640"/>
            <a:ext cx="10747440" cy="14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4"/>
          <p:cNvSpPr/>
          <p:nvPr/>
        </p:nvSpPr>
        <p:spPr>
          <a:xfrm>
            <a:off x="335520" y="4406760"/>
            <a:ext cx="10747440" cy="13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Requirements Engineering Process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335520" y="2906640"/>
            <a:ext cx="10747440" cy="14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4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3" name="Rechteck 186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264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0880" cy="207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6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Elicitation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7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Start of a project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Content roughly known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stakeholders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additional sources of requirements</a:t>
            </a:r>
            <a:endParaRPr b="0" lang="en-GB" sz="1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existing systems, standards, etc.</a:t>
            </a:r>
            <a:endParaRPr b="0" lang="en-GB" sz="16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Gathering of raw requirements</a:t>
            </a:r>
            <a:endParaRPr b="0" lang="en-GB" sz="1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Need further refinement, but already capture the “core” of the requirements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0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Elicitation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1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Visit and interview customer</a:t>
            </a:r>
            <a:endParaRPr b="0" lang="en-GB" sz="1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few people involved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and important names are retrieved</a:t>
            </a:r>
            <a:endParaRPr b="0" lang="en-GB" sz="16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Evaluate results and determine open questions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Ask targeted questions in interviews</a:t>
            </a:r>
            <a:endParaRPr b="0" lang="en-GB" sz="1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Customer or other stakeholders are asked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Possibly in form of a workshop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4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Analysis &amp; Negotiation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5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1520" cy="485460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the concrete requirements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Structuring of the requirements</a:t>
            </a:r>
            <a:endParaRPr b="0" lang="en-GB" sz="1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relationships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 of requirements (e.g., functional requirement)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of similar requirements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Grouping of requirements</a:t>
            </a:r>
            <a:endParaRPr b="0" lang="en-GB" sz="1600" spc="-1" strike="noStrike"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relationships</a:t>
            </a:r>
            <a:endParaRPr b="0" lang="en-GB" sz="1400" spc="-1" strike="noStrike"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requirement type (e.g., functional requirements, quality requirements)</a:t>
            </a:r>
            <a:endParaRPr b="0" lang="en-GB" sz="14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4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Refinement of the requirements</a:t>
            </a:r>
            <a:endParaRPr b="0" lang="en-GB" sz="1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From raw requirements to detailed requirements sufficient that can be the basis of an acceptance test</a:t>
            </a:r>
            <a:endParaRPr b="0" lang="en-GB" sz="16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dependencies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Detection of inconsistencies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Resolution of inconsistencies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Prioritization of requirements</a:t>
            </a:r>
            <a:endParaRPr b="0" lang="en-GB" sz="18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in must-have requirements and optional requirements</a:t>
            </a:r>
            <a:endParaRPr b="0" lang="en-GB" sz="16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8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Analysis &amp; Negotiation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9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Study records of meeting with customer and additional available material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Ask questions if needed (back to elicitation)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Resolve ambiguities off-line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through a phone call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 case of contradictions → Negotiation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Parallel: Writing of the Specification (→ Documentation)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Called “Draft” while it is a work-in-progress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Distribution of specification draft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Workshop with all “important” people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Stakeholders, project management, software architects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people who can actually make decisions absent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Presentation of the obtained requirements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Slides, mock-ups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Interactive prioritization and concretization</a:t>
            </a:r>
            <a:endParaRPr b="0" lang="en-GB" sz="1600" spc="-1" strike="noStrike"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DejaVu Sans"/>
                <a:ea typeface="DejaVu Sans"/>
              </a:rPr>
              <a:t>In case of disagreement, direct mediation is possible</a:t>
            </a:r>
            <a:endParaRPr b="0" lang="en-GB" sz="15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Intensive record keeping required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2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3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Specification of requirements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Through the documentation, the requirements are fixed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of intermediate results and assumptions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of reasoning for requirements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Assignment of attributes to requirements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Writing driven by employees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iterative and often incremental process</a:t>
            </a:r>
            <a:endParaRPr b="0" lang="en-GB" sz="16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 drafts, each with more information and details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lot of copy-and-paste between drafts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Uses the results of the workshops and interviews with customers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 practice often a mix of natural language, tables, use cases and UML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have long appendixes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Specification V1.0 a lot longer than the drafts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Better style, more technical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Reasoning behind requirements almost completely removed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6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7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Specification of requirements</a:t>
            </a:r>
            <a:endParaRPr b="0" lang="en-GB" sz="1800" spc="-1" strike="noStrike">
              <a:latin typeface="Arial"/>
            </a:endParaRPr>
          </a:p>
          <a:p>
            <a:pPr lvl="2" marL="8892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Through the documentation, the requirements are fixed</a:t>
            </a:r>
            <a:endParaRPr b="0" lang="en-GB" sz="1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of intermediate results and assumptions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of reasoning for requirements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Assignment of attributes to requirements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0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1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Writing driven by employees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iterative and often incremental process</a:t>
            </a:r>
            <a:endParaRPr b="0" lang="en-GB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 drafts, each with more information and details</a:t>
            </a:r>
            <a:endParaRPr b="0" lang="en-GB" sz="16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 lot of copy-and-paste between drafts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Uses the results of the workshops and interviews with customers</a:t>
            </a:r>
            <a:endParaRPr b="0" lang="en-GB" sz="12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In practice often a mix of natural language, tables, use cases and UML</a:t>
            </a:r>
            <a:endParaRPr b="0" lang="en-GB" sz="12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have long appendixes</a:t>
            </a:r>
            <a:endParaRPr b="0" lang="en-GB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Specification V1.0 a lot longer than the drafts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Better style, more technical</a:t>
            </a:r>
            <a:endParaRPr b="0" lang="en-GB" sz="12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Reasoning behind requirements almost completely removed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4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Validation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5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numCol="2" spcCol="36000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of the content of the specification documents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possible, a formal verification of the documents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Verification and validation against previously existing documents (e.g., request for proposals, documentation of a legacy system) and customer wishes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are reviewed by experienced employees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less experienced people involved in writing the requirements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Checking of formal guidelines through templates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Checking if the customers wishes are met by the document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the memory of the participants in workshops/interviews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check for wishes that seem very important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Sometimes: Produce a prototype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53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Why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54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Someone needs software for a professional activity or as part of a product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people cannot create this software!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Option 1: Buy a fitting software product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Option 2: Pay for the development of a new software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both options the requirements must be known!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8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Validation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9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of the content of the specification documents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possible, a formal verification of the documents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Verification and validation against previously existing documents (e.g., request for proposals, documentation of a legacy system) and customer wishes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2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Validation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3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are reviewed by experienced employees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less experienced people involved in writing the requirements</a:t>
            </a:r>
            <a:endParaRPr b="0" lang="en-GB" sz="12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Checking of formal guidelines through templates</a:t>
            </a:r>
            <a:endParaRPr b="0" lang="en-GB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Checking if the customers wishes are met by the document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the memory of the participants in workshops/interviews</a:t>
            </a:r>
            <a:endParaRPr b="0" lang="en-GB" sz="12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check for wishes that seem very important</a:t>
            </a:r>
            <a:endParaRPr b="0" lang="en-GB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Sometimes: Produce a prototype</a:t>
            </a:r>
            <a:endParaRPr b="0" lang="en-GB" sz="16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6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7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Management of change requests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Management of different versions of requirements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change to a requirement yields a new version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 organized propagation of changes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Informed and competent decision about change requests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request → Change Control Board → Decision → Assign change task (costs money)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Often, this is done rather informally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change control board, no clear decision making process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 case a RE tool is used: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and version control automatically → the change requests and changes themselves become traceable objects within the system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Propagation depends on the organization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 case no RE tool is used: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are introduced manually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are usually no traceable objects themselves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10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11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Management of change requests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Management of different versions of requirements</a:t>
            </a:r>
            <a:endParaRPr b="0" lang="en-GB" sz="1800" spc="-1" strike="noStrike">
              <a:latin typeface="Arial"/>
            </a:endParaRPr>
          </a:p>
          <a:p>
            <a:pPr lvl="2" marL="8892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change to a requirement yields a new version</a:t>
            </a:r>
            <a:endParaRPr b="0" lang="en-GB" sz="1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 organized propagation of changes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14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15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Informed and competent decision about change requests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request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</a:t>
            </a: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 Change Control Board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</a:t>
            </a: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 Decision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</a:t>
            </a: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 Assign change task (costs money)</a:t>
            </a:r>
            <a:endParaRPr b="0" lang="en-GB" sz="12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Often, this is done rather informally</a:t>
            </a:r>
            <a:endParaRPr b="0" lang="en-GB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No change control board, no clear decision making process</a:t>
            </a:r>
            <a:endParaRPr b="0" lang="en-GB" sz="16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 case a RE tool is used: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and version control automatically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→ t</a:t>
            </a: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he change requests and changes themselves become traceable objects within the system</a:t>
            </a:r>
            <a:endParaRPr b="0" lang="en-GB" sz="12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Propagation depends on the organization</a:t>
            </a:r>
            <a:endParaRPr b="0" lang="en-GB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 case no RE tool is used: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are introduced manually</a:t>
            </a:r>
            <a:endParaRPr b="0" lang="en-GB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are usually no traceable objects themselves</a:t>
            </a:r>
            <a:endParaRPr b="0" lang="en-GB" sz="16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18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19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 assumptions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 decisions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 which assumptions lead to which decisions and how the requirements were influenced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Requires RE tool to be effective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not available!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Manual tracing is a lot of work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Requires searching in documents and protocols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 the meeting XYZ, Mr. Smith said that we should ...”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2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3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 assumptions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 decisions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 which assumptions lead to which decisions and how the requirements were influenced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6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7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Requires RE tool to be effective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not available!</a:t>
            </a:r>
            <a:endParaRPr b="0" lang="en-GB" sz="12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Manual tracing is a lot of work</a:t>
            </a:r>
            <a:endParaRPr b="0" lang="en-GB" sz="16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Requires searching in documents and protocols</a:t>
            </a:r>
            <a:endParaRPr b="0" lang="en-GB" sz="1200" spc="-1" strike="noStrike"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In the meeting XYZ, Mr. Smith said that we should ...”</a:t>
            </a:r>
            <a:endParaRPr b="0" lang="en-GB" sz="12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4"/>
          <p:cNvSpPr/>
          <p:nvPr/>
        </p:nvSpPr>
        <p:spPr>
          <a:xfrm>
            <a:off x="335520" y="4406760"/>
            <a:ext cx="10747440" cy="13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Summary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330" name="CustomShape 5"/>
          <p:cNvSpPr/>
          <p:nvPr/>
        </p:nvSpPr>
        <p:spPr>
          <a:xfrm>
            <a:off x="335520" y="2906640"/>
            <a:ext cx="10747440" cy="14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32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analysis has many challenges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is a complex task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are the foundation of projects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Without good requirements, projects are in trouble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is more than just “getting the requirements and writing them down”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 include elicitation, documentation, but also validation of requirements, change management and tracing of requirements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57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Requirements Vital for Project Success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58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59" name="Table 3"/>
          <p:cNvGraphicFramePr/>
          <p:nvPr/>
        </p:nvGraphicFramePr>
        <p:xfrm>
          <a:off x="1658160" y="1954080"/>
          <a:ext cx="8127360" cy="4449240"/>
        </p:xfrm>
        <a:graphic>
          <a:graphicData uri="http://schemas.openxmlformats.org/drawingml/2006/table">
            <a:tbl>
              <a:tblPr/>
              <a:tblGrid>
                <a:gridCol w="552240"/>
                <a:gridCol w="4866120"/>
                <a:gridCol w="2709360"/>
              </a:tblGrid>
              <a:tr h="370800"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% of Responses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Incomplete Requirements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13.1%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2.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Lack of User Involvement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12.4%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3.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Lack of Ressources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10.6%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4.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Unrealistic Expectations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9.9%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5.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Lack of Executive Support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9.3%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6.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Changing Requirements &amp; Specifications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8.7%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7.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Lack of Planning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8.1%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8.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Didn‘t Need It Any Longer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7.5%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9.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Lack of IT Management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6.2%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10.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Technology Illiteracy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4.3%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Other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9.9%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60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The Standish Group (1995) – Chaos Report –https://personal.utdallas.edu/~chung/SYSM6309/chaos_report.pdf 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335520" y="1268640"/>
            <a:ext cx="10746360" cy="50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Questions?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42880" y="722520"/>
            <a:ext cx="10357920" cy="49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547200" y="1600200"/>
            <a:ext cx="10648800" cy="479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62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Effects of Inadequate RE – Airbus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63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Requirement: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„Reverse thrust may only be used, </a:t>
            </a:r>
            <a:r>
              <a:rPr b="0" i="1" lang="en-US" sz="2000" spc="-1" strike="noStrike">
                <a:solidFill>
                  <a:srgbClr val="c00000"/>
                </a:solidFill>
                <a:latin typeface="DejaVu Sans"/>
                <a:ea typeface="DejaVu Sans"/>
              </a:rPr>
              <a:t>when the airplane is lande</a:t>
            </a:r>
            <a:r>
              <a:rPr b="0" lang="en-US" sz="2000" spc="-1" strike="noStrike">
                <a:solidFill>
                  <a:srgbClr val="c00000"/>
                </a:solidFill>
                <a:latin typeface="DejaVu Sans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.“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Translation: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„Reverse thrust may only be used </a:t>
            </a:r>
            <a:r>
              <a:rPr b="0" lang="en-US" sz="2000" spc="-1" strike="noStrike">
                <a:solidFill>
                  <a:srgbClr val="c00000"/>
                </a:solidFill>
                <a:latin typeface="DejaVu Sans"/>
                <a:ea typeface="DejaVu Sans"/>
              </a:rPr>
              <a:t>while the wheels are rotating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.“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Implementation: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„Reverse thrust may only be used </a:t>
            </a:r>
            <a:r>
              <a:rPr b="0" lang="en-US" sz="2000" spc="-1" strike="noStrike">
                <a:solidFill>
                  <a:srgbClr val="c00000"/>
                </a:solidFill>
                <a:latin typeface="DejaVu Sans"/>
                <a:ea typeface="DejaVu Sans"/>
              </a:rPr>
              <a:t>while the wheels are rotating fast enough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.“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Situation: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Rainstorm – aquaplaning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Result: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Crash due to overshooting the runway!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Problem: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Erroneous modeling in the requirement phase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66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Effects of Inadequate RE – General Examples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67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numCol="2" spcCol="36000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Missing requirements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 course, we need to print reports…”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Inadequate requirements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an optimal delivery route for each truck within 1 msec”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Implicit requirements which are not explicitly available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one train may be in a specific railway segment at the same time”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Inconsistent requirements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approved personal may be allowed to menu level 2”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but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 order to get approval one needs to use level-2 function request approval”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Ambiguous requirements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After inserting the card and the PIN provide access to the menu within 2 sec.”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70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Tasks of Requirements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71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1329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Show what results the stakeholders want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stakeholder of a system is a person or organization that has an (direct or indirect) influence on the requirements of a system.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Represent different viewpoints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Accept products against precise criteria</a:t>
            </a:r>
            <a:endParaRPr b="0" lang="en-GB" sz="2000" spc="-1" strike="noStrike">
              <a:latin typeface="Arial"/>
            </a:endParaRPr>
          </a:p>
          <a:p>
            <a:pPr lvl="1" marL="6858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Requests for proposals and contract structuring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between stakeholders and developers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Common understanding of desired product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2"/>
          <p:cNvSpPr/>
          <p:nvPr/>
        </p:nvSpPr>
        <p:spPr>
          <a:xfrm>
            <a:off x="457200" y="2057400"/>
            <a:ext cx="10738800" cy="456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DejaVu Sans"/>
                <a:ea typeface="DejaVu Sans"/>
              </a:rPr>
              <a:t>Youtube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17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7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1700" spc="-1" strike="noStrike">
              <a:latin typeface="Arial"/>
            </a:endParaRPr>
          </a:p>
        </p:txBody>
      </p:sp>
      <p:pic>
        <p:nvPicPr>
          <p:cNvPr id="174" name="Grafik 2" descr=""/>
          <p:cNvPicPr/>
          <p:nvPr/>
        </p:nvPicPr>
        <p:blipFill>
          <a:blip r:embed="rId2"/>
          <a:stretch/>
        </p:blipFill>
        <p:spPr>
          <a:xfrm>
            <a:off x="2329920" y="2606040"/>
            <a:ext cx="6985800" cy="2758680"/>
          </a:xfrm>
          <a:prstGeom prst="rect">
            <a:avLst/>
          </a:prstGeom>
          <a:ln w="0">
            <a:noFill/>
          </a:ln>
        </p:spPr>
      </p:pic>
      <p:sp>
        <p:nvSpPr>
          <p:cNvPr id="175" name="PlaceHolder 13"/>
          <p:cNvSpPr/>
          <p:nvPr/>
        </p:nvSpPr>
        <p:spPr>
          <a:xfrm>
            <a:off x="542880" y="72468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76" name="Rechteck 7"/>
          <p:cNvSpPr/>
          <p:nvPr/>
        </p:nvSpPr>
        <p:spPr>
          <a:xfrm>
            <a:off x="542880" y="127116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Getting the Right Information is Tricky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– Telephone Game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</TotalTime>
  <Application>LibreOffice/7.4.1.2$Linux_X86_64 LibreOffice_project/40$Build-2</Application>
  <AppVersion>15.0000</AppVersion>
  <Words>2854</Words>
  <Paragraphs>520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2022-10-25T09:21:19Z</dcterms:modified>
  <cp:revision>3149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5</vt:i4>
  </property>
  <property fmtid="{D5CDD505-2E9C-101B-9397-08002B2CF9AE}" pid="3" name="Notes">
    <vt:i4>39</vt:i4>
  </property>
  <property fmtid="{D5CDD505-2E9C-101B-9397-08002B2CF9AE}" pid="4" name="PresentationFormat">
    <vt:lpwstr>Widescreen</vt:lpwstr>
  </property>
  <property fmtid="{D5CDD505-2E9C-101B-9397-08002B2CF9AE}" pid="5" name="Slides">
    <vt:i4>50</vt:i4>
  </property>
</Properties>
</file>