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move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D66E15C5-6BFB-4E65-86A0-D4F86031CB03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5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17B7373-F620-48C9-952E-ED0096FB3D1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8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37DEEB1-4B14-48DC-935F-F341120567C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81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14D96E3-4F69-4D9D-B627-3684E18F063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D23F696B-9D94-42F5-BA64-CC6377466E2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315A44F-B9DA-4352-9015-25F689F4A564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040" cy="45201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632281B5-9950-48F8-AEEA-089BA446EE9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454BBD0F-DB66-4BF9-8CDC-E7D710A628E6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040" cy="45201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24F932CF-9B3C-4DEB-BC4F-CCAF7B11885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E47A3706-C882-4723-BCFD-B36780978A08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040" cy="45201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CFC79E02-D030-4055-8729-44A569F56FF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3040" cy="451872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4AF810E4-D4CB-4224-86D0-8B950C3CD68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52607B4-DE0E-48C8-A623-9382CDA2422C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040" cy="45201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3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FF40206-3753-480A-AC12-E48DF962A38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6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501701B-1E26-491A-9CC9-244793EDD2B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9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2A2E447-DF94-4211-8133-E140E8B84E1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12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8402B6A-F98A-49C7-AB2C-0B26FE2E1E7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15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9159699-3293-4166-ABFD-079D05272F0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18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D25C7DA-F2AC-4F96-8B01-914B3C69426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677A1987-3A08-4F05-B39C-74300AC88C5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8B4D2D69-4D30-4451-ABA2-011EFBC7448C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538200" y="755640"/>
            <a:ext cx="6689880" cy="376272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040" cy="45201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5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2546D92-D810-49AC-9CC2-BFF9C606EC7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8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3919619-88FB-477B-A61D-219669EA698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1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6170816-DF13-4825-BFEF-5E1FD06205B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60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CB09C75-358F-4451-AC95-60AB4FEB272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95C17BAC-175C-4055-9B13-7FC14CE2735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3040" cy="451872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Nicht sicher, ob ich die Schrift in der Skizze richtig deuten konnte.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7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D38BD0C-B162-4212-BCA3-BF90B0890AB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63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AA0CB0B-0C9C-434A-B2DB-EBD92962219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66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DB454BD-A1B7-4162-A490-A625CCE0125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69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94B02A8-A3A7-4261-B033-C675DF4F48A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2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06C609D-53B6-404C-BB68-45E0783F88F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FB501E0-15D5-452B-BB6E-B2D6150139A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2554666-4743-4669-83FE-B454BFEE31B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0CCEAF5-B5D4-48F2-8503-8F789131054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3DD64C9-69F7-4788-B4C6-F7A1639D32E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E849F88-1B5B-4C0C-8A06-F87DBD3230D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5972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5972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Elicitation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Part 2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/>
          <p:nvPr/>
        </p:nvSpPr>
        <p:spPr>
          <a:xfrm>
            <a:off x="465840" y="2057400"/>
            <a:ext cx="10728720" cy="41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goals and expected results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perspectives based on the goals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Pick documents based on the defined perspectives and goal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Choose stakeholders matching the perspectives to do the reading</a:t>
            </a:r>
            <a:r>
              <a:rPr b="0" lang="en-US" sz="185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GB" sz="185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42880" y="717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Prepare Perspective-based Reading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/>
          <p:nvPr/>
        </p:nvSpPr>
        <p:spPr>
          <a:xfrm>
            <a:off x="465840" y="2057400"/>
            <a:ext cx="10728720" cy="41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16440" indent="-31608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two methods to conduct perspective-based reading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.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whole documents are read with the defined perspectives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documents must have structuring means (table of contents, index, list of figures etc.)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Only relevant text passages found with the structuring means and the perspective are 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42880" y="717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Conduct Perspective-based Reading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/>
          <p:nvPr/>
        </p:nvSpPr>
        <p:spPr>
          <a:xfrm>
            <a:off x="465840" y="1339200"/>
            <a:ext cx="10728720" cy="485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Documenting the requirements 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the gained requirements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traceability between the requirements and the text passages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42880" y="7174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Post-process Perspective-based Reading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39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during their work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of a stakeholder or domain expert describing their work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Active demonstration or passive observation both possible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documents all steps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Elicits the business process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mistakes, risks, and open questions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 the existing process in order to determine how the process should look like</a:t>
            </a:r>
            <a:endParaRPr b="0" lang="en-GB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documenting an outdated or suboptimal process</a:t>
            </a:r>
            <a:endParaRPr b="0" lang="en-GB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obtain dissatisfiers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the development of new requirements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Observation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TextShape 3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is on location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and documents processes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supported by video and audio recordings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requirements and processes that are difficult to describe verbally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they are simply shown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542880" y="72324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/>
          <p:nvPr/>
        </p:nvSpPr>
        <p:spPr>
          <a:xfrm>
            <a:off x="465840" y="1339200"/>
            <a:ext cx="1072836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purpose of the observation 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object of the observation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Work results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 the planed work results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/ Preparation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542880" y="72324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/>
          <p:nvPr/>
        </p:nvSpPr>
        <p:spPr>
          <a:xfrm>
            <a:off x="465840" y="1743120"/>
            <a:ext cx="10728360" cy="445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Ethnographic observation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works together with the stakeholders over a longer time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During this time the observer watches the stakeholders to learn and understand their mode of operation and procedure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the observer does these operations independently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 observation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watches the stakeholders, analyses their operations and asks comprehension questions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systems can be observed through observation of their usage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 Observation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/>
          <p:nvPr/>
        </p:nvSpPr>
        <p:spPr>
          <a:xfrm>
            <a:off x="465840" y="1743120"/>
            <a:ext cx="10728360" cy="445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Guideline for an observation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the trust of the observed stakeholders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Pay attention to details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down your expressions immediately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objectivity of your documentation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authenticity of the observed activities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Forms of documentation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Audio recording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Video recording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 Observation / Conducting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/>
          <p:nvPr/>
        </p:nvSpPr>
        <p:spPr>
          <a:xfrm>
            <a:off x="465840" y="1743120"/>
            <a:ext cx="10728360" cy="487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in their environment: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done by observer, camera or computer monitoring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are: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fundamental knowledge, that nobody is going to mention (implicit knowledge)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Find hidden requirements / causes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Get a better understanding for the real situation on the side of the requirements engineers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amounts of irrelevant data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consuming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Rare events may be eventually disregarded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Observation / Conducting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9080" cy="207648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474120" y="2297880"/>
            <a:ext cx="1815120" cy="22554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/>
          <p:nvPr/>
        </p:nvSpPr>
        <p:spPr>
          <a:xfrm>
            <a:off x="465840" y="1743120"/>
            <a:ext cx="10728360" cy="445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 process the records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 the records of your observation with the gained requirements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Adjust  your results together with the participating stakeholders (for example with an interview or a workshop)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Field Observation / Post-processing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Apprenticing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actively learns and performs the procedures of the stakeholders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Like an apprentice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Encouraged to question unclear and complex procedures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the elicitation of requirements the stakeholders take for granted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Reverses the balance of power between the requirements engineer and the domain specialist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35520" y="4406760"/>
            <a:ext cx="10745640" cy="13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Assistance / Support Techniques</a:t>
            </a: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	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35520" y="2906640"/>
            <a:ext cx="10745640" cy="14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3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previously presented elicitation techniques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techniques not only related to requirements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support technique is suitable for every elicitation technique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improve the efficiency, balance out weakness, or prevent pitfalls of a technique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Mind Mapping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extShape 4"/>
          <p:cNvSpPr/>
          <p:nvPr/>
        </p:nvSpPr>
        <p:spPr>
          <a:xfrm>
            <a:off x="609480" y="1769400"/>
            <a:ext cx="10584360" cy="87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representation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Shows relationships and interdependencies between terms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82" name="Grafik 2" descr=""/>
          <p:cNvPicPr/>
          <p:nvPr/>
        </p:nvPicPr>
        <p:blipFill>
          <a:blip r:embed="rId1"/>
          <a:stretch/>
        </p:blipFill>
        <p:spPr>
          <a:xfrm>
            <a:off x="1995480" y="2663640"/>
            <a:ext cx="7448400" cy="3785760"/>
          </a:xfrm>
          <a:prstGeom prst="rect">
            <a:avLst/>
          </a:prstGeom>
          <a:ln w="0">
            <a:noFill/>
          </a:ln>
        </p:spPr>
      </p:pic>
      <p:sp>
        <p:nvSpPr>
          <p:cNvPr id="283" name="CustomShape 5"/>
          <p:cNvSpPr/>
          <p:nvPr/>
        </p:nvSpPr>
        <p:spPr>
          <a:xfrm>
            <a:off x="263520" y="6411600"/>
            <a:ext cx="109162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Workshop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Joint meeting of requirements engineer and stakeholders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meeting to elaborate on goals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also go into details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a workshop to design the user interfaces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/>
          <p:nvPr/>
        </p:nvSpPr>
        <p:spPr>
          <a:xfrm>
            <a:off x="465840" y="1339200"/>
            <a:ext cx="10733040" cy="505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Objective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objective of the workshop explicitly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 results and procedure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Decide the work results explicitly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procedure to gain and develop the work results 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Combine them to an agenda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Plan regular breaks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542880" y="7207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42880" y="12661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42880" y="7207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42880" y="12661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457200" y="1980720"/>
            <a:ext cx="10883160" cy="4601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Choose the participants based on the work results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your selection of participants is representative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the participants early enough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Agree with the participants upon the work results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/>
          <p:nvPr/>
        </p:nvSpPr>
        <p:spPr>
          <a:xfrm>
            <a:off x="465840" y="1339200"/>
            <a:ext cx="10728720" cy="485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location has enough room for the participants 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Provide the proper atmosphere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Organize technical equipment (whiteboard, projector etc.)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Moderator and transcript writer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an external moderator and an external transcript writer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42880" y="7203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542880" y="12657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2"/>
          <p:cNvSpPr/>
          <p:nvPr/>
        </p:nvSpPr>
        <p:spPr>
          <a:xfrm>
            <a:off x="465840" y="1339200"/>
            <a:ext cx="11517120" cy="4855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Elicitation Techniques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Assistance/Support Techniques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0" y="6858000"/>
            <a:ext cx="1218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HSN:/RE as part of Software Engineering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Elicitation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9" name="CustomShape 20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/>
          <p:nvPr/>
        </p:nvSpPr>
        <p:spPr>
          <a:xfrm>
            <a:off x="465840" y="1339200"/>
            <a:ext cx="10728720" cy="485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Present the workshops object and work results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 participants the opportunity to discuss them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Explain the procedure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Set the discussion rules explicitly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Let the participants vote on the application of these rules one by one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Working part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that the participants adhere to the agenda and the discussion rules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Protocol the results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and identify conflicts and try to solve them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decisions explicitly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42880" y="7200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/>
          <p:nvPr/>
        </p:nvSpPr>
        <p:spPr>
          <a:xfrm>
            <a:off x="465840" y="1339200"/>
            <a:ext cx="10728720" cy="485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 sure to gather all remaining topics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further procedure for each remaining topic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 your participants to give a feedback about the workshop (participants have the last word)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participants for their attendance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542880" y="7196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/>
          <p:nvPr/>
        </p:nvSpPr>
        <p:spPr>
          <a:xfrm>
            <a:off x="465840" y="1339200"/>
            <a:ext cx="10728720" cy="485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Consolidate the work results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Ask the participants for their approval of the transcript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Let each participant approve on the consolidated work results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42880" y="7192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Post-processing Workshop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 for Illustrations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illustrate requirements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clarification of vague requirements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of new or changed requirements can be identified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Mostly used for user interface prototypes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/>
          <p:nvPr/>
        </p:nvSpPr>
        <p:spPr>
          <a:xfrm>
            <a:off x="465840" y="1743120"/>
            <a:ext cx="10728360" cy="465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Prototypes can be very different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Paper prototypes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for graphical user interfaces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Wizard of Oz” Prototype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of a graphical user interface (GUI), but input will be sent directly to an operator, who is simulating the systems behavior and who produces the appropriate output. 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prototypes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realized in Visual Basic  (throw-away prototypes)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/>
          <p:nvPr/>
        </p:nvSpPr>
        <p:spPr>
          <a:xfrm>
            <a:off x="465840" y="1339200"/>
            <a:ext cx="10728720" cy="485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Special form of workshop (6-10 participants)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Start with problems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map collection, flipchart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focus on optimal solution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But not only opposites of the problems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reasons, too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group the issues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Should be about 40 issues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priorities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distribute 10 points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in groups according to stakeholder roles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 with a review of the results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542880" y="7189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Focus Group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CRC Cards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CRC = Class Responsibility Collaboration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Denote context aspects and their attributes on index cards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Formulate requirements based on the cards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Audio and Video Recordings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Recordings as substitute for actual contact with the stakeholders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stakeholders are not available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budget is tight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is highly critical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field observations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might feel supervised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behavior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refuse to participate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Modeling Action Sequences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 are the external view of how the system will be used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trigger event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an expected result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 functionality that the system must support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35520" y="4406760"/>
            <a:ext cx="10745640" cy="13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35520" y="2906640"/>
            <a:ext cx="10745640" cy="14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3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823400" y="2057400"/>
            <a:ext cx="4977720" cy="50796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Prepare about domain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1540440" y="2943360"/>
            <a:ext cx="5558760" cy="53640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Identify Information Goals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547280" y="3888000"/>
            <a:ext cx="5552280" cy="69768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Determine appr.techniques / identify stakeholders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2244960" y="4965480"/>
            <a:ext cx="4162680" cy="52416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Conduct technique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 flipH="1" rot="16200000">
            <a:off x="4133520" y="2754360"/>
            <a:ext cx="362880" cy="360"/>
          </a:xfrm>
          <a:custGeom>
            <a:avLst/>
            <a:gdLst>
              <a:gd name="textAreaLeft" fmla="*/ -360 w 362880"/>
              <a:gd name="textAreaRight" fmla="*/ 363240 w 3628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39" name="CustomShape 6"/>
          <p:cNvSpPr/>
          <p:nvPr/>
        </p:nvSpPr>
        <p:spPr>
          <a:xfrm flipH="1" rot="16200000">
            <a:off x="4118400" y="3683880"/>
            <a:ext cx="392760" cy="360"/>
          </a:xfrm>
          <a:custGeom>
            <a:avLst/>
            <a:gdLst>
              <a:gd name="textAreaLeft" fmla="*/ 360 w 392760"/>
              <a:gd name="textAreaRight" fmla="*/ 393840 w 3927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40" name="CustomShape 7"/>
          <p:cNvSpPr/>
          <p:nvPr/>
        </p:nvSpPr>
        <p:spPr>
          <a:xfrm flipH="1" rot="16200000">
            <a:off x="4135320" y="4775400"/>
            <a:ext cx="364680" cy="360"/>
          </a:xfrm>
          <a:custGeom>
            <a:avLst/>
            <a:gdLst>
              <a:gd name="textAreaLeft" fmla="*/ 360 w 364680"/>
              <a:gd name="textAreaRight" fmla="*/ 365760 w 3646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41" name="CustomShape 8"/>
          <p:cNvSpPr/>
          <p:nvPr/>
        </p:nvSpPr>
        <p:spPr>
          <a:xfrm flipH="1" rot="16200000">
            <a:off x="4071960" y="5747040"/>
            <a:ext cx="500040" cy="360"/>
          </a:xfrm>
          <a:custGeom>
            <a:avLst/>
            <a:gdLst>
              <a:gd name="textAreaLeft" fmla="*/ 360 w 500040"/>
              <a:gd name="textAreaRight" fmla="*/ 501120 w 5000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42" name="CustomShape 9"/>
          <p:cNvSpPr/>
          <p:nvPr/>
        </p:nvSpPr>
        <p:spPr>
          <a:xfrm rot="10800000">
            <a:off x="1547640" y="3223080"/>
            <a:ext cx="697320" cy="2008080"/>
          </a:xfrm>
          <a:prstGeom prst="bentConnector3">
            <a:avLst>
              <a:gd name="adj1" fmla="val 185666"/>
            </a:avLst>
          </a:pr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grpSp>
        <p:nvGrpSpPr>
          <p:cNvPr id="343" name="Group 10"/>
          <p:cNvGrpSpPr/>
          <p:nvPr/>
        </p:nvGrpSpPr>
        <p:grpSpPr>
          <a:xfrm>
            <a:off x="7539480" y="2774520"/>
            <a:ext cx="3654720" cy="1743480"/>
            <a:chOff x="7539480" y="2774520"/>
            <a:chExt cx="3654720" cy="1743480"/>
          </a:xfrm>
        </p:grpSpPr>
        <p:sp>
          <p:nvSpPr>
            <p:cNvPr id="344" name="CustomShape 11"/>
            <p:cNvSpPr/>
            <p:nvPr/>
          </p:nvSpPr>
          <p:spPr>
            <a:xfrm>
              <a:off x="7539480" y="2774520"/>
              <a:ext cx="3654720" cy="1743480"/>
            </a:xfrm>
            <a:prstGeom prst="cloud">
              <a:avLst/>
            </a:prstGeom>
            <a:solidFill>
              <a:srgbClr val="fbc726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</p:sp>
        <p:sp>
          <p:nvSpPr>
            <p:cNvPr id="345" name="CustomShape 12"/>
            <p:cNvSpPr/>
            <p:nvPr/>
          </p:nvSpPr>
          <p:spPr>
            <a:xfrm>
              <a:off x="7809840" y="2946960"/>
              <a:ext cx="298224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Not shown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GB" sz="1600" spc="-1" strike="noStrike"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 of analysis techniques</a:t>
              </a:r>
              <a:endParaRPr b="0" lang="en-GB" sz="1600" spc="-1" strike="noStrike"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Often overlapping and parallel activities</a:t>
              </a:r>
              <a:endParaRPr b="0" lang="en-GB" sz="1600" spc="-1" strike="noStrike">
                <a:latin typeface="Arial"/>
              </a:endParaRPr>
            </a:p>
          </p:txBody>
        </p:sp>
      </p:grpSp>
      <p:sp>
        <p:nvSpPr>
          <p:cNvPr id="346" name="CustomShape 13"/>
          <p:cNvSpPr/>
          <p:nvPr/>
        </p:nvSpPr>
        <p:spPr>
          <a:xfrm rot="16200000">
            <a:off x="227880" y="3868920"/>
            <a:ext cx="1372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still deficits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7" name="CustomShape 14"/>
          <p:cNvSpPr/>
          <p:nvPr/>
        </p:nvSpPr>
        <p:spPr>
          <a:xfrm>
            <a:off x="4167000" y="5557320"/>
            <a:ext cx="3350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Sufficient knowledge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348" name="Group 15"/>
          <p:cNvGrpSpPr/>
          <p:nvPr/>
        </p:nvGrpSpPr>
        <p:grpSpPr>
          <a:xfrm>
            <a:off x="4073040" y="6004800"/>
            <a:ext cx="514800" cy="384480"/>
            <a:chOff x="4073040" y="6004800"/>
            <a:chExt cx="514800" cy="384480"/>
          </a:xfrm>
        </p:grpSpPr>
        <p:sp>
          <p:nvSpPr>
            <p:cNvPr id="349" name="CustomShape 16"/>
            <p:cNvSpPr/>
            <p:nvPr/>
          </p:nvSpPr>
          <p:spPr>
            <a:xfrm>
              <a:off x="4110480" y="6028920"/>
              <a:ext cx="445680" cy="332640"/>
            </a:xfrm>
            <a:prstGeom prst="ellipse">
              <a:avLst/>
            </a:prstGeom>
            <a:solidFill>
              <a:schemeClr val="tx1"/>
            </a:solidFill>
            <a:ln w="5724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350" name="CustomShape 17"/>
            <p:cNvSpPr/>
            <p:nvPr/>
          </p:nvSpPr>
          <p:spPr>
            <a:xfrm>
              <a:off x="4073040" y="6004800"/>
              <a:ext cx="514800" cy="38448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CustomShape 18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Planning Requirement Elicitation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2" name="CustomShape 19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TextShape 3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is a core activity of requirements engineering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elicitation, requirements will be wrong or missing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documents and existing systems as requirements sources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a source leads to missing the requirements of the source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techniques for requirements elicitation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technique is good in every scenario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the techniques depending on the project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a combination of multiple techniques yields the best results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solutions and experiences made with existing systems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when a legacy system is replaced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that the new system covers all important features of the legacy system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combined with other techniques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elicited requirements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Discovery of new requirements impossible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/>
          <p:nvPr/>
        </p:nvSpPr>
        <p:spPr>
          <a:xfrm>
            <a:off x="465840" y="2057400"/>
            <a:ext cx="10728720" cy="41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analysis is an important part of requirements elicitation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types of documents: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Development documents (of current or earlier systems)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Standards &amp; Norms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Compliance (legal information)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42880" y="7185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System Archaeology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Extracts information from documentation or implementations of existing systems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 systems or competitor’s system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recover lost knowledge about system logic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logic is elicited anew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Yields large amount of detailed requirements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Reuse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Documented requirements are available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have a high quality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requirements do not have to be reelicited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 reuse the existing requirements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Saves costs and time!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Perspective-based Reading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Analyzes documents from a certain perspective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implementer or tester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aspects not related to the perspective are ignored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analysis focused on particular aspects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separate technology-related or implementation- related aspects from operational aspects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LibreOffice/7.4.1.2$Linux_X86_64 LibreOffice_project/40$Build-2</Application>
  <AppVersion>15.0000</AppVersion>
  <Words>4021</Words>
  <Paragraphs>929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2022-10-25T13:50:24Z</dcterms:modified>
  <cp:revision>3211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54</vt:i4>
  </property>
  <property fmtid="{D5CDD505-2E9C-101B-9397-08002B2CF9AE}" pid="3" name="PresentationFormat">
    <vt:lpwstr>Widescreen</vt:lpwstr>
  </property>
  <property fmtid="{D5CDD505-2E9C-101B-9397-08002B2CF9AE}" pid="4" name="Slides">
    <vt:i4>82</vt:i4>
  </property>
</Properties>
</file>