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6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6.xml.rels" ContentType="application/vnd.openxmlformats-package.relationships+xml"/>
  <Override PartName="/ppt/notesSlides/notesSlide1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2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comments/comment3.xml" ContentType="application/vnd.openxmlformats-officedocument.presentationml.comments+xml"/>
  <Override PartName="/ppt/commentAuthors.xml" ContentType="application/vnd.openxmlformats-officedocument.presentationml.commentAuthor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12192000" cy="6858000"/>
  <p:notesSz cx="7772400" cy="10058400"/>
</p:presentation>
</file>

<file path=ppt/commentAuthors.xml><?xml version="1.0" encoding="utf-8"?>
<p:cmAuthorLst xmlns:p="http://schemas.openxmlformats.org/presentationml/2006/main">
  <p:cmAuthor id="0" name="" initials="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presProps" Target="presProps.xml"/><Relationship Id="rId31" Type="http://schemas.openxmlformats.org/officeDocument/2006/relationships/commentAuthors" Target="commentAuthors.xml"/>
</Relationships>
</file>

<file path=ppt/comments/comment3.xml><?xml version="1.0" encoding="utf-8"?>
<p:cmLst xmlns:p="http://schemas.openxmlformats.org/presentationml/2006/main">
  <p:cm authorId="0" dt="2022-01-21T09:54:46.000000000" idx="1">
    <p:pos x="0" y="0"/>
    <p:text>TODO: After translation</p:text>
  </p:cm>
</p:cmLst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GB" sz="4400" spc="-1" strike="noStrike">
                <a:latin typeface="Arial"/>
              </a:rPr>
              <a:t>Click to move the slide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GB" sz="2000" spc="-1" strike="noStrike">
                <a:latin typeface="Arial"/>
              </a:rPr>
              <a:t>Click to edit the notes' format</a:t>
            </a:r>
            <a:endParaRPr b="0" lang="en-GB" sz="2000" spc="-1" strike="noStrike">
              <a:latin typeface="Arial"/>
            </a:endParaRPr>
          </a:p>
        </p:txBody>
      </p:sp>
      <p:sp>
        <p:nvSpPr>
          <p:cNvPr id="18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&lt;header&gt;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7" name="PlaceHolder 4"/>
          <p:cNvSpPr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GB" sz="1400" spc="-1" strike="noStrike">
                <a:latin typeface="Times New Roman"/>
              </a:rPr>
              <a:t>&lt;date/time&gt;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8" name="PlaceHolder 5"/>
          <p:cNvSpPr>
            <a:spLocks noGrp="1"/>
          </p:cNvSpPr>
          <p:nvPr>
            <p:ph type="ft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89" name="PlaceHolder 6"/>
          <p:cNvSpPr>
            <a:spLocks noGrp="1"/>
          </p:cNvSpPr>
          <p:nvPr>
            <p:ph type="sldNum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GB" sz="1400" spc="-1" strike="noStrike">
                <a:latin typeface="Times New Roman"/>
              </a:defRPr>
            </a:lvl1pPr>
          </a:lstStyle>
          <a:p>
            <a:pPr indent="0" algn="r">
              <a:buNone/>
            </a:pPr>
            <a:fld id="{51B6B536-E8A5-418F-A2C5-D18694B13D18}" type="slidenum">
              <a:rPr b="0" lang="en-GB" sz="1400" spc="-1" strike="noStrike">
                <a:latin typeface="Times New Roman"/>
              </a:rPr>
              <a:t>&lt;number&gt;</a:t>
            </a:fld>
            <a:endParaRPr b="0" lang="en-GB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282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83" name="PlaceHolder 3"/>
          <p:cNvSpPr>
            <a:spLocks noGrp="1"/>
          </p:cNvSpPr>
          <p:nvPr>
            <p:ph type="sldNum" idx="8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A42636-8494-4558-A9EB-04086486BB77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285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86" name="PlaceHolder 3"/>
          <p:cNvSpPr>
            <a:spLocks noGrp="1"/>
          </p:cNvSpPr>
          <p:nvPr>
            <p:ph type="sldNum" idx="9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1E6F1D-4DB8-4781-A3FF-9DEA9472D17A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288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89" name="PlaceHolder 3"/>
          <p:cNvSpPr>
            <a:spLocks noGrp="1"/>
          </p:cNvSpPr>
          <p:nvPr>
            <p:ph type="sldNum" idx="10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B3D7FA-239D-47D4-A1DB-438CCF3B293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291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92" name="PlaceHolder 3"/>
          <p:cNvSpPr>
            <a:spLocks noGrp="1"/>
          </p:cNvSpPr>
          <p:nvPr>
            <p:ph type="sldNum" idx="11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048BF0-ECBB-4719-8E6C-6A62701A5039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294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95" name="PlaceHolder 3"/>
          <p:cNvSpPr>
            <a:spLocks noGrp="1"/>
          </p:cNvSpPr>
          <p:nvPr>
            <p:ph type="sldNum" idx="12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60C2EB7-B0A3-4BE5-AB4A-E83608FAF805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29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98" name="PlaceHolder 3"/>
          <p:cNvSpPr>
            <a:spLocks noGrp="1"/>
          </p:cNvSpPr>
          <p:nvPr>
            <p:ph type="sldNum" idx="13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2F25353-2A13-4BC7-9B83-85BF75436DB0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30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sldNum" idx="14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6FE24F3-0C46-483D-883F-E6A324BACDB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04" name="PlaceHolder 3"/>
          <p:cNvSpPr>
            <a:spLocks noGrp="1"/>
          </p:cNvSpPr>
          <p:nvPr>
            <p:ph type="sldNum" idx="15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29BF17F-DEBD-4A14-85A1-E92CF94F83E1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30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07" name="PlaceHolder 3"/>
          <p:cNvSpPr>
            <a:spLocks noGrp="1"/>
          </p:cNvSpPr>
          <p:nvPr>
            <p:ph type="sldNum" idx="16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3859F3-4AFA-4E96-9992-3272CF8FE6EB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30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 type="sldNum" idx="17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178ECA-DE12-4EC6-95EC-3D824338EDE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270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 type="sldNum" idx="4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F3477BF-22F1-43BB-9167-D2EF4D206BE6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27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74" name="PlaceHolder 3"/>
          <p:cNvSpPr>
            <a:spLocks noGrp="1"/>
          </p:cNvSpPr>
          <p:nvPr>
            <p:ph type="sldNum" idx="5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F866DA8-B4A8-458D-8FDD-BD17E95B828F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276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77" name="PlaceHolder 3"/>
          <p:cNvSpPr>
            <a:spLocks noGrp="1"/>
          </p:cNvSpPr>
          <p:nvPr>
            <p:ph type="sldNum" idx="6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B220E76-046B-46E8-BD5F-50ABDC229D53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sldImg"/>
          </p:nvPr>
        </p:nvSpPr>
        <p:spPr>
          <a:xfrm>
            <a:off x="533520" y="763560"/>
            <a:ext cx="6699600" cy="3767760"/>
          </a:xfrm>
          <a:prstGeom prst="rect">
            <a:avLst/>
          </a:prstGeom>
          <a:ln w="0">
            <a:noFill/>
          </a:ln>
        </p:spPr>
      </p:sp>
      <p:sp>
        <p:nvSpPr>
          <p:cNvPr id="279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3240" cy="4521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endParaRPr b="0" lang="en-GB" sz="2000" spc="-1" strike="noStrike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 type="sldNum" idx="7"/>
          </p:nvPr>
        </p:nvSpPr>
        <p:spPr>
          <a:xfrm>
            <a:off x="4399200" y="9555480"/>
            <a:ext cx="3368520" cy="49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DE" sz="18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B2EA5B-6803-481B-802C-2E86044E1B3C}" type="slidenum">
              <a:rPr b="0" lang="de-DE" sz="1800" spc="-1" strike="noStrike">
                <a:solidFill>
                  <a:srgbClr val="000000"/>
                </a:solidFill>
                <a:latin typeface="+mn-lt"/>
                <a:ea typeface="+mn-ea"/>
              </a:rPr>
              <a:t>&lt;number&gt;</a:t>
            </a:fld>
            <a:endParaRPr b="0" lang="en-GB" sz="18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29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0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3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4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5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6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37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1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71A63D71-23FC-4ADA-9FCC-B8AF3C0EEEA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2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4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5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7" name="CustomShape 7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049F435-4049-4B1D-A0DA-DD43CFA4B858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48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9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50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51" name="CustomShape 4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5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7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3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2E818418-23CF-4A56-8DB1-33ABA57D8030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94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95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96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97" name="CustomShape 4"/>
          <p:cNvSpPr/>
          <p:nvPr/>
        </p:nvSpPr>
        <p:spPr>
          <a:xfrm>
            <a:off x="11444760" y="144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8" name="CustomShape 5"/>
          <p:cNvSpPr/>
          <p:nvPr/>
        </p:nvSpPr>
        <p:spPr>
          <a:xfrm>
            <a:off x="1142748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375BE3E9-315B-4472-B940-0F5E60E4395A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99" name="CustomShape 7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11444760" y="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39" name="CustomShape 2"/>
          <p:cNvSpPr/>
          <p:nvPr/>
        </p:nvSpPr>
        <p:spPr>
          <a:xfrm>
            <a:off x="1143864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0501AE85-ABD2-43CD-B89E-0BD9FB7CC873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912240" y="1268280"/>
            <a:ext cx="9207720" cy="361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41" name="Picture 19" descr="Logo_TUC_de_RGB"/>
          <p:cNvPicPr/>
          <p:nvPr/>
        </p:nvPicPr>
        <p:blipFill>
          <a:blip r:embed="rId2"/>
          <a:stretch/>
        </p:blipFill>
        <p:spPr>
          <a:xfrm>
            <a:off x="0" y="0"/>
            <a:ext cx="3051720" cy="561600"/>
          </a:xfrm>
          <a:prstGeom prst="rect">
            <a:avLst/>
          </a:prstGeom>
          <a:ln w="0">
            <a:noFill/>
          </a:ln>
        </p:spPr>
      </p:pic>
      <p:pic>
        <p:nvPicPr>
          <p:cNvPr id="142" name="Grafik 2" descr=""/>
          <p:cNvPicPr/>
          <p:nvPr/>
        </p:nvPicPr>
        <p:blipFill>
          <a:blip r:embed="rId3"/>
          <a:stretch/>
        </p:blipFill>
        <p:spPr>
          <a:xfrm>
            <a:off x="7430400" y="134640"/>
            <a:ext cx="3697560" cy="513720"/>
          </a:xfrm>
          <a:prstGeom prst="rect">
            <a:avLst/>
          </a:prstGeom>
          <a:ln w="0">
            <a:noFill/>
          </a:ln>
        </p:spPr>
      </p:pic>
      <p:sp>
        <p:nvSpPr>
          <p:cNvPr id="143" name="CustomShape 4"/>
          <p:cNvSpPr/>
          <p:nvPr/>
        </p:nvSpPr>
        <p:spPr>
          <a:xfrm>
            <a:off x="11444760" y="1440"/>
            <a:ext cx="740880" cy="6849720"/>
          </a:xfrm>
          <a:prstGeom prst="rect">
            <a:avLst/>
          </a:prstGeom>
          <a:solidFill>
            <a:srgbClr val="000000">
              <a:alpha val="1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44" name="CustomShape 5"/>
          <p:cNvSpPr/>
          <p:nvPr/>
        </p:nvSpPr>
        <p:spPr>
          <a:xfrm>
            <a:off x="11427480" y="6453360"/>
            <a:ext cx="757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fld id="{5DF5A861-F6EF-47B4-BA02-7269C53513FF}" type="slidenum">
              <a:rPr b="0" lang="en-US" sz="1800" spc="-1" strike="noStrike">
                <a:solidFill>
                  <a:srgbClr val="808080"/>
                </a:solidFill>
                <a:latin typeface="Arial"/>
                <a:ea typeface="DejaVu Sans"/>
              </a:rPr>
              <a:t>&lt;number&gt;</a:t>
            </a:fld>
            <a:endParaRPr b="0" lang="en-GB" sz="1800" spc="-1" strike="noStrike">
              <a:latin typeface="Arial"/>
            </a:endParaRPr>
          </a:p>
        </p:txBody>
      </p:sp>
      <p:sp>
        <p:nvSpPr>
          <p:cNvPr id="145" name="CustomShape 7"/>
          <p:cNvSpPr/>
          <p:nvPr/>
        </p:nvSpPr>
        <p:spPr>
          <a:xfrm>
            <a:off x="0" y="6646680"/>
            <a:ext cx="1218672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en-US" sz="800" spc="-1" strike="noStrike">
                <a:solidFill>
                  <a:srgbClr val="a6a6a6"/>
                </a:solidFill>
                <a:latin typeface="Roboto"/>
                <a:ea typeface="DejaVu Sans"/>
              </a:rPr>
              <a:t>Requirements Engineering – TU Clausthal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latin typeface="Arial"/>
              </a:rPr>
              <a:t>Click to edit the title text format</a:t>
            </a:r>
            <a:endParaRPr b="0" lang="en-GB" sz="4400" spc="-1" strike="noStrike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latin typeface="Arial"/>
              </a:rPr>
              <a:t>Click to edit the outline text format</a:t>
            </a:r>
            <a:endParaRPr b="0" lang="en-GB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latin typeface="Arial"/>
              </a:rPr>
              <a:t>Second Outline Level</a:t>
            </a:r>
            <a:endParaRPr b="0" lang="en-GB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latin typeface="Arial"/>
              </a:rPr>
              <a:t>Third Outline Level</a:t>
            </a:r>
            <a:endParaRPr b="0" lang="en-GB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latin typeface="Arial"/>
              </a:rPr>
              <a:t>Fourth Outline Level</a:t>
            </a:r>
            <a:endParaRPr b="0" lang="en-GB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Fifth Outline Level</a:t>
            </a:r>
            <a:endParaRPr b="0" lang="en-GB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Sixth Outline Level</a:t>
            </a:r>
            <a:endParaRPr b="0" lang="en-GB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latin typeface="Arial"/>
              </a:rPr>
              <a:t>Seventh Outline Level</a:t>
            </a:r>
            <a:endParaRPr b="0" lang="en-GB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comments" Target="../comments/commen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CustomShape 1"/>
          <p:cNvSpPr/>
          <p:nvPr/>
        </p:nvSpPr>
        <p:spPr>
          <a:xfrm>
            <a:off x="527400" y="1412640"/>
            <a:ext cx="10360800" cy="1147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b">
            <a:noAutofit/>
          </a:bodyPr>
          <a:p>
            <a:pPr algn="ctr">
              <a:lnSpc>
                <a:spcPct val="100000"/>
              </a:lnSpc>
            </a:pPr>
            <a:r>
              <a:rPr b="1" lang="en-US" sz="3200" spc="-1" strike="noStrike">
                <a:solidFill>
                  <a:srgbClr val="008c4f"/>
                </a:solidFill>
                <a:latin typeface="DejaVu Sans"/>
                <a:ea typeface="DejaVu Sans"/>
              </a:rPr>
              <a:t>Requirement Engineering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191" name="CustomShape 2"/>
          <p:cNvSpPr/>
          <p:nvPr/>
        </p:nvSpPr>
        <p:spPr>
          <a:xfrm>
            <a:off x="527400" y="2852640"/>
            <a:ext cx="10360800" cy="236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5: Negotiation</a:t>
            </a: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241"/>
              </a:spcBef>
              <a:tabLst>
                <a:tab algn="l" pos="0"/>
              </a:tabLst>
            </a:pPr>
            <a:endParaRPr b="0" lang="en-GB" sz="24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Prof. Dr. Benjamin Leiding</a:t>
            </a:r>
            <a:endParaRPr b="0" lang="en-GB" sz="16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en-GB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M.Sc. Anant Sujatanagarjuna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1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Analysis – Types of Conflicts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2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7000"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Subject Conflict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Caused by deficit of information, false information, or different interpretation of information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start-up time of the system does not exceed 2 seconds.”</a:t>
            </a:r>
            <a:endParaRPr b="0" lang="en-GB" sz="1600" spc="-1" strike="noStrike">
              <a:latin typeface="Arial"/>
            </a:endParaRPr>
          </a:p>
          <a:p>
            <a:pPr marL="14796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A thinks this is too slow</a:t>
            </a:r>
            <a:endParaRPr b="0" lang="en-GB" sz="1600" spc="-1" strike="noStrike">
              <a:latin typeface="Arial"/>
            </a:endParaRPr>
          </a:p>
          <a:p>
            <a:pPr marL="14796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B thinks this is infeasibly fast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of Interest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have different goals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due to costs</a:t>
            </a:r>
            <a:endParaRPr b="0" lang="en-GB" sz="1800" spc="-1" strike="noStrike">
              <a:latin typeface="Arial"/>
            </a:endParaRPr>
          </a:p>
          <a:p>
            <a:pPr marL="146304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A wants to minimize the costs</a:t>
            </a:r>
            <a:endParaRPr b="0" lang="en-GB" sz="1600" spc="-1" strike="noStrike">
              <a:latin typeface="Arial"/>
            </a:endParaRPr>
          </a:p>
          <a:p>
            <a:pPr marL="146304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B desires a high quality system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5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Analysis – Types of Conflicts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6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2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of Value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related to monetary values!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Means values in the sense of principles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A wants open source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B wants closed source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 Conflict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Caused by stereotypical relationship concepts (“I just cannot stand the marketing guys”), communication deficits, or negative personal relationships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A and B are of equal importance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A tries to distinguish itself through forcing his requirements on the project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29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Analysis – Types of Conflicts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0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1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Structural Conflict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Caused by unequal levels of power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Superior rejects all input of an employee invariable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Important stakeholder A completely rejects opinions and suppresses requirements of less important stakeholder B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Mixed reasons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Often a clear classification not possible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A wants open source due to their principles, but also due to cost objectives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B wants closed source due to their principles and does not care about potentially higher costs</a:t>
            </a:r>
            <a:endParaRPr b="0" lang="en-GB" sz="16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→ </a:t>
            </a: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Both conflict of interest and conflict of values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3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Resolution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4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1000"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important part of the conflict management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Fair resolution leads to acceptance by all stakeholders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Should involve all relevant stakeholders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conflict resolution techniques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Agreement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Compromise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Voting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variants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Overruling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Consider-all-facts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Plus-minus-interesting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Decision matrix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7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Resolution – Techniques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38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3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Agreement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conflict parties negotiate a solution to the conflict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Exchange of information, ideas, arguments, and opinions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Results in an agreeable solution for everyone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One of the alternatives is selected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Compromise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conflict parties try to find a compromise between alternative solutions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Difference to agreement: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Mix and match different parts of alternate solutions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Possibly a completely new alternative solution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1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Resolution – Techniques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2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3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Voting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possible solution alternatives are presented to the relevant stakeholders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All conflict parties vote on solution alternatives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Alternative with the most votes is the accepted solution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Definition of variants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system is developed to allow multiple alternatives through configuration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System directly satisfies the needs of the stakeholder without restrictions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Usually associated with higher costs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5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Resolution – Techniques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6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47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Overruling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 are resolved by hierarchical means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solution of the party higher up in the hierarchy is selected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If both parties are on the same level, a superior or third party decides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Only advisable if other techniques failed!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Consider-all-facts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really a technique by itself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Precursor to plus-minus-interesting and decision matrix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 much information about the conflict as possible is collected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Influence factors are prioritized and their relevance is determined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49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Resolution – Techniques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0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1" name="PlaceHolder 1"/>
          <p:cNvSpPr>
            <a:spLocks noGrp="1"/>
          </p:cNvSpPr>
          <p:nvPr>
            <p:ph/>
          </p:nvPr>
        </p:nvSpPr>
        <p:spPr>
          <a:xfrm>
            <a:off x="609480" y="176724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Plus-minus-interesting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Not really a technique by itself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Can support other techniques, e.g., agreement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Positive repercussions are placed in a “plus” category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Negative repercussions are placed in a “minus” category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Neither positive nor negative repercussions are placed in a “interesting” category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3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Resolution – Techniques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4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5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Decision Matrix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Select relevant decision criteria for the conflict resolution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Assign a score from 0 to 10 to all alternative regarding for each criterion (Higher = better suited)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Highest sum of scores is elected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</p:txBody>
      </p:sp>
      <p:graphicFrame>
        <p:nvGraphicFramePr>
          <p:cNvPr id="256" name="Tabelle 3"/>
          <p:cNvGraphicFramePr/>
          <p:nvPr/>
        </p:nvGraphicFramePr>
        <p:xfrm>
          <a:off x="1659240" y="4326840"/>
          <a:ext cx="8127360" cy="1853640"/>
        </p:xfrm>
        <a:graphic>
          <a:graphicData uri="http://schemas.openxmlformats.org/drawingml/2006/table">
            <a:tbl>
              <a:tblPr/>
              <a:tblGrid>
                <a:gridCol w="2031840"/>
                <a:gridCol w="2031840"/>
                <a:gridCol w="2031840"/>
                <a:gridCol w="2032200"/>
              </a:tblGrid>
              <a:tr h="370800">
                <a:tc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Alternative 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Alternative 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1" lang="en-US" sz="1800" spc="-1" strike="noStrike">
                          <a:solidFill>
                            <a:srgbClr val="ffffff"/>
                          </a:solidFill>
                          <a:latin typeface="DejaVu Sans"/>
                          <a:ea typeface="DejaVu Sans"/>
                        </a:rPr>
                        <a:t>Alternative 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Criterion 1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6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Criterion 2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4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Criterion 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10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5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cccccc"/>
                    </a:solidFill>
                  </a:tcPr>
                </a:tc>
              </a:tr>
              <a:tr h="370800">
                <a:tc>
                  <a:txBody>
                    <a:bodyPr lIns="90000" rIns="90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Sum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18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13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 lIns="90000" rIns="90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DejaVu Sans"/>
                          <a:ea typeface="DejaVu Sans"/>
                        </a:rPr>
                        <a:t>17</a:t>
                      </a:r>
                      <a:endParaRPr b="0" lang="en-GB" sz="1800" spc="-1" strike="noStrike">
                        <a:latin typeface="Arial"/>
                      </a:endParaRPr>
                    </a:p>
                  </a:txBody>
                  <a:tcPr anchor="t"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e6e6e6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8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Resolution – Documentation 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59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0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resolutions to all conflicts must be documented in a traceable way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Who was involved in the resolution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Why was a specific alternative chosen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Otherwise, problems may occur at a later stage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same conflict may arise twice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 documentation, you can just point to the previous resolution</a:t>
            </a:r>
            <a:endParaRPr b="0" lang="en-GB" sz="16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Inappropriate conflict resolution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Sometimes, the resolutions are dissatisfying and need to be reconsidered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Without documentation of the first resolution, the same mistakes may happen again</a:t>
            </a:r>
            <a:endParaRPr b="0" lang="en-GB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4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General Requirements Engineering Process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3" name="Rechteck 186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Overview</a:t>
            </a:r>
            <a:endParaRPr b="0" lang="en-GB" sz="2200" spc="-1" strike="noStrike">
              <a:latin typeface="Arial"/>
            </a:endParaRPr>
          </a:p>
        </p:txBody>
      </p:sp>
      <p:pic>
        <p:nvPicPr>
          <p:cNvPr id="194" name="Grafik 5" descr=""/>
          <p:cNvPicPr/>
          <p:nvPr/>
        </p:nvPicPr>
        <p:blipFill>
          <a:blip r:embed="rId1"/>
          <a:stretch/>
        </p:blipFill>
        <p:spPr>
          <a:xfrm>
            <a:off x="542880" y="2387520"/>
            <a:ext cx="10101600" cy="2079000"/>
          </a:xfrm>
          <a:prstGeom prst="rect">
            <a:avLst/>
          </a:prstGeom>
          <a:ln w="0">
            <a:noFill/>
          </a:ln>
        </p:spPr>
      </p:pic>
      <p:sp>
        <p:nvSpPr>
          <p:cNvPr id="195" name="Rahmen 6"/>
          <p:cNvSpPr/>
          <p:nvPr/>
        </p:nvSpPr>
        <p:spPr>
          <a:xfrm>
            <a:off x="2377800" y="2297880"/>
            <a:ext cx="1412280" cy="2257920"/>
          </a:xfrm>
          <a:prstGeom prst="frame">
            <a:avLst>
              <a:gd name="adj1" fmla="val 1311"/>
            </a:avLst>
          </a:prstGeom>
          <a:solidFill>
            <a:srgbClr val="ff0000"/>
          </a:solidFill>
          <a:ln cap="rnd">
            <a:solidFill>
              <a:srgbClr val="ff0000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CustomShape 1"/>
          <p:cNvSpPr/>
          <p:nvPr/>
        </p:nvSpPr>
        <p:spPr>
          <a:xfrm>
            <a:off x="335520" y="4406760"/>
            <a:ext cx="10748160" cy="13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Summary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62" name="CustomShape 2"/>
          <p:cNvSpPr/>
          <p:nvPr/>
        </p:nvSpPr>
        <p:spPr>
          <a:xfrm>
            <a:off x="335520" y="2906640"/>
            <a:ext cx="10748160" cy="14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Summary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64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6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Negotiation deals with gaining a common understanding of the requirements</a:t>
            </a:r>
            <a:endParaRPr b="0" lang="en-GB" sz="20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 between stakeholders are resolved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 vital part of the negotiation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After negotiation, a unified and agreed-upon understanding of requirements between all stakeholders exists</a:t>
            </a:r>
            <a:endParaRPr b="0" lang="en-GB" sz="20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335520" y="1268640"/>
            <a:ext cx="10744920" cy="5032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799"/>
              </a:spcBef>
              <a:tabLst>
                <a:tab algn="l" pos="0"/>
              </a:tabLst>
            </a:pPr>
            <a:r>
              <a:rPr b="1" lang="en-US" sz="4000" spc="-1" strike="noStrike">
                <a:solidFill>
                  <a:srgbClr val="000000"/>
                </a:solidFill>
                <a:latin typeface="DejaVu Sans"/>
                <a:ea typeface="DejaVu Sans"/>
              </a:rPr>
              <a:t>Questions?</a:t>
            </a:r>
            <a:endParaRPr b="0" lang="en-GB" sz="4000" spc="-1" strike="noStrike">
              <a:latin typeface="Arial"/>
            </a:endParaRPr>
          </a:p>
        </p:txBody>
      </p:sp>
      <p:sp>
        <p:nvSpPr>
          <p:cNvPr id="267" name="CustomShape 3"/>
          <p:cNvSpPr/>
          <p:nvPr/>
        </p:nvSpPr>
        <p:spPr>
          <a:xfrm>
            <a:off x="335520" y="764640"/>
            <a:ext cx="10744920" cy="49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542880" y="722520"/>
            <a:ext cx="10356480" cy="497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References</a:t>
            </a:r>
            <a:endParaRPr b="0" lang="en-GB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4"/>
          <p:cNvSpPr/>
          <p:nvPr/>
        </p:nvSpPr>
        <p:spPr>
          <a:xfrm>
            <a:off x="542880" y="757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Lecture 5: Negotiation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7" name="Rechteck 195"/>
          <p:cNvSpPr/>
          <p:nvPr/>
        </p:nvSpPr>
        <p:spPr>
          <a:xfrm>
            <a:off x="542880" y="1303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de-DE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Content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198" name="HSN-Hierarchy 2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199" name="HSN-Hierarchy 26"/>
          <p:cNvSpPr/>
          <p:nvPr/>
        </p:nvSpPr>
        <p:spPr>
          <a:xfrm>
            <a:off x="604080" y="186156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lIns="0" rIns="0" tIns="45000" bIns="45000" anchor="ctr">
            <a:noAutofit/>
          </a:bodyPr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Negotiation in General</a:t>
            </a:r>
            <a:endParaRPr b="0" lang="en-GB" sz="1800" spc="-1" strike="noStrike">
              <a:latin typeface="Arial"/>
            </a:endParaRPr>
          </a:p>
          <a:p>
            <a:pPr marL="343080" indent="-343080">
              <a:lnSpc>
                <a:spcPct val="100000"/>
              </a:lnSpc>
              <a:spcAft>
                <a:spcPts val="601"/>
              </a:spcAft>
              <a:buClr>
                <a:srgbClr val="000000"/>
              </a:buClr>
              <a:buFont typeface="StarSymbol"/>
              <a:buAutoNum type="arabicPeriod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ustomShape 1"/>
          <p:cNvSpPr/>
          <p:nvPr/>
        </p:nvSpPr>
        <p:spPr>
          <a:xfrm>
            <a:off x="335520" y="4406760"/>
            <a:ext cx="10748160" cy="13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Negotiation in general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01" name="CustomShape 2"/>
          <p:cNvSpPr/>
          <p:nvPr/>
        </p:nvSpPr>
        <p:spPr>
          <a:xfrm>
            <a:off x="335520" y="2906640"/>
            <a:ext cx="10748160" cy="14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Negotiation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3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Why?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4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Interpretation of the elicitation results may uncover conflicts between stakeholders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</a:t>
            </a:r>
            <a:r>
              <a:rPr b="0" lang="en-US" sz="1800" spc="-1" strike="noStrike">
                <a:solidFill>
                  <a:srgbClr val="000000"/>
                </a:solidFill>
                <a:latin typeface="Rockwell"/>
                <a:ea typeface="DejaVu Sans"/>
              </a:rPr>
              <a:t>=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 contradictory demands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Example:</a:t>
            </a:r>
            <a:endParaRPr b="0" lang="en-GB" sz="18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A wants the system to shut down in case of failure.</a:t>
            </a:r>
            <a:endParaRPr b="0" lang="en-GB" sz="1600" spc="-1" strike="noStrike"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 B wants the system to restarts in case of failure.</a:t>
            </a:r>
            <a:endParaRPr b="0" lang="en-GB" sz="16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Unresolved conflicts threaten the project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Erode support by stakeholders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“</a:t>
            </a: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Loosing” side in a conflict may cease to support the project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 may provide opportunities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Force thinking about new concepts and solutions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Negotiation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7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Goals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08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0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Resolve the conflicts between stakeholders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Even if a conflict cannot be resolved, negotiation helps with acceptance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Loosing party was involved an knows the reasons why they do not get the feature they wanted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Gain a common and agreed-upon understanding of the requirements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Negotiation is closely related to the validation!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335520" y="4406760"/>
            <a:ext cx="10748160" cy="1357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000" spc="-1" strike="noStrike" cap="all">
                <a:solidFill>
                  <a:srgbClr val="008c4f"/>
                </a:solidFill>
                <a:latin typeface="DejaVu Sans"/>
                <a:ea typeface="DejaVu Sans"/>
              </a:rPr>
              <a:t>Conflict Management</a:t>
            </a:r>
            <a:endParaRPr b="0" lang="en-GB" sz="3000" spc="-1" strike="noStrike">
              <a:latin typeface="Arial"/>
            </a:endParaRPr>
          </a:p>
        </p:txBody>
      </p:sp>
      <p:sp>
        <p:nvSpPr>
          <p:cNvPr id="211" name="CustomShape 2"/>
          <p:cNvSpPr/>
          <p:nvPr/>
        </p:nvSpPr>
        <p:spPr>
          <a:xfrm>
            <a:off x="335520" y="2906640"/>
            <a:ext cx="10748160" cy="14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3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Identification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4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5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Conflicts can arise at any point during the requirements engineering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Stakeholders may change their opinion at any point, leading do conflicts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Most conflicts identified during the interpretation</a:t>
            </a:r>
            <a:endParaRPr b="0" lang="en-GB" sz="1800" spc="-1" strike="noStrike">
              <a:latin typeface="Arial"/>
            </a:endParaRPr>
          </a:p>
          <a:p>
            <a:pPr marL="228600" indent="0">
              <a:lnSpc>
                <a:spcPct val="9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  <a:tabLst>
                <a:tab algn="l" pos="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Identification is the task of the requirements engineer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  <a:tabLst>
                <a:tab algn="l" pos="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only person involved with all stakeholders and a complete overview of the requirements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7"/>
          <p:cNvSpPr/>
          <p:nvPr/>
        </p:nvSpPr>
        <p:spPr>
          <a:xfrm>
            <a:off x="542880" y="7218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Management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7" name="Rechteck 209"/>
          <p:cNvSpPr/>
          <p:nvPr/>
        </p:nvSpPr>
        <p:spPr>
          <a:xfrm>
            <a:off x="542880" y="1267200"/>
            <a:ext cx="10356480" cy="49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>
              <a:lnSpc>
                <a:spcPct val="100000"/>
              </a:lnSpc>
            </a:pPr>
            <a:r>
              <a:rPr b="1" lang="en-US" sz="2200" spc="-1" strike="noStrike">
                <a:solidFill>
                  <a:srgbClr val="666666"/>
                </a:solidFill>
                <a:latin typeface="DejaVu Sans"/>
                <a:ea typeface="DejaVu Sans"/>
              </a:rPr>
              <a:t>Conflict Analysis</a:t>
            </a:r>
            <a:endParaRPr b="0" lang="en-GB" sz="2200" spc="-1" strike="noStrike">
              <a:latin typeface="Arial"/>
            </a:endParaRPr>
          </a:p>
        </p:txBody>
      </p:sp>
      <p:sp>
        <p:nvSpPr>
          <p:cNvPr id="218" name="HSN-Hierarchy 6"/>
          <p:cNvSpPr/>
          <p:nvPr/>
        </p:nvSpPr>
        <p:spPr>
          <a:xfrm>
            <a:off x="451800" y="1709280"/>
            <a:ext cx="8223840" cy="4352040"/>
          </a:xfrm>
          <a:prstGeom prst="rect">
            <a:avLst/>
          </a:prstGeom>
          <a:noFill/>
          <a:ln w="9525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219" name="PlaceHolder 1"/>
          <p:cNvSpPr>
            <a:spLocks noGrp="1"/>
          </p:cNvSpPr>
          <p:nvPr>
            <p:ph/>
          </p:nvPr>
        </p:nvSpPr>
        <p:spPr>
          <a:xfrm>
            <a:off x="609480" y="1769400"/>
            <a:ext cx="1058688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The task of analyzing the reason for a conflict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Difficult to resolve a conflict without completely understanding it</a:t>
            </a:r>
            <a:endParaRPr b="0" lang="en-GB" sz="18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80000"/>
              <a:buFont typeface="Wingdings 2" charset="2"/>
              <a:buChar char=""/>
            </a:pPr>
            <a:r>
              <a:rPr b="0" lang="en-US" sz="2000" spc="-1" strike="noStrike">
                <a:solidFill>
                  <a:srgbClr val="000000"/>
                </a:solidFill>
                <a:latin typeface="DejaVu Sans"/>
                <a:ea typeface="DejaVu Sans"/>
              </a:rPr>
              <a:t>Various types of conflicts</a:t>
            </a:r>
            <a:endParaRPr b="0" lang="en-GB" sz="20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Subject conflict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of interest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Conflict of value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Relationship conflict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Structural conflict</a:t>
            </a:r>
            <a:endParaRPr b="0" lang="en-GB" sz="1800" spc="-1" strike="noStrike">
              <a:latin typeface="Arial"/>
            </a:endParaRPr>
          </a:p>
          <a:p>
            <a:pPr lvl="1" marL="432000" indent="-216000">
              <a:lnSpc>
                <a:spcPct val="100000"/>
              </a:lnSpc>
              <a:spcBef>
                <a:spcPts val="1417"/>
              </a:spcBef>
              <a:buClr>
                <a:srgbClr val="008c4f"/>
              </a:buClr>
              <a:buSzPct val="45000"/>
              <a:buFont typeface="OpenSymbol"/>
              <a:buChar char="—"/>
            </a:pPr>
            <a:r>
              <a:rPr b="0" lang="en-US" sz="1800" spc="-1" strike="noStrike">
                <a:solidFill>
                  <a:srgbClr val="000000"/>
                </a:solidFill>
                <a:latin typeface="DejaVu Sans"/>
                <a:ea typeface="DejaVu Sans"/>
              </a:rPr>
              <a:t>Mixed reasons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</TotalTime>
  <Application>LibreOffice/7.4.1.2$Linux_X86_64 LibreOffice_project/40$Build-2</Application>
  <AppVersion>15.0000</AppVersion>
  <Words>1013</Words>
  <Paragraphs>210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2013-05-21T09:22:36Z</dcterms:created>
  <dc:creator>Hooby</dc:creator>
  <dc:description/>
  <dc:language>en-US</dc:language>
  <cp:lastModifiedBy/>
  <dcterms:modified xsi:type="dcterms:W3CDTF">2022-10-25T09:22:25Z</dcterms:modified>
  <cp:revision>3239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1</vt:i4>
  </property>
  <property fmtid="{D5CDD505-2E9C-101B-9397-08002B2CF9AE}" pid="3" name="Notes">
    <vt:i4>14</vt:i4>
  </property>
  <property fmtid="{D5CDD505-2E9C-101B-9397-08002B2CF9AE}" pid="4" name="PresentationFormat">
    <vt:lpwstr>Widescreen</vt:lpwstr>
  </property>
  <property fmtid="{D5CDD505-2E9C-101B-9397-08002B2CF9AE}" pid="5" name="Slides">
    <vt:i4>23</vt:i4>
  </property>
</Properties>
</file>