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comments/comment60.xml" ContentType="application/vnd.openxmlformats-officedocument.presentationml.comments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presProps" Target="presProps.xml"/><Relationship Id="rId85" Type="http://schemas.openxmlformats.org/officeDocument/2006/relationships/commentAuthors" Target="commentAuthors.xml"/>
</Relationships>
</file>

<file path=ppt/comments/comment60.xml><?xml version="1.0" encoding="utf-8"?>
<p:cmLst xmlns:p="http://schemas.openxmlformats.org/presentationml/2006/main">
  <p:cm authorId="0" dt="2022-02-15T18:19:09.000000000" idx="1">
    <p:pos x="0" y="0"/>
    <p:text>Split into two slides?</p:text>
  </p:cm>
</p:cmLst>
</file>

<file path=ppt/comments/comment61.xml><?xml version="1.0" encoding="utf-8"?>
<p:cmLst xmlns:p="http://schemas.openxmlformats.org/presentationml/2006/main">
  <p:cm authorId="0" dt="2022-02-15T18:19:09.000000000" idx="2">
    <p:pos x="0" y="0"/>
    <p:text/>
  </p:cm>
</p:cmLst>
</file>

<file path=ppt/comments/comment62.xml><?xml version="1.0" encoding="utf-8"?>
<p:cmLst xmlns:p="http://schemas.openxmlformats.org/presentationml/2006/main">
  <p:cm authorId="0" dt="2022-02-15T18:19:09.000000000" idx="3">
    <p:pos x="0" y="0"/>
    <p:text/>
  </p:cm>
</p:cmLst>
</file>

<file path=ppt/comments/comment63.xml><?xml version="1.0" encoding="utf-8"?>
<p:cmLst xmlns:p="http://schemas.openxmlformats.org/presentationml/2006/main">
  <p:cm authorId="0" dt="2022-02-15T18:19:09.000000000" idx="4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A07FCFA8-EC71-4E8A-8D73-6C08D7E3EDD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8D2527-B3F2-4CB4-9C44-C9322D4D8FF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152BDB-24BA-42F6-99DA-5966F4ED549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AD8091-9199-40C3-85D2-53258900B2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BA08AA-D934-4252-9C6E-32ECB2EC79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3CA575-8342-43C0-95DB-531A079D8D9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07145C-8681-4C76-A43C-6A010018089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117FBC-3088-404E-99B0-D63C6CBBCF0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BA4B65-A4A7-44E8-950D-AA44FC1DACF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235743-DFA7-45DD-A26B-7E3D5CCCE6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975793-5357-4A80-BF82-773D83F227D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BC4564-C26D-4881-8886-E14D9C628B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5F1B64-1B80-497B-A7FF-EE76A22C757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472076-BDA0-4CED-B64B-A92E13936BD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DB4D0D-260E-4E1D-A8DE-79EFC94A98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002A55-6682-4C05-AF8B-B3731B25CB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76B099-31FD-4D37-80B7-76B80E917A7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99E5EE-60F8-4EAF-A286-FDB7271F41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41C73D-DD94-4306-8FF5-AB532D5731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2760" cy="4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0EC9F0-E3DC-4BF4-8A88-963E5AE4202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00" name="Rectangle 44"/>
          <p:cNvSpPr/>
          <p:nvPr/>
        </p:nvSpPr>
        <p:spPr>
          <a:xfrm>
            <a:off x="4403880" y="9556200"/>
            <a:ext cx="33627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6B0A6317-4EC7-4E30-A697-C2C349C2BF73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GB" sz="16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5640" cy="376524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520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further benefits Pohl, Kap. 3, F. 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2760" cy="4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D6F21C-DEA6-4D32-8FB6-6300122814B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04" name="Rectangle 56"/>
          <p:cNvSpPr/>
          <p:nvPr/>
        </p:nvSpPr>
        <p:spPr>
          <a:xfrm>
            <a:off x="4403880" y="9556200"/>
            <a:ext cx="33627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AE076CF6-709F-46F6-BF38-B00E6BC9F145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GB" sz="16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5640" cy="376524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520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further benefits Pohl, Kap. 3, F. 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5AD28F-906D-49D9-95F2-B07AFAB31B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1CCAF9-DA7F-42BC-BBF6-36B7C2C32F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501607-F545-4CF5-9539-D40FB04FF71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18DF55-7760-4DDF-A0EF-1EAF5D24027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4F47AC-A9E0-4AAA-BD56-CDC089C76F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CEAD25-B3F8-4BEF-9BF1-8442E69B7D9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83E39C-ACA9-4F0C-8E9E-712838E710A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D731FE-8D97-4071-B1B3-38F139F74D9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2B5077-8C28-4293-9746-070E9EE9C1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2AC5D9-B98E-4394-88DA-464051BA7E6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D0E616-B51A-44F5-B663-7BFCB602C1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D8770F-E431-4C52-9CE8-49928E21570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4A89A9-426B-4DD9-A149-2FE655B1A6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9FC4A1-7E40-4C9F-B2FA-05E63161574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64842D-AAEA-4D6B-A1A4-456415E28AF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46F0B5-AEC0-4666-991C-47762BAC33C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6B44A8-A18A-448D-8207-6FDACA37CC3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C251ED-22E5-41E4-8329-99FB71F8CE5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514BEF-87E5-40E7-BF55-05825B8870E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1D618B-F4D1-4CDC-A778-BE943F0812F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936AF1-785A-4895-AC4F-C0BB3F9F0F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82C9D2-4C5B-434A-992E-B1353687F70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5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BDF15B-8C9D-4C85-966E-194732C7580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5296AF-DE5E-4793-B014-88FCB74D9AD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0F9628-0D0C-43F4-ABFF-E8A69412B6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08786E-F5AA-429E-A9C1-FBB08E2483B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3F387A-ABA7-4CDD-B5BC-A45FA25138D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7A16C9-99F6-4A23-9EE2-079514B506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EC25DB-24BC-42B7-A102-3CDE540D472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C752BD-542F-4B96-B90E-29EF068891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5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CFD738-3257-44AD-A0F3-17579AFFACC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2C8E7A-A13F-472D-AB23-6BB09B49FF3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2A17E7-997C-4A93-8FE3-FCDC7AFCE73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2F4C21-98CE-4FFD-8718-91979DA5FC4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6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E15ED9-E904-4678-808A-BAE0C80135C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B1A05D-0A34-43B2-820B-BD010C567D9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6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204543-007A-4158-82DB-084E3EF9C74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EAA6FF-9EE0-4573-B432-03A1C636A4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6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19DC16-9C0F-4357-875E-8221C01D009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792276-319E-4DE3-AE84-8B23CF338DE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6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7B9789-F8E4-4816-8696-D98A8AB26C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6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3A2F85-99F2-4338-A1B5-308E396B04E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6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3B7A53-3DA9-4152-A82C-5C236FCC0D8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F3BF8C-5303-4D45-BA75-6198D7A4A83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8CEC59-E191-46E8-A3CC-A5CF5D9EF19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8861A87-3C4C-4E44-A120-4BFC9229548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75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A08A3A6-A980-4DB0-A117-76D8A7065ED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E9BA248-FE39-49BB-9980-38503E35EA1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304CB5B-60A7-4698-8B76-0F2AC9B612C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122F7E7-BC97-4066-8202-95B80DA39BF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8EC8DC0-2693-407C-A004-32496678DD9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0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1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2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hyperlink" Target="http://ftp.tu-clausthal.de/pub/institute/informatik/v-modell-xt/Releases/2.3/Dokumentation/V-Modell-XT-HTML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www.volere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555084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Specification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that is in accordance with a certain specification approach.  (not necessarily formal)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also used to imply that the requirements are specified on the level of developer requirements (we will not use it this way).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6" name="Documentation"/>
          <p:cNvSpPr/>
          <p:nvPr/>
        </p:nvSpPr>
        <p:spPr>
          <a:xfrm>
            <a:off x="6400800" y="2178000"/>
            <a:ext cx="4566960" cy="3195360"/>
          </a:xfrm>
          <a:custGeom>
            <a:avLst/>
            <a:gdLst>
              <a:gd name="textAreaLeft" fmla="*/ 0 w 4566960"/>
              <a:gd name="textAreaRight" fmla="*/ 4567680 w 4566960"/>
              <a:gd name="textAreaTop" fmla="*/ 0 h 3195360"/>
              <a:gd name="textAreaBottom" fmla="*/ 3196080 h 3195360"/>
            </a:gdLst>
            <a:ahLst/>
            <a:rect l="textAreaLeft" t="textAreaTop" r="textAreaRight" b="textAreaBottom"/>
            <a:pathLst>
              <a:path w="12702" h="8892">
                <a:moveTo>
                  <a:pt x="1481" y="0"/>
                </a:moveTo>
                <a:lnTo>
                  <a:pt x="1482" y="0"/>
                </a:lnTo>
                <a:cubicBezTo>
                  <a:pt x="1222" y="0"/>
                  <a:pt x="966" y="68"/>
                  <a:pt x="741" y="199"/>
                </a:cubicBezTo>
                <a:cubicBezTo>
                  <a:pt x="516" y="329"/>
                  <a:pt x="329" y="516"/>
                  <a:pt x="199" y="741"/>
                </a:cubicBezTo>
                <a:cubicBezTo>
                  <a:pt x="68" y="966"/>
                  <a:pt x="0" y="1222"/>
                  <a:pt x="0" y="1482"/>
                </a:cubicBezTo>
                <a:lnTo>
                  <a:pt x="0" y="7409"/>
                </a:lnTo>
                <a:lnTo>
                  <a:pt x="0" y="7409"/>
                </a:lnTo>
                <a:cubicBezTo>
                  <a:pt x="0" y="7669"/>
                  <a:pt x="68" y="7925"/>
                  <a:pt x="199" y="8150"/>
                </a:cubicBezTo>
                <a:cubicBezTo>
                  <a:pt x="329" y="8375"/>
                  <a:pt x="516" y="8562"/>
                  <a:pt x="741" y="8692"/>
                </a:cubicBezTo>
                <a:cubicBezTo>
                  <a:pt x="966" y="8823"/>
                  <a:pt x="1222" y="8891"/>
                  <a:pt x="1482" y="8891"/>
                </a:cubicBezTo>
                <a:lnTo>
                  <a:pt x="11219" y="8891"/>
                </a:lnTo>
                <a:lnTo>
                  <a:pt x="11219" y="8891"/>
                </a:lnTo>
                <a:cubicBezTo>
                  <a:pt x="11479" y="8891"/>
                  <a:pt x="11735" y="8823"/>
                  <a:pt x="11960" y="8692"/>
                </a:cubicBezTo>
                <a:cubicBezTo>
                  <a:pt x="12185" y="8562"/>
                  <a:pt x="12372" y="8375"/>
                  <a:pt x="12502" y="8150"/>
                </a:cubicBezTo>
                <a:cubicBezTo>
                  <a:pt x="12633" y="7925"/>
                  <a:pt x="12701" y="7669"/>
                  <a:pt x="12701" y="7409"/>
                </a:cubicBezTo>
                <a:lnTo>
                  <a:pt x="12701" y="1481"/>
                </a:lnTo>
                <a:lnTo>
                  <a:pt x="12701" y="1482"/>
                </a:lnTo>
                <a:lnTo>
                  <a:pt x="12701" y="1482"/>
                </a:lnTo>
                <a:cubicBezTo>
                  <a:pt x="12701" y="1222"/>
                  <a:pt x="12633" y="966"/>
                  <a:pt x="12502" y="741"/>
                </a:cubicBezTo>
                <a:cubicBezTo>
                  <a:pt x="12372" y="516"/>
                  <a:pt x="12185" y="329"/>
                  <a:pt x="11960" y="199"/>
                </a:cubicBezTo>
                <a:cubicBezTo>
                  <a:pt x="11735" y="68"/>
                  <a:pt x="11479" y="0"/>
                  <a:pt x="11219" y="0"/>
                </a:cubicBezTo>
                <a:lnTo>
                  <a:pt x="1481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Freihandform: Form 8"/>
          <p:cNvSpPr/>
          <p:nvPr/>
        </p:nvSpPr>
        <p:spPr>
          <a:xfrm>
            <a:off x="6858000" y="2514600"/>
            <a:ext cx="3652560" cy="2052360"/>
          </a:xfrm>
          <a:custGeom>
            <a:avLst/>
            <a:gdLst>
              <a:gd name="textAreaLeft" fmla="*/ 0 w 3652560"/>
              <a:gd name="textAreaRight" fmla="*/ 3653280 w 3652560"/>
              <a:gd name="textAreaTop" fmla="*/ 0 h 2052360"/>
              <a:gd name="textAreaBottom" fmla="*/ 2053080 h 2052360"/>
            </a:gdLst>
            <a:ahLst/>
            <a:rect l="textAreaLeft" t="textAreaTop" r="textAreaRight" b="textAreaBottom"/>
            <a:pathLst>
              <a:path w="10162" h="5717">
                <a:moveTo>
                  <a:pt x="952" y="0"/>
                </a:moveTo>
                <a:lnTo>
                  <a:pt x="953" y="0"/>
                </a:lnTo>
                <a:cubicBezTo>
                  <a:pt x="785" y="0"/>
                  <a:pt x="621" y="44"/>
                  <a:pt x="476" y="128"/>
                </a:cubicBezTo>
                <a:cubicBezTo>
                  <a:pt x="332" y="211"/>
                  <a:pt x="211" y="332"/>
                  <a:pt x="128" y="476"/>
                </a:cubicBezTo>
                <a:cubicBezTo>
                  <a:pt x="44" y="621"/>
                  <a:pt x="0" y="785"/>
                  <a:pt x="0" y="953"/>
                </a:cubicBezTo>
                <a:lnTo>
                  <a:pt x="0" y="4763"/>
                </a:lnTo>
                <a:lnTo>
                  <a:pt x="0" y="4763"/>
                </a:lnTo>
                <a:cubicBezTo>
                  <a:pt x="0" y="4931"/>
                  <a:pt x="44" y="5095"/>
                  <a:pt x="128" y="5240"/>
                </a:cubicBezTo>
                <a:cubicBezTo>
                  <a:pt x="211" y="5384"/>
                  <a:pt x="332" y="5505"/>
                  <a:pt x="476" y="5588"/>
                </a:cubicBezTo>
                <a:cubicBezTo>
                  <a:pt x="621" y="5672"/>
                  <a:pt x="785" y="5716"/>
                  <a:pt x="953" y="5716"/>
                </a:cubicBezTo>
                <a:lnTo>
                  <a:pt x="9208" y="5715"/>
                </a:lnTo>
                <a:lnTo>
                  <a:pt x="9208" y="5716"/>
                </a:lnTo>
                <a:cubicBezTo>
                  <a:pt x="9376" y="5716"/>
                  <a:pt x="9540" y="5672"/>
                  <a:pt x="9685" y="5588"/>
                </a:cubicBezTo>
                <a:cubicBezTo>
                  <a:pt x="9829" y="5505"/>
                  <a:pt x="9950" y="5384"/>
                  <a:pt x="10033" y="5240"/>
                </a:cubicBezTo>
                <a:cubicBezTo>
                  <a:pt x="10117" y="5095"/>
                  <a:pt x="10161" y="4931"/>
                  <a:pt x="10161" y="4763"/>
                </a:cubicBezTo>
                <a:lnTo>
                  <a:pt x="10161" y="952"/>
                </a:lnTo>
                <a:lnTo>
                  <a:pt x="10161" y="953"/>
                </a:lnTo>
                <a:lnTo>
                  <a:pt x="10161" y="953"/>
                </a:lnTo>
                <a:cubicBezTo>
                  <a:pt x="10161" y="785"/>
                  <a:pt x="10117" y="621"/>
                  <a:pt x="10033" y="476"/>
                </a:cubicBezTo>
                <a:cubicBezTo>
                  <a:pt x="9950" y="332"/>
                  <a:pt x="9829" y="211"/>
                  <a:pt x="9685" y="128"/>
                </a:cubicBezTo>
                <a:cubicBezTo>
                  <a:pt x="9540" y="44"/>
                  <a:pt x="9376" y="0"/>
                  <a:pt x="9208" y="0"/>
                </a:cubicBezTo>
                <a:lnTo>
                  <a:pt x="952" y="0"/>
                </a:lnTo>
              </a:path>
            </a:pathLst>
          </a:cu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Freihandform: Form 9"/>
          <p:cNvSpPr/>
          <p:nvPr/>
        </p:nvSpPr>
        <p:spPr>
          <a:xfrm>
            <a:off x="7315200" y="2971800"/>
            <a:ext cx="2738160" cy="909360"/>
          </a:xfrm>
          <a:custGeom>
            <a:avLst/>
            <a:gdLst>
              <a:gd name="textAreaLeft" fmla="*/ 0 w 2738160"/>
              <a:gd name="textAreaRight" fmla="*/ 2738880 w 2738160"/>
              <a:gd name="textAreaTop" fmla="*/ 0 h 909360"/>
              <a:gd name="textAreaBottom" fmla="*/ 910080 h 909360"/>
            </a:gdLst>
            <a:ahLst/>
            <a:rect l="textAreaLeft" t="textAreaTop" r="textAreaRight" b="textAreaBottom"/>
            <a:pathLst>
              <a:path w="7622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7197" y="2541"/>
                </a:lnTo>
                <a:lnTo>
                  <a:pt x="7198" y="2541"/>
                </a:lnTo>
                <a:cubicBezTo>
                  <a:pt x="7272" y="2541"/>
                  <a:pt x="7345" y="2521"/>
                  <a:pt x="7409" y="2484"/>
                </a:cubicBezTo>
                <a:cubicBezTo>
                  <a:pt x="7474" y="2447"/>
                  <a:pt x="7527" y="2394"/>
                  <a:pt x="7564" y="2329"/>
                </a:cubicBezTo>
                <a:cubicBezTo>
                  <a:pt x="7601" y="2265"/>
                  <a:pt x="7621" y="2192"/>
                  <a:pt x="7621" y="2118"/>
                </a:cubicBezTo>
                <a:lnTo>
                  <a:pt x="7621" y="423"/>
                </a:lnTo>
                <a:lnTo>
                  <a:pt x="7621" y="424"/>
                </a:lnTo>
                <a:lnTo>
                  <a:pt x="7621" y="424"/>
                </a:lnTo>
                <a:cubicBezTo>
                  <a:pt x="7621" y="349"/>
                  <a:pt x="7601" y="276"/>
                  <a:pt x="7564" y="212"/>
                </a:cubicBezTo>
                <a:cubicBezTo>
                  <a:pt x="7527" y="147"/>
                  <a:pt x="7474" y="94"/>
                  <a:pt x="7409" y="57"/>
                </a:cubicBezTo>
                <a:cubicBezTo>
                  <a:pt x="7345" y="20"/>
                  <a:pt x="7272" y="0"/>
                  <a:pt x="7198" y="0"/>
                </a:cubicBezTo>
                <a:lnTo>
                  <a:pt x="423" y="0"/>
                </a:lnTo>
              </a:path>
            </a:pathLst>
          </a:cu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feld 10"/>
          <p:cNvSpPr/>
          <p:nvPr/>
        </p:nvSpPr>
        <p:spPr>
          <a:xfrm>
            <a:off x="7543800" y="3200400"/>
            <a:ext cx="228096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Specification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0" name="Textfeld 11"/>
          <p:cNvSpPr/>
          <p:nvPr/>
        </p:nvSpPr>
        <p:spPr>
          <a:xfrm>
            <a:off x="7543800" y="4800600"/>
            <a:ext cx="228096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1" name="Textfeld 12"/>
          <p:cNvSpPr/>
          <p:nvPr/>
        </p:nvSpPr>
        <p:spPr>
          <a:xfrm>
            <a:off x="7543800" y="3987720"/>
            <a:ext cx="228096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168560" y="1912320"/>
            <a:ext cx="8660520" cy="42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5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37" name="Rechteck 12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1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 different perspectives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 perspective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Static-structural perspective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Structure of input/output data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 structure of the system itself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Usage relationships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Dependencies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perspective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is received by the system and how is it manipulated?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Data-flow through the system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Dynamic!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 perspective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State-oriented perspective on how the system is embedded into the system context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Documents reactions by the system on events in the system context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 depends on the system’s state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Reactions include state transitions and effects on the system’s environment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different ways to document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Natural language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Conceptual Models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Hybrid approach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“one best way”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project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People involved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Natural Language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commonly applied documentation form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Usually: prose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read by every stakeholder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Applicable for miscellaneous purposes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any kind of requirement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Well-suited for all three perspectives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possible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kinds of requirements possible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perspectives possible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kinds of conceptual models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Cannot be used universally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Have to fit the type of the requirements and the perspective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Correct use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no switch of perspective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Compact documentation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Easy for trained readers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Less ambiguity than natural language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Knowledge about modeling required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3778560" y="3278520"/>
            <a:ext cx="7075440" cy="312912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/>
          <p:nvPr/>
        </p:nvSpPr>
        <p:spPr>
          <a:xfrm>
            <a:off x="609480" y="1769400"/>
            <a:ext cx="10586160" cy="15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Use case diagrams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Quick overview of system functionalities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 not describe responsibilities in detail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269" name="PlaceHolder 1"/>
          <p:cNvSpPr/>
          <p:nvPr/>
        </p:nvSpPr>
        <p:spPr>
          <a:xfrm>
            <a:off x="609480" y="1769400"/>
            <a:ext cx="10586160" cy="15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Class diagrams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Capture static structure of data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Structural dependencies between the system and the context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3270960" y="3299760"/>
            <a:ext cx="5646240" cy="310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880" cy="207828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3846240" y="2297880"/>
            <a:ext cx="1816920" cy="2257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1"/>
          <p:cNvSpPr/>
          <p:nvPr/>
        </p:nvSpPr>
        <p:spPr>
          <a:xfrm>
            <a:off x="609480" y="1769400"/>
            <a:ext cx="5088600" cy="28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Activity diagrams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processes, sequence-oriented dependencies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Sequential character of use cases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8055000" y="1709280"/>
            <a:ext cx="2722680" cy="504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281" name="PlaceHolder 1"/>
          <p:cNvSpPr/>
          <p:nvPr/>
        </p:nvSpPr>
        <p:spPr>
          <a:xfrm>
            <a:off x="609480" y="1769400"/>
            <a:ext cx="10586160" cy="15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State diagram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Event-driven behavior of a system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1234080" y="3342240"/>
            <a:ext cx="8498520" cy="29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single type of documentation has to be selected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view, audience, ...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Hybrid = natural language + conceptual models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Not redundant, but complementary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Balance out each others weaknesses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Example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 of the general architecture in natural language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Details in form of models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Criteria For Good Requirements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080" cy="463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reflects the correct and agreed upon opinion of all stakeholders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Ranked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by legal obligations or priorities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important if not all functionalities are provided at with the same release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Unambiguous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understood in only one way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help to achieve this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 and up-to-date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consistent with the system context and not outdated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628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 represents the idea of the stakeholder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not contradict each other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on the same level of abstraction/detail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should use the same documentation type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9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0" name="Rechteck 2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1" name="HSN-Hierarchy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628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Verifiable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a requirement must allow for its verification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through tests or measurements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Realizable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implementable within the scope of the project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Traceable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Retracing of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origin</a:t>
            </a:r>
            <a:endParaRPr b="0" lang="en-GB" sz="16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realization</a:t>
            </a:r>
            <a:endParaRPr b="0" lang="en-GB" sz="16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to other documents → e.g., through unique identifiers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595440" y="1780920"/>
            <a:ext cx="10586160" cy="46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fully describe the specified functionality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not yet known → mark, e.g., as “tbd” (“to be determined”)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comprehensible for all stakeholders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1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Further Characteristics of Good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Atomic (it is not possible to subdivide the requirement)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465840" y="1519200"/>
            <a:ext cx="10730520" cy="4191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are these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unambiguous?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4" name="Text Box 14"/>
          <p:cNvSpPr/>
          <p:nvPr/>
        </p:nvSpPr>
        <p:spPr>
          <a:xfrm>
            <a:off x="727920" y="2957400"/>
            <a:ext cx="9223200" cy="100404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 order to retrieve money from the ATM (automatic teller machine), the customer needs to insert a valid card and type in his PIN. If the validation fails, the machine keeps the card.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5" name="Text Box 15"/>
          <p:cNvSpPr/>
          <p:nvPr/>
        </p:nvSpPr>
        <p:spPr>
          <a:xfrm>
            <a:off x="711000" y="4102560"/>
            <a:ext cx="9223200" cy="69912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When the driver turns the steering wheel, the direction of the car is changed accordingly.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6" name="PlaceHolder 11"/>
          <p:cNvSpPr/>
          <p:nvPr/>
        </p:nvSpPr>
        <p:spPr>
          <a:xfrm>
            <a:off x="542880" y="6904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17" name="Rechteck 7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Unambiguous 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Rechteck 334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in General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Criteria for Good Requirements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Structure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00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is this </a:t>
            </a:r>
            <a:r>
              <a:rPr b="0" lang="en-US" sz="2000" spc="-1" strike="noStrike">
                <a:solidFill>
                  <a:srgbClr val="c0504d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atomic ?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19" name="Text Box 12"/>
          <p:cNvSpPr/>
          <p:nvPr/>
        </p:nvSpPr>
        <p:spPr>
          <a:xfrm>
            <a:off x="727920" y="3399840"/>
            <a:ext cx="9223200" cy="69948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As part of the web shop, the customers may search for goods using key words or product categories.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20" name="PlaceHolder 12"/>
          <p:cNvSpPr/>
          <p:nvPr/>
        </p:nvSpPr>
        <p:spPr>
          <a:xfrm>
            <a:off x="542880" y="6904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21" name="Rechteck 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Atomic 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 Structure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2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Unambiguity and Consistency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individual requirements also to be unambiguous and consistent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requirements should be uniquely identifiable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Modifiability and Extendibility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easy to modify and to extend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subject to a version control management system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3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880" cy="462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Completeness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contain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requirement must be documented completely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additional information must be present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261720" y="649692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21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35" name="Rechteck 3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6" name="HSN-Hierarchy 3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880" cy="462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reactions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Influential factors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and exception cases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completeness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Labels for figures and tables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references and index directories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261720" y="649692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609480" y="176688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(IEEE Std. 830-1998)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between requirements documents and other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of changes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Clear Structure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and clear structure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shown in the previous section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13328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 (engl. product requirements document)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customer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is expected / has to be provided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Legally: may define a call for bids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9" name="Rechteck 4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0" name="HSN-Hierarchy 4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PlaceHolder 27"/>
          <p:cNvSpPr/>
          <p:nvPr/>
        </p:nvSpPr>
        <p:spPr>
          <a:xfrm>
            <a:off x="613800" y="2286000"/>
            <a:ext cx="1061928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 (engl. scope statement)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development organization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will be delivered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(this may exceed, restrict, or modify the expectations of the “Lastenheft”)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52" name="Rectangle 1"/>
          <p:cNvSpPr/>
          <p:nvPr/>
        </p:nvSpPr>
        <p:spPr>
          <a:xfrm>
            <a:off x="539640" y="5486400"/>
            <a:ext cx="1065888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Lasten- and Pflichtenheft are mostly defined by their implications for legal affairs and negotiation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609480" y="2286360"/>
            <a:ext cx="5331240" cy="29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overconstrain the possible solution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focus on prioritized expectations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7" name="PlaceHolder 6"/>
          <p:cNvSpPr/>
          <p:nvPr/>
        </p:nvSpPr>
        <p:spPr>
          <a:xfrm>
            <a:off x="5973840" y="2286360"/>
            <a:ext cx="5331240" cy="29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also have a user focus in writing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addresses “User requirements”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uses the same techniques for specification as in Lastenheft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58" name="Rectangle 341"/>
          <p:cNvSpPr/>
          <p:nvPr/>
        </p:nvSpPr>
        <p:spPr>
          <a:xfrm>
            <a:off x="685800" y="5258160"/>
            <a:ext cx="10512720" cy="12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Note: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There are typically requirements that are not described in “Pflichtenheft”, e.g., internal to development organization, higher level of detail, technical aspects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ToC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 requirement document should contain certain contents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Overview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of the concrete structure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 in general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information about the entire document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Provides an overview of the system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Why was the document created, who is the target audience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coverage → Name, principle goals, and advantages of the system to be developed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→  List of stakeholders and their relevant information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5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8" name="Rechteck 5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9" name="HSN-Hierarchy 5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Definitions, acronyms, and abbreviations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Terms used throughout the document are defined for consistent use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also be in the appendix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 (might be part of the appendix)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List of all referenced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Outline of the content and structure of the remainder of the document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increase the understandability of the requirements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information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administrative, management of organizational aspects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environment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is the system embedded into its environment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system boundary and the context boundary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interfaces of the system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pertaining to the architecture → e.g., storage limitations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3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6" name="Rechteck 11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7" name="HSN-Hierarchy 11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functionality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and coarse functionalities of the system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use cases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and target audience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of the system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 the target audience separately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users are necessarily part of the target audience!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that is not documented elsewhere that poses constraints on the system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assumptions about the system context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that a certain functionality is out of scope due to budgeting reasons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8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Remainder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the functional and non-functional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that completes the document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Standards, conventions, background information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Table of contents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 directory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8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technical terms are ambiguous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Java Interfaces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API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Web service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Generic term to describe provided functionality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7" name="Stern: 5 Zacken 1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8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not be known by all stakeholders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be specific to the project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Driven Architecture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 Testing Framework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2" name="Stern: 5 Zacken 5"/>
          <p:cNvSpPr/>
          <p:nvPr/>
        </p:nvSpPr>
        <p:spPr>
          <a:xfrm>
            <a:off x="9950040" y="93564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Purpose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meaning of terms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understandability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misunderstandings and different interpretations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Unifies language between the stakeholders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 entries can (and should) be reused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Across projects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definitions are even universal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Std. 610.12-1990: Standard Glossary of Software Engineering Terminology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7" name="Stern: 5 Zacken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Definition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 book for the terms in the requirements document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609480" y="3384720"/>
            <a:ext cx="10578960" cy="1623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108000" indent="-2286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glossary is a collection of technical terms that are part of a language (terminology). A glossary defines the specific meaning of each of these terms. A glossary can additionally contain references to related terms as well as examples that explain the terms.”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404" name="Stern: 5 Zacken 7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Elements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Context-specific technical terms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Abbreviations and acronyms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concepts with special meaning in the given context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meaning, different terms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Homonyms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meaning, same terms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9" name="Stern: 5 Zacken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required.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s leads to short term gains, but incurs long term costs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Central Management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valid glossary at a time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individual must be responsible for the glossary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confusion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glossary is a living document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maintained throughout the life cycle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Commonly accessible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for all involved persons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4" name="Stern: 5 Zacken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Obligatory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terms from the glossary are to be used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additional synonyms are available, they are not to be used!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include sources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source for a term is available, it should be part of a glossary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discussions about terms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between stakeholders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should agree on the terminology that is used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structure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entries must have the same structure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9" name="Stern: 5 Zacken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2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entry in a glossary should have the same general structure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glossary structure contains: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 of the term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definition of the term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 of the term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terms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Examples/counter-examples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4" name="Stern: 5 Zacken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2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of a (tabular) glossary entry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9" name="Stern: 5 Zacken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0" name="Table 3"/>
          <p:cNvGraphicFramePr/>
          <p:nvPr/>
        </p:nvGraphicFramePr>
        <p:xfrm>
          <a:off x="1469160" y="3819240"/>
          <a:ext cx="8869320" cy="2031840"/>
        </p:xfrm>
        <a:graphic>
          <a:graphicData uri="http://schemas.openxmlformats.org/drawingml/2006/table">
            <a:tbl>
              <a:tblPr/>
              <a:tblGrid>
                <a:gridCol w="3435480"/>
                <a:gridCol w="54342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Route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Definition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specific distance of a direction from a starting point to a destination.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Synonyms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Itinerary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Related Terms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Alternative route (specialization)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Examples/Counter-examples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https://goo.gl/maps/3L82YanUoidbj1HJ6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3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How to create a glossary?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3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structure of the glossary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initial entries and definitions for all glossary entries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stakeholders to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definitions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their own definition in case of differences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missing entries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 and align definitions in the glossary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the glossary available to everyone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online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5" name="Stern: 5 Zacken 5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Document Templates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3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4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outlines predefine the structure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Simplify incorporation of new staff members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Desired contents can be quickly found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Selective reading possibly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Automated verification of documents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their completeness (is every required section present)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contents of other requirements documents</a:t>
            </a:r>
            <a:endParaRPr b="0" lang="en-GB" sz="1800" spc="-1" strike="noStrike"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2668680" y="5590800"/>
            <a:ext cx="6598800" cy="540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Structures must be tailored to project properties!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4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 – Overview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4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document templates and guidelines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selected (common) examples: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IEEE-830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XT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4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4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Recommended Practice for Software Requirements Specifications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by IEEE 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a template that might be used to specify developer requirements (some times it is partially used to describe user developer requirements as it contains parts that are on a higher level)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addition the template provides characteristics for a good software requirements specification document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5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Structure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5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Suggest dividing the document into three main chapters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introductory information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goal, system bounds, ...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general descriptions of the software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 of the system, future users, constraints, ...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specific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and non-functional requirements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0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586160" cy="31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072520" y="5374440"/>
            <a:ext cx="7628400" cy="1128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Agile methods try to avoid documentation.</a:t>
            </a:r>
            <a:endParaRPr b="0" lang="en-GB" sz="2000" spc="-1" strike="noStrike">
              <a:latin typeface="Arial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leads to short term gains, but incurs long term costs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5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5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PlaceHolder 1"/>
          <p:cNvSpPr>
            <a:spLocks noGrp="1"/>
          </p:cNvSpPr>
          <p:nvPr>
            <p:ph/>
          </p:nvPr>
        </p:nvSpPr>
        <p:spPr>
          <a:xfrm>
            <a:off x="609480" y="1805400"/>
            <a:ext cx="1013328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9" name="Stern: 5 Zacken 6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8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1" name="Rechteck 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62" name="HSN-Hierarchy 8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Stern: 5 Zacken 4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PlaceHolder 42"/>
          <p:cNvSpPr/>
          <p:nvPr/>
        </p:nvSpPr>
        <p:spPr>
          <a:xfrm>
            <a:off x="577800" y="2514600"/>
            <a:ext cx="10393560" cy="38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0" bIns="0" anchor="ctr">
            <a:normAutofit fontScale="74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3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66" name="Rechteck 8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67" name="HSN-Hierarchy 7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Stern: 5 Zacken 3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PlaceHolder 37"/>
          <p:cNvSpPr/>
          <p:nvPr/>
        </p:nvSpPr>
        <p:spPr>
          <a:xfrm>
            <a:off x="575640" y="1758600"/>
            <a:ext cx="10970640" cy="41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0" name="PlaceHolder 38"/>
          <p:cNvSpPr/>
          <p:nvPr/>
        </p:nvSpPr>
        <p:spPr>
          <a:xfrm>
            <a:off x="5879880" y="1801800"/>
            <a:ext cx="4972680" cy="46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8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72" name="Rechteck 1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73" name="HSN-Hierarchy 1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464148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8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5" name="PlaceHolder 10"/>
          <p:cNvSpPr/>
          <p:nvPr/>
        </p:nvSpPr>
        <p:spPr>
          <a:xfrm>
            <a:off x="6095880" y="1812600"/>
            <a:ext cx="464148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7000"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 Requirements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GB" sz="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GB" sz="1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GB" sz="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GB" sz="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GB" sz="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GB" sz="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GB" sz="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6" name="Stern: 5 Zacken 2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7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7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different structures, depending on the creator of the document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Germany DIN 69905 defines the structure and terminology of the “Lastenheft” and “Pflichtenheft”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Requirements Specification (“Lastenheft”)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demands on the contractor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Deliveries and services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includes demands of users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constraints on the system, the development, 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82" name="Rechteck 10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83" name="HSN-Hierarchy 9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Requirements Specification (“Pflichtenheft”)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Costumer Requirements Specification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that includes implementation suggestions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8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– Structure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8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Customer/System Requirements Specification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Usage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Data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in the level of detail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9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XT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9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XT =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Extreme Tailoring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vs. V-Model XT: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Tailoring V-Model to specific needs, thereby avoiding unnecessary work by defining deletion conditions for small and medium-sized projects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suited for smaller and medium-sized projects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Involvement of the client: Up to now, the specifications were geared towards the contractor.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Greater modularization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Stronger orientation towards agile and incremental approaches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Online (German):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9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(XT) – Why V?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95" name="Grafik 2" descr=""/>
          <p:cNvPicPr/>
          <p:nvPr/>
        </p:nvPicPr>
        <p:blipFill>
          <a:blip r:embed="rId1"/>
          <a:stretch/>
        </p:blipFill>
        <p:spPr>
          <a:xfrm>
            <a:off x="1881720" y="1812600"/>
            <a:ext cx="8423280" cy="460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9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9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Developed by James &amp; Suzanne Robertson (The Atlantic Systems Guild)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Presents a template that may be used to specify user requirements as well as developer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describe very detailed information about the system while other sections are very high level (developer vs. user)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can be used for a developer audience as well as a user audience.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 these cases either the used notation is the key differentiator or the information contained in the user document is refined in the developer section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Available online: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Arial"/>
                <a:hlinkClick r:id="rId1"/>
              </a:rPr>
              <a:t>Link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the basis of system development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Influence analysis, design, implementation, and test phases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 has strong impact on the project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Specifications have legal relevance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Often the foundation for contracts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may lead to legal conflicts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possibly extremely complex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Thousands of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Complex interdependencies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must be accessible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Without documentation access for all involved persons not possible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0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0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Purpose of the Project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Stakeholders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Constraints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Mandated Constraints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Naming Conventions and Definitions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Relevant Facts and Assumptions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Work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Data Model &amp; Data Dictionary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Product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506" name="Stern: 5 Zacken 6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0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0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and Feel Requirements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and Humanity Requirements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 Requirements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Operational and Environmental Requirements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Maintainability and Support Requirements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Security Requirements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Cultural Requirements</a:t>
            </a:r>
            <a:endParaRPr b="0" lang="en-GB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Legal Requirements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512" name="Stern: 5 Zacken 6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1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1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Issues</a:t>
            </a:r>
            <a:endParaRPr b="0" lang="en-GB" sz="20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Open Issues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Off-the-Shelf Solutions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New Problems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Tasks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Migration to the New Product (Cutover)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Risks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Costs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Documentation and Testing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Waiting Room</a:t>
            </a:r>
            <a:endParaRPr b="0" lang="en-GB" sz="1800" spc="-1" strike="noStrike">
              <a:latin typeface="Arial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Ideas for Solutions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518" name="Stern: 5 Zacken 6"/>
          <p:cNvSpPr/>
          <p:nvPr/>
        </p:nvSpPr>
        <p:spPr>
          <a:xfrm>
            <a:off x="9950040" y="91548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2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documentation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language, conceptual models, and hybrid approach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Data, functional, and behavioral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Standardized structures available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provide means to structure requirements documents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what should be the content of a requirements specification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4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25" name="HSN-Hierarchy 10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do not: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specify different parts 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guarantee the characteristics of a good document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to choose notation to specify a certain section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in how to achieve for example completeness or traceability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the documentation is important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684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 serves communication purposes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within the team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over time (e.g., change of personnel)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between development team and customer (contracts)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Depending 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importance of these dimensions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involved stakeholder groups (e.g., capability to deal with notations)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characteristics (e.g., reliabiliy, maintenance period)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amount, form and contents of the requirements documentation needs to be adapted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Refers to any form of information written down relating to a software or system artifact.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Requirements documentation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form of explicit documentation of a requirement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(documented) information relating to a system that shall be developed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8c4f"/>
                </a:solidFill>
                <a:latin typeface="DejaVu Sans"/>
                <a:ea typeface="Arial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used in contrast to specification, then requirements only refers to informal (i.e. abstract) requirements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LibreOffice/7.4.1.2$Linux_X86_64 LibreOffice_project/40$Build-2</Application>
  <AppVersion>15.0000</AppVersion>
  <Words>3568</Words>
  <Paragraphs>732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2022-10-25T13:53:41Z</dcterms:modified>
  <cp:revision>3346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68</vt:i4>
  </property>
</Properties>
</file>