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5023F70D-6E8F-4AC3-B0E1-239E0179345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32F131ED-768B-4C3D-8EC8-24624926095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B1927A55-4C00-43FF-9DD6-E1E5446196A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4A8CE1DA-C3D6-4AE2-8941-45743A2917F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0C62488E-8AF6-4DAF-8052-13AC8E57CB4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Was muss ich für 5% mehr Umsatz machen?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9BA3CFB5-5EC7-4DAD-9647-FDB79CBC727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5B00417E-D7EC-4F39-8E27-55674C31685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31D4147B-8D12-481E-BD21-8E4CA1EC2FA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733BF833-4BF0-4CE7-9830-58FE8083FD2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ADBD6584-23B2-4D82-AF99-27506821ADE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CB7EBDD7-0AFA-47E4-8AAC-9804529DB65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F89BCF1A-07BA-44D7-B90D-B4B8D191C8E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7B5CFE6A-491F-4F2F-A93F-AF515D58F0F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4943D80E-06C3-454F-82F2-F1A947D3573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Actor muss klar sein: Tut es das System oder die Umgebung.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Aber nicht Entwurf vorwegnehmen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686508E9-7252-4661-9086-6E2DDCAC7A9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Sauber trennen was ist Requirement und was ist Begründung (Rationale)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38945CFC-1CA7-45E6-803C-8A4473487F6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F8E69509-0711-40FC-8599-7C569B22CD0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98F1BF7D-5A6D-4E48-AC2E-48CD48134AF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Nicht den Begriff Telefon verwenden um alle 3 Teile zu subsumieren, sondern Zielgruppe adäquat ansprechen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39BE8949-31BA-44DF-901C-45F71F7DCA0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3252BEA9-9FCB-4D08-A6A3-67AB923ACEF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BD64A4C7-2B12-48A9-8AF4-602392A7A92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725677C8-7336-4812-94D0-14B87321387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14DF2291-847A-4483-9112-47AEF2E3B42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33AA0093-9728-4911-AB4F-FCC288ECC13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CA5F2886-E653-430A-ACDB-52D6A7F4469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65C3FAA1-DB9F-4952-A677-C2771EE8CAF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5CC201F8-9C6B-41EA-BA57-2657E9AD5F8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69DAF53F-FB7F-4E63-88E0-A7C793F37ED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C633898A-9B38-4824-853C-8731F2416A2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DFEF2443-57CA-4E40-8EA9-5DB1EF2A3F0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9A46B4BE-B6A3-46D9-B769-22855F7D525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866E8F47-5F27-4745-ACE6-B6E8FC5E96A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/>
          <p:nvPr/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B3D86477-B36A-48AA-8BFB-B658416C158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640" cy="45237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A0F52B5-13DC-4752-B3B4-3E1DCE7E042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A6953E2-AEF2-4107-81E8-8092DD6F149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6841C75-3CB0-4EE3-B11C-2406F81AC97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A8A34D8-1915-4363-A2EF-3D25D3A162F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B6B6960-CD1C-44EE-A81E-2C823E5201B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B91547A-0D3D-4921-9609-A80128661B5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2600" cy="11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2600" cy="236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7: Requirements Documentation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39640" y="1617840"/>
            <a:ext cx="10569240" cy="47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Ambiguity is a common problem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Ambiguity is often overlooked, as an interpretation is chosen unconsciously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79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Cause: Ambiguity as „under-specification“ is a typical phenomenon of natural language. The solution of ambiguity is an (often unconscious) cognitive process taking context (e.g. shared situation) or other cues (e.g. nonverbal) into account.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79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„most likely“ interpretation of a requirement is chosen unconsciously, thus the interpretation causing the least contradictions with already known requirements, domain attributes or standards is chosen.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79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Because requirements can be controversial, this – in contrast to the common, verbal everyday communication – is not an optimal strategy! Contradictions must be discussed with the parties and must be solved.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Ambiguity can be a sign for incompleteness!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42880" y="72432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42880" y="126972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Why should we care? 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/>
          <p:nvPr/>
        </p:nvSpPr>
        <p:spPr>
          <a:xfrm>
            <a:off x="539640" y="1339200"/>
            <a:ext cx="10731960" cy="528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Consequences show up very late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During integration of software components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During acceptance test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During usage of the software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ambiguous requirements a frequent problem?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Result of a survey with specification techniques: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Omissions and conflicts in specifications are noticed more often than ambiguities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mbiguities are rather self-interpreted and more often misinterpreted than other types of defects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 specific ambiguity: a frequent problem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Linguistic ambiguity: a rare problem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42880" y="7250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542880" y="12704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Impact on Software Engineering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67640" y="1973520"/>
            <a:ext cx="10397160" cy="40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Conscious ambiguity: </a:t>
            </a:r>
            <a:endParaRPr b="0" lang="en-GB" sz="2000" spc="-1" strike="noStrike">
              <a:latin typeface="Arial"/>
            </a:endParaRPr>
          </a:p>
          <a:p>
            <a:pPr marL="44640" indent="-28548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Client wants to keep requirements open e.g.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usual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in public projects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Unconscious ambiguity: </a:t>
            </a:r>
            <a:endParaRPr b="0" lang="en-GB" sz="2000" spc="-1" strike="noStrike">
              <a:latin typeface="Arial"/>
            </a:endParaRPr>
          </a:p>
          <a:p>
            <a:pPr marL="44640" indent="-28548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Client expects a certain interpretation of the requirement, ambiguity occurs as the expectations of customer and client are not shared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Linguistic ambiguity: </a:t>
            </a:r>
            <a:endParaRPr b="0" lang="en-GB" sz="2000" spc="-1" strike="noStrike">
              <a:latin typeface="Arial"/>
            </a:endParaRPr>
          </a:p>
          <a:p>
            <a:pPr marL="44640" indent="-28548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Inherent attributes of the natural language „Flying airplanes can be dangerous”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RE specific ambiguity:</a:t>
            </a:r>
            <a:endParaRPr b="0" lang="en-GB" sz="2000" spc="-1" strike="noStrike">
              <a:latin typeface="Arial"/>
            </a:endParaRPr>
          </a:p>
          <a:p>
            <a:pPr marL="44640" indent="-28548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Arises from interpretation of a requirement via background knowledge (other requirements, domain, etc.)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42880" y="7250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542880" y="12704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Categories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/>
          <p:nvPr/>
        </p:nvSpPr>
        <p:spPr>
          <a:xfrm>
            <a:off x="539640" y="1339200"/>
            <a:ext cx="10503360" cy="48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 marL="316440" indent="-3160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Vagueness: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Continuum of interpretations, diffuse classification, summarized version of the interpretation available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text editor has to respond to user input in the adequate time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Are 10 seconds still adequate? </a:t>
            </a:r>
            <a:endParaRPr b="0" lang="en-GB" sz="1800" spc="-1" strike="noStrike">
              <a:latin typeface="Arial"/>
            </a:endParaRPr>
          </a:p>
          <a:p>
            <a:pPr marL="316440" indent="-31608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Generality: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Continuum of interpretations, but exact classification, summarized version of the interpretation is available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ATM system shall increase the market coverage of the bank company XYZ by at least 5%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No charge for ATM transactions, user interface should require as few user interactions as possible …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30720" y="1560600"/>
            <a:ext cx="10913760" cy="468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3"/>
          <p:cNvSpPr/>
          <p:nvPr/>
        </p:nvSpPr>
        <p:spPr>
          <a:xfrm>
            <a:off x="542880" y="7250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542880" y="12704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Types of Ambiguities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13800" y="1611360"/>
            <a:ext cx="11443320" cy="43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TextShape 2"/>
          <p:cNvSpPr/>
          <p:nvPr/>
        </p:nvSpPr>
        <p:spPr>
          <a:xfrm>
            <a:off x="539640" y="1339200"/>
            <a:ext cx="10731960" cy="48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Genuine Ambiguity: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Countable number of interpretations, no summarized version of the interpretation available, thus immediate clarification needed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Arial"/>
              </a:rPr>
              <a:t>Lexical: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A term with several, in most cases related meanings</a:t>
            </a:r>
            <a:endParaRPr b="0" lang="en-GB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When the user presses the L- and R-button simultaneously, </a:t>
            </a:r>
            <a:br>
              <a:rPr sz="1800"/>
            </a:b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alarm is turned off 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The current alarm or the ability to sound alarms?</a:t>
            </a:r>
            <a:endParaRPr b="0" lang="en-GB" sz="1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Arial"/>
              </a:rPr>
              <a:t>Syntactic: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Structure of a sentence is not clear without ambiguity</a:t>
            </a:r>
            <a:endParaRPr b="0" lang="en-GB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The customer enters a card with a code 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Is the code read from the card or is it typed in?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542880" y="7254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542880" y="1270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Types of Ambiguities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39640" y="1598760"/>
            <a:ext cx="10566720" cy="450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lvl="1" marL="432000" indent="-215640">
              <a:lnSpc>
                <a:spcPct val="100000"/>
              </a:lnSpc>
              <a:spcBef>
                <a:spcPts val="60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90512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ＭＳ Ｐゴシック"/>
              </a:rPr>
              <a:t>Semantic: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A sentence can be translated into several logic terms</a:t>
            </a:r>
            <a:endParaRPr b="0" lang="en-GB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051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An alarm must be triggered if an aircraft is identified as hostile and </a:t>
            </a:r>
            <a:br>
              <a:rPr sz="1800"/>
            </a:b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has an unknown mission or in case the aircraft is able to reach the </a:t>
            </a:r>
            <a:br>
              <a:rPr sz="1800"/>
            </a:b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protected airspace within 5 minutes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Is the „and“ or the „or“ the stronger binding operator?</a:t>
            </a:r>
            <a:endParaRPr b="0" lang="en-GB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90512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ＭＳ Ｐゴシック"/>
              </a:rPr>
              <a:t>Referential: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A reference to an object is ambiguous to a previous sentence or subordinate clause. Is caused by nouns and pronouns.</a:t>
            </a:r>
            <a:endParaRPr b="0" lang="en-GB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051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customer enters a card and a numeric personal code. If it is not valid then the ATM rejects the card.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Card or code not valid?</a:t>
            </a:r>
            <a:endParaRPr b="0" lang="en-GB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05120"/>
              </a:tabLst>
            </a:pPr>
            <a:br>
              <a:rPr sz="1800"/>
            </a:b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[…] The product shall show all roads predicted to freeze. Reference of “all roads”?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42880" y="7254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542880" y="1270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Types of Ambiguities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13800" y="1544760"/>
            <a:ext cx="11125440" cy="464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TextShape 2"/>
          <p:cNvSpPr/>
          <p:nvPr/>
        </p:nvSpPr>
        <p:spPr>
          <a:xfrm>
            <a:off x="539640" y="1339200"/>
            <a:ext cx="10731960" cy="48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Discourse ambiguity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= A requirement is ambiguous in relation to other requirements.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Example 1: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(A1)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When the XYZ button is pressed, the Head-up Display (HUD) shows the aircraft‘s current coordinates.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A2)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When the aircraft is not airborne, the HUD shows the current weather conditions.</a:t>
            </a:r>
            <a:endParaRPr b="0" lang="en-GB" sz="1800" spc="-1" strike="noStrike">
              <a:latin typeface="Arial"/>
            </a:endParaRPr>
          </a:p>
          <a:p>
            <a:pPr marL="685800" indent="-26352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Will the coordinates be displayed if the XYZ button is pressed and the aircraft is currently not airborne?</a:t>
            </a:r>
            <a:endParaRPr b="0" lang="en-GB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Example 2: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first dunning letter has to be created after 2 weeks and the second after 4 weeks. At that time the system is also sending a notice to the responsible official in charge.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Is the notice send after 2 or after 4 weeks? (or after 6 weeks?)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42880" y="7254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542880" y="1270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Types of Ambiguities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/>
          <p:nvPr/>
        </p:nvSpPr>
        <p:spPr>
          <a:xfrm>
            <a:off x="539640" y="1339200"/>
            <a:ext cx="10429920" cy="505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Most requirements documentation is still done using text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Typical quality problems of requirements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79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Too restrictive: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requirements are described that unnecessarily restrict the range of possible interpretations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Unnecessary: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single users request highly specialized functions, or the requirement does not contribute to the software systems goals.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Inconsistent: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with goals of the software system, standards, directives, etc.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Redundant: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with other information (in the requirements document)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77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DejaVu Sans"/>
                <a:ea typeface="Arial"/>
              </a:rPr>
              <a:t>le guide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Quality Problems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/>
          <p:nvPr/>
        </p:nvSpPr>
        <p:spPr>
          <a:xfrm>
            <a:off x="539640" y="1769760"/>
            <a:ext cx="10429920" cy="462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Most requirements documentation is still done using text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Typical quality problems of requirements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79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Too restrictive: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requirements are described that unnecessarily restrict the range of possible interpretations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Unnecessary: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single users request highly specialized functions, or the requirement does not contribute to the software systems goals.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Inconsistent: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with goals of the software system, standards, directives, etc.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Redundant: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with other information (in the requirements document)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72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Style Guide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77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DejaVu Sans"/>
                <a:ea typeface="Arial"/>
              </a:rPr>
              <a:t>Style guide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Quality Problems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539640" y="1709280"/>
            <a:ext cx="8225640" cy="4353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Types of Requirements</a:t>
            </a:r>
            <a:endParaRPr b="0" lang="en-GB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Textual Requirements Specification</a:t>
            </a:r>
            <a:endParaRPr b="0" lang="en-GB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Ambiguity</a:t>
            </a:r>
            <a:endParaRPr b="0" lang="en-GB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Guidelines</a:t>
            </a:r>
            <a:endParaRPr b="0" lang="en-GB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Syntactic Requirements Patterns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2320" cy="207972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3"/>
          <p:cNvSpPr/>
          <p:nvPr/>
        </p:nvSpPr>
        <p:spPr>
          <a:xfrm>
            <a:off x="3846240" y="2297880"/>
            <a:ext cx="1818360" cy="22586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/>
          <p:nvPr/>
        </p:nvSpPr>
        <p:spPr>
          <a:xfrm>
            <a:off x="539640" y="1339200"/>
            <a:ext cx="10503360" cy="48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16440" indent="-3160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Objectives: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are easier to read and thus easier to understand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Our style guide handles the most frequent problems, project-specific extensions may be reasonable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Directives should be consolidated in a company-specific style guide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42880" y="72252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542880" y="126792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Style Guide for the Specification of Requirements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39640" y="1681200"/>
            <a:ext cx="11347560" cy="452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43080" indent="-34272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Short sentences, because of the limitation of the human short-term memory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Describe only one requirement per sentence, avoid „and“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Avoid jargon, use abbreviations sparingly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Short paragraphs (max. 7 sentences)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lists, instead of listing sentences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terminology consistent; repetition of words is welcome!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Avoid nested logic terms</a:t>
            </a:r>
            <a:endParaRPr b="0" lang="en-GB" sz="2000" spc="-1" strike="noStrike">
              <a:latin typeface="Arial"/>
            </a:endParaRPr>
          </a:p>
          <a:p>
            <a:pPr marL="1141560" indent="-22680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If X or Y is given in case Z, but not..</a:t>
            </a:r>
            <a:endParaRPr b="0" lang="en-GB" sz="1800" spc="-1" strike="noStrike">
              <a:latin typeface="Arial"/>
            </a:endParaRPr>
          </a:p>
          <a:p>
            <a:pPr lvl="2" marL="1141560" indent="-2268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 Unicode MS"/>
              <a:buChar char="⇒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pseudo code or decision tables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42880" y="7228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542880" y="126828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Style Guide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461680" y="2104920"/>
            <a:ext cx="8736120" cy="36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901"/>
              </a:spcBef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Users attempting to access the ABC database should be reminded by a system message that will be acknowledged and by page headings on all reports that the data is sensitive, and access is limited by their system privileges.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40"/>
              </a:spcBef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4.1 The system shall notify users attempting to access the ABC    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      database that</a:t>
            </a:r>
            <a:endParaRPr b="0" lang="en-GB" sz="1800" spc="-1" strike="noStrike">
              <a:latin typeface="Arial"/>
            </a:endParaRPr>
          </a:p>
          <a:p>
            <a:pPr lvl="1" marL="798480" indent="-22680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"/>
              <a:tabLst>
                <a:tab algn="l" pos="1714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ABC data is classified “sensitive”</a:t>
            </a:r>
            <a:endParaRPr b="0" lang="en-GB" sz="1600" spc="-1" strike="noStrike">
              <a:latin typeface="Arial"/>
            </a:endParaRPr>
          </a:p>
          <a:p>
            <a:pPr lvl="1" marL="798480" indent="-22680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"/>
              <a:tabLst>
                <a:tab algn="l" pos="1714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Access to the ABC data is limited according to the user’s system privileges</a:t>
            </a:r>
            <a:endParaRPr b="0" lang="en-GB" sz="1600" spc="-1" strike="noStrike">
              <a:latin typeface="Arial"/>
            </a:endParaRPr>
          </a:p>
          <a:p>
            <a:pPr lvl="1" marL="798480" indent="-22680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"/>
              <a:tabLst>
                <a:tab algn="l" pos="1714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Page headings on all reports generated using the ABC database must state that the report contains sensitive information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01"/>
              </a:spcBef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4.1.1 The system shall require the user to acknowledge the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         notification before being allowed to access the ABC database.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078200" y="2408760"/>
            <a:ext cx="615600" cy="3326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1" lang="de-DE" sz="1600" spc="-1" strike="noStrike">
                <a:solidFill>
                  <a:srgbClr val="ffffff"/>
                </a:solidFill>
                <a:latin typeface="DejaVu Sans"/>
                <a:ea typeface="ＭＳ Ｐゴシック"/>
              </a:rPr>
              <a:t>Bad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1005840" y="4343040"/>
            <a:ext cx="767880" cy="332640"/>
          </a:xfrm>
          <a:prstGeom prst="rect">
            <a:avLst/>
          </a:pr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1" lang="de-DE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Good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542880" y="7232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542880" y="12686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0" name="Line 6"/>
          <p:cNvSpPr/>
          <p:nvPr/>
        </p:nvSpPr>
        <p:spPr>
          <a:xfrm>
            <a:off x="805680" y="3392280"/>
            <a:ext cx="10359360" cy="5400"/>
          </a:xfrm>
          <a:prstGeom prst="line">
            <a:avLst/>
          </a:prstGeom>
          <a:ln w="3816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39640" y="1589040"/>
            <a:ext cx="10319400" cy="50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words like ‘must’, ‘can’, ‘ought’, ‘should’, ‘is’, etc. carefully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Either: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precise definition: ‘must’, ‘ought’ show that the requirement is mandatory, etc.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Or: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separate mandatory from optional requirements through a definition of a respective attribute or through a chapter heading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active instead of passive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Wrong: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a result is displayed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Right: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the system displays the result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(thus the actor is obvious!)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Illustrate complex dependencies with graphics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precise references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automatic spellchecker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42880" y="7232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542880" y="12686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Style Guide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39640" y="1608120"/>
            <a:ext cx="10548000" cy="44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Express requirements so they are testable. Thus it is possible to check whether or not the system meets the requirements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Is it possible to create a test case for requirement X?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State rationale for each requirement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rationale is important as a basis for deciding upon changes or omissions of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requirements during development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Explanations in requirements are confusing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DejaVu Sans"/>
                <a:ea typeface="ＭＳ Ｐゴシック"/>
              </a:rPr>
              <a:t>Negative example: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“To enable an experienced user to work efficiently, the access authorization is also checked on double-clicking a list item and if this authorization is valid, the customer-specific data will be displayed in ‘Access’ field. In case the SQL-query returns an error code (-1), …“    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DejaVu Sans"/>
                <a:ea typeface="ＭＳ Ｐゴシック"/>
              </a:rPr>
              <a:t>Better solution: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ake explanations explicit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42880" y="7232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542880" y="12686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Style Guide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39640" y="1684440"/>
            <a:ext cx="10319400" cy="44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Avoid generalities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Leads to ambiguities → Example Tamagotchi: “On clicking the R-button the selected function is canceled.“ Is this also true for the time function?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Seems boring if it has platitude characteristics → Example: “Input masks should be displayed entirely on screen. Scrolling should be avoided if possible. That is a principle of graphical user-interface design!“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algn="l" pos="171468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Document the sources (persons) of all requirements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For a large number of requirements or after a certain period of time, it is difficult to remember a source, if a requirement must be changed. 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542880" y="7232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542880" y="12686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Style Guide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39640" y="1662120"/>
            <a:ext cx="10336680" cy="437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Why should technical terms be defined?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advantage is to avoid misunderstandings caused by the following phenomena: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Unclear terms. Meaning is unclear to the requirement engineer (e.g., “butterfly valve”)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Ordinary terms may have special meanings to clients/users (“article”, “call”)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Different terms for the same „thing“ (synonyms) used by different sources or because the vocabulary of concepts of the client is not yet defined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Same term for related, but still different „things“ (polysemy)</a:t>
            </a:r>
            <a:r>
              <a:rPr b="0" lang="en-US" sz="1800" spc="-1" strike="noStrike">
                <a:solidFill>
                  <a:srgbClr val="0000ff"/>
                </a:solidFill>
                <a:latin typeface="DejaVu Sans"/>
                <a:ea typeface="ＭＳ Ｐゴシック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e.g.</a:t>
            </a:r>
            <a:r>
              <a:rPr b="0" lang="en-US" sz="1800" spc="-1" strike="noStrike">
                <a:solidFill>
                  <a:srgbClr val="0000ff"/>
                </a:solidFill>
                <a:latin typeface="DejaVu Sans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“school” = the institution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or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specific school (e.g., Werner v. Siemens Schule in Hildesheim)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542880" y="7232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542880" y="126864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Technical Terms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39640" y="1582560"/>
            <a:ext cx="10582200" cy="33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43080" indent="-342720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Choose terms appropriate for the readers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Example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Times New Roman"/>
                <a:ea typeface="ＭＳ Ｐゴシック"/>
              </a:rPr>
              <a:t>→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 ISDN phone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For the hardware engineer: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key codes and activation of the LCD display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For the interface designer: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key sequences and masks on the LCD display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For the user of the telephone: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functions like call forwarding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correct description level is the one, that suits the expectations of the requirements-document reader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542880" y="7236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542880" y="12690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Technical Terms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539640" y="1709280"/>
            <a:ext cx="8225640" cy="4353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Types of Requirements</a:t>
            </a:r>
            <a:endParaRPr b="0" lang="en-GB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Textual Requirements Specification</a:t>
            </a:r>
            <a:endParaRPr b="0" lang="en-GB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Ambiguity</a:t>
            </a:r>
            <a:endParaRPr b="0" lang="en-GB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Guidelines</a:t>
            </a:r>
            <a:endParaRPr b="0" lang="en-GB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Syntactic Requirements Patterns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/>
          <p:nvPr/>
        </p:nvSpPr>
        <p:spPr>
          <a:xfrm>
            <a:off x="539640" y="1339200"/>
            <a:ext cx="10890000" cy="48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Technique that aims at avoiding mistakes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known as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templates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 algn="ctr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good pattern contains: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Condition, subject, “legal obligation”, verb, object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465840" y="3309120"/>
            <a:ext cx="10890000" cy="10587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syntactic requirement pattern defines a syntactic structure for documenting requirements in natural language and defines meaning of each part of the syntactic structure.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”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7: Requirements 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51800" y="1709280"/>
            <a:ext cx="8225640" cy="4353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Textual Requirements Specification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/>
          <p:nvPr/>
        </p:nvSpPr>
        <p:spPr>
          <a:xfrm>
            <a:off x="539640" y="4363920"/>
            <a:ext cx="10890000" cy="183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&lt;when?&gt; / &lt;under what conditions&gt;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Conditions under which the function documented in the requirement is performed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Temporal or logical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or more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288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7000" cy="2394360"/>
          </a:xfrm>
          <a:prstGeom prst="rect">
            <a:avLst/>
          </a:prstGeom>
          <a:ln w="0">
            <a:noFill/>
          </a:ln>
        </p:spPr>
      </p:pic>
      <p:sp>
        <p:nvSpPr>
          <p:cNvPr id="289" name="CustomShape 5"/>
          <p:cNvSpPr/>
          <p:nvPr/>
        </p:nvSpPr>
        <p:spPr>
          <a:xfrm>
            <a:off x="914400" y="2552400"/>
            <a:ext cx="1494360" cy="9824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/>
          <p:nvPr/>
        </p:nvSpPr>
        <p:spPr>
          <a:xfrm>
            <a:off x="539640" y="4363920"/>
            <a:ext cx="10890000" cy="183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SYSTEM / &lt;system name&gt;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Name of the system that shall provide the functionality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Subject of the sentence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294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7000" cy="2394360"/>
          </a:xfrm>
          <a:prstGeom prst="rect">
            <a:avLst/>
          </a:prstGeom>
          <a:ln w="0">
            <a:noFill/>
          </a:ln>
        </p:spPr>
      </p:pic>
      <p:sp>
        <p:nvSpPr>
          <p:cNvPr id="295" name="CustomShape 5"/>
          <p:cNvSpPr/>
          <p:nvPr/>
        </p:nvSpPr>
        <p:spPr>
          <a:xfrm>
            <a:off x="2586960" y="2574000"/>
            <a:ext cx="1494360" cy="9824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/>
          <p:nvPr/>
        </p:nvSpPr>
        <p:spPr>
          <a:xfrm>
            <a:off x="539640" y="4363920"/>
            <a:ext cx="10890000" cy="183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SHALL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Legally binding requirement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 statement does not contain “shall”, it is not a requirement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300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7000" cy="2394360"/>
          </a:xfrm>
          <a:prstGeom prst="rect">
            <a:avLst/>
          </a:prstGeom>
          <a:ln w="0">
            <a:noFill/>
          </a:ln>
        </p:spPr>
      </p:pic>
      <p:sp>
        <p:nvSpPr>
          <p:cNvPr id="301" name="CustomShape 5"/>
          <p:cNvSpPr/>
          <p:nvPr/>
        </p:nvSpPr>
        <p:spPr>
          <a:xfrm>
            <a:off x="4512600" y="2252160"/>
            <a:ext cx="895320" cy="45756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/>
          <p:nvPr/>
        </p:nvSpPr>
        <p:spPr>
          <a:xfrm>
            <a:off x="539640" y="4363920"/>
            <a:ext cx="10890000" cy="183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Highly recommended feature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Optional, not contractually required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More like goals instead of requirements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306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7000" cy="2394360"/>
          </a:xfrm>
          <a:prstGeom prst="rect">
            <a:avLst/>
          </a:prstGeom>
          <a:ln w="0">
            <a:noFill/>
          </a:ln>
        </p:spPr>
      </p:pic>
      <p:sp>
        <p:nvSpPr>
          <p:cNvPr id="307" name="CustomShape 5"/>
          <p:cNvSpPr/>
          <p:nvPr/>
        </p:nvSpPr>
        <p:spPr>
          <a:xfrm>
            <a:off x="4512600" y="2836440"/>
            <a:ext cx="895320" cy="45756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/>
          <p:nvPr/>
        </p:nvSpPr>
        <p:spPr>
          <a:xfrm>
            <a:off x="539640" y="4363920"/>
            <a:ext cx="10890000" cy="183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WILL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Statements of fact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 If I want to tell you something about another system I will use “will”.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312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7000" cy="2394360"/>
          </a:xfrm>
          <a:prstGeom prst="rect">
            <a:avLst/>
          </a:prstGeom>
          <a:ln w="0">
            <a:noFill/>
          </a:ln>
        </p:spPr>
      </p:pic>
      <p:sp>
        <p:nvSpPr>
          <p:cNvPr id="313" name="CustomShape 5"/>
          <p:cNvSpPr/>
          <p:nvPr/>
        </p:nvSpPr>
        <p:spPr>
          <a:xfrm>
            <a:off x="4519800" y="3357360"/>
            <a:ext cx="895320" cy="45756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/>
          <p:nvPr/>
        </p:nvSpPr>
        <p:spPr>
          <a:xfrm>
            <a:off x="539640" y="4363920"/>
            <a:ext cx="10890000" cy="183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&lt;whom?&gt; WITH THE ABILITY TO &lt;process&gt;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as &lt;process&gt;, except: Applies to requirements offered to specific users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&lt;whom?&gt;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318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7000" cy="2394360"/>
          </a:xfrm>
          <a:prstGeom prst="rect">
            <a:avLst/>
          </a:prstGeom>
          <a:ln w="0">
            <a:noFill/>
          </a:ln>
        </p:spPr>
      </p:pic>
      <p:sp>
        <p:nvSpPr>
          <p:cNvPr id="319" name="CustomShape 5"/>
          <p:cNvSpPr/>
          <p:nvPr/>
        </p:nvSpPr>
        <p:spPr>
          <a:xfrm>
            <a:off x="6296760" y="2605680"/>
            <a:ext cx="1698840" cy="92916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/>
          <p:nvPr/>
        </p:nvSpPr>
        <p:spPr>
          <a:xfrm>
            <a:off x="539640" y="4363920"/>
            <a:ext cx="10890000" cy="183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 ABLE TO &lt;process&gt;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as &lt;process&gt;, except: Applies to requirements that are performed as reactions to trigger events from other systems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324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7000" cy="2394360"/>
          </a:xfrm>
          <a:prstGeom prst="rect">
            <a:avLst/>
          </a:prstGeom>
          <a:ln w="0">
            <a:noFill/>
          </a:ln>
        </p:spPr>
      </p:pic>
      <p:sp>
        <p:nvSpPr>
          <p:cNvPr id="325" name="CustomShape 5"/>
          <p:cNvSpPr/>
          <p:nvPr/>
        </p:nvSpPr>
        <p:spPr>
          <a:xfrm>
            <a:off x="6467760" y="3688200"/>
            <a:ext cx="1178280" cy="67212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/>
          <p:nvPr/>
        </p:nvSpPr>
        <p:spPr>
          <a:xfrm>
            <a:off x="539640" y="4363920"/>
            <a:ext cx="10890000" cy="183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&lt;object&gt; and &lt;additional details about the object&gt;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 for which the functionality is required, e.g., which document shall be printed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330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7000" cy="2394360"/>
          </a:xfrm>
          <a:prstGeom prst="rect">
            <a:avLst/>
          </a:prstGeom>
          <a:ln w="0">
            <a:noFill/>
          </a:ln>
        </p:spPr>
      </p:pic>
      <p:sp>
        <p:nvSpPr>
          <p:cNvPr id="331" name="CustomShape 5"/>
          <p:cNvSpPr/>
          <p:nvPr/>
        </p:nvSpPr>
        <p:spPr>
          <a:xfrm>
            <a:off x="8750160" y="2632680"/>
            <a:ext cx="2397600" cy="90972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/>
          <p:nvPr/>
        </p:nvSpPr>
        <p:spPr>
          <a:xfrm>
            <a:off x="539640" y="1339200"/>
            <a:ext cx="10890000" cy="48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b0f0"/>
                </a:solidFill>
                <a:latin typeface="DejaVu Sans"/>
                <a:ea typeface="DejaVu Sans"/>
              </a:rPr>
              <a:t>If the glass break detector detects the damaging of a window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</a:t>
            </a:r>
            <a:r>
              <a:rPr b="0" lang="en-US" sz="2000" spc="-1" strike="noStrike">
                <a:solidFill>
                  <a:srgbClr val="00b050"/>
                </a:solidFill>
                <a:latin typeface="DejaVu Sans"/>
                <a:ea typeface="DejaVu Sans"/>
              </a:rPr>
              <a:t>the Burglar3000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DejaVu Sans"/>
                <a:ea typeface="DejaVu Sans"/>
              </a:rPr>
              <a:t>shall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c000"/>
                </a:solidFill>
                <a:latin typeface="DejaVu Sans"/>
                <a:ea typeface="DejaVu Sans"/>
              </a:rPr>
              <a:t>inform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7030a0"/>
                </a:solidFill>
                <a:latin typeface="DejaVu Sans"/>
                <a:ea typeface="DejaVu Sans"/>
              </a:rPr>
              <a:t>the head office of the security service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.”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b0f0"/>
                </a:solidFill>
                <a:latin typeface="DejaVu Sans"/>
                <a:ea typeface="DejaVu Sans"/>
              </a:rPr>
              <a:t>&lt;when&gt;: if the glass break detector detects the damaging of a window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DejaVu Sans"/>
              </a:rPr>
              <a:t>&lt;system name&gt;: the Burglar3000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DejaVu Sans"/>
                <a:ea typeface="DejaVu Sans"/>
              </a:rPr>
              <a:t>SHALL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c000"/>
                </a:solidFill>
                <a:latin typeface="DejaVu Sans"/>
                <a:ea typeface="DejaVu Sans"/>
              </a:rPr>
              <a:t>&lt;process&gt;: inform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7030a0"/>
                </a:solidFill>
                <a:latin typeface="DejaVu Sans"/>
                <a:ea typeface="DejaVu Sans"/>
              </a:rPr>
              <a:t>&lt;object&gt;: the head office of the security service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Fitting a Requirement into the Pattern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339" name="Picture 2" descr=""/>
          <p:cNvPicPr/>
          <p:nvPr/>
        </p:nvPicPr>
        <p:blipFill>
          <a:blip r:embed="rId1"/>
          <a:stretch/>
        </p:blipFill>
        <p:spPr>
          <a:xfrm>
            <a:off x="2033280" y="1843920"/>
            <a:ext cx="8121960" cy="449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TextShape 3"/>
          <p:cNvSpPr/>
          <p:nvPr/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Documentation is a key artifact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Required amount of requirements documentation depends on context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 is a versatile means for requirements documentation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Versatility allows ambiguities and problems with the perspective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Ambiguity (multiple forms)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Guidelines for writing requirements documents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Syntactic Requirements Patterns define a fixed structure for the requirements documentation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Condition, subject, legal obligation, verb, object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35520" y="1268640"/>
            <a:ext cx="10746720" cy="50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/>
          <p:nvPr/>
        </p:nvSpPr>
        <p:spPr>
          <a:xfrm>
            <a:off x="542880" y="685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539640" y="1709280"/>
            <a:ext cx="8225640" cy="4353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Types of Requirements</a:t>
            </a:r>
            <a:endParaRPr b="0" lang="en-GB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Textual Requirements Specification</a:t>
            </a:r>
            <a:endParaRPr b="0" lang="en-GB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Ambiguity</a:t>
            </a:r>
            <a:endParaRPr b="0" lang="en-GB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Guidelines</a:t>
            </a:r>
            <a:endParaRPr b="0" lang="en-GB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Syntactic Requirements Patterns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/>
          <p:nvPr/>
        </p:nvSpPr>
        <p:spPr>
          <a:xfrm>
            <a:off x="539640" y="1339200"/>
            <a:ext cx="11521440" cy="48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Three essential advantages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Universal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 be used in any problem area or domain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Flexible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Allows arbitrary abstractions and refinements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Comprehensible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 (potentially) be understood by any stakeholder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Advantages of Natural Language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/>
          <p:nvPr/>
        </p:nvSpPr>
        <p:spPr>
          <a:xfrm>
            <a:off x="542880" y="1600200"/>
            <a:ext cx="10732320" cy="479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Mixing of the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three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perspectives (data/structural, function, behavioral) in functional requirements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Often even mixed with quality requirements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Example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glass break detector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at 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window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b0f0"/>
                </a:solidFill>
                <a:latin typeface="DejaVu Sans"/>
                <a:ea typeface="Arial"/>
              </a:rPr>
              <a:t>detects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that 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pane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DejaVu Sans"/>
                <a:ea typeface="Arial"/>
              </a:rPr>
              <a:t>has been damaged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system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DejaVu Sans"/>
                <a:ea typeface="Arial"/>
              </a:rPr>
              <a:t>shall inf</a:t>
            </a:r>
            <a:r>
              <a:rPr b="0" lang="en-US" sz="1800" spc="-1" strike="noStrike">
                <a:solidFill>
                  <a:srgbClr val="00b0f0"/>
                </a:solidFill>
                <a:latin typeface="DejaVu Sans"/>
                <a:ea typeface="Arial"/>
              </a:rPr>
              <a:t>orm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security service </a:t>
            </a:r>
            <a:r>
              <a:rPr b="0" lang="en-US" sz="1800" spc="-1" strike="noStrike">
                <a:solidFill>
                  <a:srgbClr val="ffc000"/>
                </a:solidFill>
                <a:latin typeface="DejaVu Sans"/>
                <a:ea typeface="Arial"/>
              </a:rPr>
              <a:t>within 2 seconds at the least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Structural: glass break detector, window, pane, system, security service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b0f0"/>
                </a:solidFill>
                <a:latin typeface="DejaVu Sans"/>
                <a:ea typeface="Arial"/>
              </a:rPr>
              <a:t>Function: detects, inform the security service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DejaVu Sans"/>
                <a:ea typeface="Arial"/>
              </a:rPr>
              <a:t>Behavior: if damaged, shall inform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c000"/>
                </a:solidFill>
                <a:latin typeface="DejaVu Sans"/>
                <a:ea typeface="Arial"/>
              </a:rPr>
              <a:t>Quality: 2 seconds</a:t>
            </a:r>
            <a:endParaRPr b="0" lang="en-GB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51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Mixing concepts is a bad idea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Mixing Concepts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/>
          <p:nvPr/>
        </p:nvSpPr>
        <p:spPr>
          <a:xfrm>
            <a:off x="539640" y="1339200"/>
            <a:ext cx="10658520" cy="48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At least separate functional and quality aspects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glass break detector at the window shall detect if the glass pane is damaged.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If the detector detects damage to the pane, the system shall inform the security service.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Quality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system shall inform the security service within 2 seconds after detecting the damage.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Separation of Functional and Quality Aspects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42880" y="7239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42880" y="12693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08960" y="2545560"/>
            <a:ext cx="10857600" cy="9745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A requirement is </a:t>
            </a:r>
            <a:r>
              <a:rPr b="1" lang="en-GB" sz="2000" spc="-1" strike="noStrike">
                <a:solidFill>
                  <a:srgbClr val="c0504d"/>
                </a:solidFill>
                <a:latin typeface="DejaVu Sans"/>
                <a:ea typeface="Arial"/>
              </a:rPr>
              <a:t>ambiguous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, if it allows more than one interpretation even though the relevant context (other requirements, application domain, software system) is known.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</TotalTime>
  <Application>LibreOffice/7.4.1.2$Linux_X86_64 LibreOffice_project/40$Build-2</Application>
  <AppVersion>15.0000</AppVersion>
  <Words>4731</Words>
  <Paragraphs>653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2022-10-25T13:55:57Z</dcterms:modified>
  <cp:revision>3564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49</vt:i4>
  </property>
  <property fmtid="{D5CDD505-2E9C-101B-9397-08002B2CF9AE}" pid="4" name="PresentationFormat">
    <vt:lpwstr>Widescreen</vt:lpwstr>
  </property>
  <property fmtid="{D5CDD505-2E9C-101B-9397-08002B2CF9AE}" pid="5" name="Slides">
    <vt:i4>61</vt:i4>
  </property>
</Properties>
</file>