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_rels/notesSlide6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7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51.xml.rels" ContentType="application/vnd.openxmlformats-package.relationships+xml"/>
  <Override PartName="/ppt/notesSlides/notesSlide5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_rels/slideLayout5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53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52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42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comments/comment25.xml" ContentType="application/vnd.openxmlformats-officedocument.presentationml.comments+xml"/>
  <Override PartName="/ppt/comments/comment26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presProps" Target="presProps.xml"/><Relationship Id="rId64" Type="http://schemas.openxmlformats.org/officeDocument/2006/relationships/commentAuthors" Target="commentAuthors.xml"/>
</Relationships>
</file>

<file path=ppt/comments/comment25.xml><?xml version="1.0" encoding="utf-8"?>
<p:cmLst xmlns:p="http://schemas.openxmlformats.org/presentationml/2006/main">
  <p:cm authorId="0" dt="2022-02-14T16:30:33.000000000" idx="1">
    <p:pos x="0" y="0"/>
    <p:text>Slide looks dry??</p:text>
  </p:cm>
</p:cmLst>
</file>

<file path=ppt/comments/comment26.xml><?xml version="1.0" encoding="utf-8"?>
<p:cmLst xmlns:p="http://schemas.openxmlformats.org/presentationml/2006/main">
  <p:cm authorId="0" dt="2022-02-11T16:45:33.000000000" idx="2">
    <p:pos x="0" y="0"/>
    <p:text>Add citation for table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move the </a:t>
            </a:r>
            <a:r>
              <a:rPr b="0" lang="en-GB" sz="4400" spc="-1" strike="noStrike">
                <a:latin typeface="Arial"/>
              </a:rPr>
              <a:t>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latin typeface="Arial"/>
              </a:rPr>
              <a:t>Click to edit the </a:t>
            </a:r>
            <a:r>
              <a:rPr b="0" lang="en-GB" sz="2000" spc="-1" strike="noStrike">
                <a:latin typeface="Arial"/>
              </a:rPr>
              <a:t>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34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235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3B384777-1F79-47DD-A25E-CC1B39622BDA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sldNum" idx="8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50C6EE-2604-4FF2-ACB7-3CA33B1EC1D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PlaceHolder 1"/>
          <p:cNvSpPr>
            <a:spLocks noGrp="1"/>
          </p:cNvSpPr>
          <p:nvPr>
            <p:ph type="sldNum" idx="9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3DFFF6-A40C-44AD-9683-598116B9885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4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PlaceHolder 1"/>
          <p:cNvSpPr>
            <a:spLocks noGrp="1"/>
          </p:cNvSpPr>
          <p:nvPr>
            <p:ph type="sldNum" idx="10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74794D-BEB2-4B2E-8FE1-6EF65CA6767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4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Num" idx="11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0B2513-C53A-4153-8B81-74EB330C79B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PlaceHolder 1"/>
          <p:cNvSpPr>
            <a:spLocks noGrp="1"/>
          </p:cNvSpPr>
          <p:nvPr>
            <p:ph type="sldNum" idx="12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E4B0138-DE41-4CB4-A2C1-647971D75AF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5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PlaceHolder 1"/>
          <p:cNvSpPr>
            <a:spLocks noGrp="1"/>
          </p:cNvSpPr>
          <p:nvPr>
            <p:ph type="sldNum" idx="13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BD9760-5A94-46EA-8823-014DE712FFFF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5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PlaceHolder 1"/>
          <p:cNvSpPr>
            <a:spLocks noGrp="1"/>
          </p:cNvSpPr>
          <p:nvPr>
            <p:ph type="sldNum" idx="14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2B7578-759E-48A3-A413-F7F6C5215D3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Num" idx="15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CABF67-7014-4011-8D67-B08B5CD02C2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PlaceHolder 1"/>
          <p:cNvSpPr>
            <a:spLocks noGrp="1"/>
          </p:cNvSpPr>
          <p:nvPr>
            <p:ph type="sldNum" idx="16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B3C0EF-A300-4DF2-925F-415E2AAEE7C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sldNum" idx="17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E14FE5-6D97-45E0-8CA4-C0A90344A8D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7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PlaceHolder 1"/>
          <p:cNvSpPr>
            <a:spLocks noGrp="1"/>
          </p:cNvSpPr>
          <p:nvPr>
            <p:ph type="sldNum" idx="18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23811E-8597-4726-8EBD-5E23D0816B3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laceHolder 1"/>
          <p:cNvSpPr>
            <a:spLocks noGrp="1"/>
          </p:cNvSpPr>
          <p:nvPr>
            <p:ph type="sldNum" idx="19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EC4DB1-57EF-4FF9-8972-4B8FAC31A66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7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7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Num" idx="20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74EDA57-A484-4F4D-992E-2D7BA983E9B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8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laceHolder 1"/>
          <p:cNvSpPr>
            <a:spLocks noGrp="1"/>
          </p:cNvSpPr>
          <p:nvPr>
            <p:ph type="sldNum" idx="21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67708D-C222-4318-9E81-FD964A7E3FD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8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8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sldNum" idx="22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426B6B-750A-4B41-AA63-DBBD9413E13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8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8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PlaceHolder 1"/>
          <p:cNvSpPr>
            <a:spLocks noGrp="1"/>
          </p:cNvSpPr>
          <p:nvPr>
            <p:ph type="sldNum" idx="23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030997-BD27-4052-8543-EEA6438DDDE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8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8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PlaceHolder 1"/>
          <p:cNvSpPr>
            <a:spLocks noGrp="1"/>
          </p:cNvSpPr>
          <p:nvPr>
            <p:ph type="sldNum" idx="24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77C476-D4AB-4E8D-BBC2-7BF9F0140D7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9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9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PlaceHolder 1"/>
          <p:cNvSpPr>
            <a:spLocks noGrp="1"/>
          </p:cNvSpPr>
          <p:nvPr>
            <p:ph type="sldNum" idx="25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30B4D4-4211-40E0-A5EF-8B4E228C0F0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9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9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PlaceHolder 1"/>
          <p:cNvSpPr>
            <a:spLocks noGrp="1"/>
          </p:cNvSpPr>
          <p:nvPr>
            <p:ph type="sldNum" idx="26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69D8AF-E7BA-4EFE-A93C-C5617A39ACF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9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9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PlaceHolder 1"/>
          <p:cNvSpPr>
            <a:spLocks noGrp="1"/>
          </p:cNvSpPr>
          <p:nvPr>
            <p:ph type="sldNum" idx="27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B73410-3D59-4EBC-8F27-D2517047646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0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sldNum" idx="28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8B9D75-E241-4FD2-8C70-8EDBFA49C86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PlaceHolder 1"/>
          <p:cNvSpPr>
            <a:spLocks noGrp="1"/>
          </p:cNvSpPr>
          <p:nvPr>
            <p:ph type="sldNum" idx="29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FD2739-CF78-4305-A237-B3C8A07D9E8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0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PlaceHolder 1"/>
          <p:cNvSpPr>
            <a:spLocks noGrp="1"/>
          </p:cNvSpPr>
          <p:nvPr>
            <p:ph type="sldNum" idx="30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090463-836A-4600-910A-D73C3C2FA61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sldNum" idx="31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072B5AC-3A4C-4E7D-BAE0-18F46947F54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sldNum" idx="32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E6C456-E672-4665-8342-CBA05CA3BA0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1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PlaceHolder 1"/>
          <p:cNvSpPr>
            <a:spLocks noGrp="1"/>
          </p:cNvSpPr>
          <p:nvPr>
            <p:ph type="sldNum" idx="33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FF0B01-BDED-4001-9328-174D40C5DC6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PlaceHolder 1"/>
          <p:cNvSpPr>
            <a:spLocks noGrp="1"/>
          </p:cNvSpPr>
          <p:nvPr>
            <p:ph type="sldNum" idx="34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055869-C7EA-4F84-B194-51B02E85DE8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52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sldNum" idx="4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9627B2-7EE4-4348-AB6A-0D20DE482D0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sldNum" idx="5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10FD3B-B3D0-45A2-AC8D-BD6904A4B22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ldNum" idx="6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FB7AE9-2D7D-4924-A345-9BD73FB2685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PlaceHolder 1"/>
          <p:cNvSpPr>
            <a:spLocks noGrp="1"/>
          </p:cNvSpPr>
          <p:nvPr>
            <p:ph type="sldNum" idx="7"/>
          </p:nvPr>
        </p:nvSpPr>
        <p:spPr>
          <a:xfrm>
            <a:off x="4403880" y="9556200"/>
            <a:ext cx="3365280" cy="49968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3B5FE4-1064-4AF8-A0DC-B179D3A5A49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53</a:t>
            </a:fld>
            <a:endParaRPr b="0" lang="en-GB" sz="1400" spc="-1" strike="noStrike">
              <a:latin typeface="Times New Roman"/>
            </a:endParaRPr>
          </a:p>
        </p:txBody>
      </p:sp>
      <p:sp>
        <p:nvSpPr>
          <p:cNvPr id="44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3200" cy="376956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7720" cy="45234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GB" sz="1200" spc="-1" strike="noStrike"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GB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945A711-32C5-4EE7-ADD7-6D45C1E6AE2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53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272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</a:t>
            </a:r>
            <a:r>
              <a:rPr b="0" lang="en-GB" sz="4400" spc="-1" strike="noStrike">
                <a:latin typeface="Arial"/>
              </a:rPr>
              <a:t>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E75CF58-E7DD-44A6-A322-55627577FCE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272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</a:t>
            </a:r>
            <a:r>
              <a:rPr b="0" lang="en-GB" sz="4400" spc="-1" strike="noStrike">
                <a:latin typeface="Arial"/>
              </a:rPr>
              <a:t>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07268C9-ADDA-427E-980B-62176882E2B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</a:t>
            </a:r>
            <a:r>
              <a:rPr b="0" lang="en-GB" sz="4400" spc="-1" strike="noStrike">
                <a:latin typeface="Arial"/>
              </a:rPr>
              <a:t>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6EB55C8-3241-4A07-9F65-CD601E808D9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5712604-F218-46DF-90AB-A2CBE483FDA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272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</a:t>
            </a:r>
            <a:r>
              <a:rPr b="0" lang="en-GB" sz="4400" spc="-1" strike="noStrike">
                <a:latin typeface="Arial"/>
              </a:rPr>
              <a:t>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444760" y="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5" name="CustomShape 2"/>
          <p:cNvSpPr/>
          <p:nvPr/>
        </p:nvSpPr>
        <p:spPr>
          <a:xfrm>
            <a:off x="1143864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D23CBB2-9845-43A1-B13E-F77B80172B5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12240" y="1268280"/>
            <a:ext cx="9210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8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600" cy="564480"/>
          </a:xfrm>
          <a:prstGeom prst="rect">
            <a:avLst/>
          </a:prstGeom>
          <a:ln w="0">
            <a:noFill/>
          </a:ln>
        </p:spPr>
      </p:pic>
      <p:pic>
        <p:nvPicPr>
          <p:cNvPr id="18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440" cy="51660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1444760" y="1440"/>
            <a:ext cx="743760" cy="68526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CustomShape 5"/>
          <p:cNvSpPr/>
          <p:nvPr/>
        </p:nvSpPr>
        <p:spPr>
          <a:xfrm>
            <a:off x="11427480" y="6453360"/>
            <a:ext cx="760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0A102E7-21AD-42AE-B3E0-E77430555F5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0" y="664272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</a:t>
            </a:r>
            <a:r>
              <a:rPr b="0" lang="en-GB" sz="4400" spc="-1" strike="noStrike">
                <a:latin typeface="Arial"/>
              </a:rPr>
              <a:t>edit the </a:t>
            </a:r>
            <a:r>
              <a:rPr b="0" lang="en-GB" sz="4400" spc="-1" strike="noStrike">
                <a:latin typeface="Arial"/>
              </a:rPr>
              <a:t>title text </a:t>
            </a:r>
            <a:r>
              <a:rPr b="0" lang="en-GB" sz="4400" spc="-1" strike="noStrike">
                <a:latin typeface="Arial"/>
              </a:rPr>
              <a:t>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comments" Target="../comments/comment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527400" y="1412640"/>
            <a:ext cx="10363680" cy="115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527400" y="2852640"/>
            <a:ext cx="10363680" cy="237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Defined through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syntax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semantics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Syntax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modeling elements to be used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Specifies their valid combinations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Semantics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meaning of the individual model elements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Foundation for the interpretation of the models</a:t>
            </a:r>
            <a:endParaRPr b="0" lang="en-GB" sz="16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and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semiformal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Depends on the magnitude of formal definitions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64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5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960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Humans handle graphically depicted information better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Perceived faster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Memorized faster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true for requirements models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Strictly defined focus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Everything not part of the focus of the model is removed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Removal of noise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Harmonized level of abstraction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Modeling elements dictate the level of abstraction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7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8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Advantages of Models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Complexity is reduced by abstraction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main mechanisms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Selects a particular aspect to be depicted by the model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aspects are ignored completely, i.e., not part of the model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Aggregation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Combines aspects into aggregated aspects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Condenses information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Classification/generalization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Identifies common features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Suppresses differences between the common features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Commonalities are represented as generalized information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70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1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Suppression of Details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/>
          </p:nvPr>
        </p:nvSpPr>
        <p:spPr>
          <a:xfrm>
            <a:off x="465840" y="1600200"/>
            <a:ext cx="10504800" cy="4798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Management Group (OMG) standard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Current version UML 2.5.1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notation for the analysis, design, and documentation of object-oriented systems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is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development process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specialized for a certain topic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 &amp; formal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Cannot be complied without additional information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Semiformal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Capable of semantics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only provides a syntax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Semantics depend on the reader of the document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73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4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UML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4"/>
          <p:cNvSpPr/>
          <p:nvPr/>
        </p:nvSpPr>
        <p:spPr>
          <a:xfrm>
            <a:off x="542880" y="7218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6" name="Rechteck 334"/>
          <p:cNvSpPr/>
          <p:nvPr/>
        </p:nvSpPr>
        <p:spPr>
          <a:xfrm>
            <a:off x="542880" y="12672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7" name="HSN-Hierarchy 26"/>
          <p:cNvSpPr/>
          <p:nvPr/>
        </p:nvSpPr>
        <p:spPr>
          <a:xfrm>
            <a:off x="539640" y="1709280"/>
            <a:ext cx="8226720" cy="435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340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are the stakeholders description of system properties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they want from the system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for goal considerations usually minimal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impact of goal modeling is high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concerning the comprehensiveness and quality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9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0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Goals in General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hierarchical decompositions of goals into sub-goals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types of decompositions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 → All sub-goals must be fulfilled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 → At least one sub-goal must be fulfilled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82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3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AND / OR Trees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5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AND / OR Trees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86" name="Picture 5" descr=""/>
          <p:cNvPicPr/>
          <p:nvPr/>
        </p:nvPicPr>
        <p:blipFill>
          <a:blip r:embed="rId1"/>
          <a:stretch/>
        </p:blipFill>
        <p:spPr>
          <a:xfrm>
            <a:off x="393840" y="2492280"/>
            <a:ext cx="10643040" cy="330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4"/>
          <p:cNvSpPr/>
          <p:nvPr/>
        </p:nvSpPr>
        <p:spPr>
          <a:xfrm>
            <a:off x="542880" y="7218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8" name="Rechteck 334"/>
          <p:cNvSpPr/>
          <p:nvPr/>
        </p:nvSpPr>
        <p:spPr>
          <a:xfrm>
            <a:off x="542880" y="12672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9" name="HSN-Hierarchy 26"/>
          <p:cNvSpPr/>
          <p:nvPr/>
        </p:nvSpPr>
        <p:spPr>
          <a:xfrm>
            <a:off x="539640" y="1709280"/>
            <a:ext cx="8226720" cy="435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2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1" name="Rectangle 235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Motivation: Why AOM?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2" name="HSN-Hierarchy 1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(if not all) processes in software systems are elicited by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Agents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playing a certain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the system, to achieve some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is a tool for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“modelling systems with multiple agents, both human and manmade, interacting with a diverse collection of hardware and software in a complex environment”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models are clear and easily understandable for stakeholders →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useful for Requirements Engineering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4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4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9" name="Rechteck 186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240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3400" cy="2080800"/>
          </a:xfrm>
          <a:prstGeom prst="rect">
            <a:avLst/>
          </a:prstGeom>
          <a:ln w="0">
            <a:noFill/>
          </a:ln>
        </p:spPr>
      </p:pic>
      <p:sp>
        <p:nvSpPr>
          <p:cNvPr id="241" name="Rahmen 6"/>
          <p:cNvSpPr/>
          <p:nvPr/>
        </p:nvSpPr>
        <p:spPr>
          <a:xfrm>
            <a:off x="3846240" y="2297880"/>
            <a:ext cx="1819440" cy="22597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3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6" name="Rectangle 23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7" name="HSN-Hierarchy 3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Goal: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situation description that refers to the intended state of the environment. Goals can: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non-functional (quality).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sub-goals.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are expressed by using nouns, verbs, and (optionally) adjectives. The nouns tend to be more of a state, and the verbs more into the activities that are needed to achieve a goal.”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if a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needs to be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transmitted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2a6099"/>
                </a:solidFill>
                <a:latin typeface="DejaVu Sans"/>
                <a:ea typeface="DejaVu Sans"/>
              </a:rPr>
              <a:t>securely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the functional goal ‘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Transmit</a:t>
            </a:r>
            <a:r>
              <a:rPr b="0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’ can be associated with the quality goal ‘</a:t>
            </a:r>
            <a:r>
              <a:rPr b="0" i="1" lang="en-US" sz="2000" spc="-1" strike="noStrike">
                <a:solidFill>
                  <a:srgbClr val="2a6099"/>
                </a:solidFill>
                <a:latin typeface="DejaVu Sans"/>
                <a:ea typeface="DejaVu Sans"/>
              </a:rPr>
              <a:t>Securely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’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99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5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1" name="Rectangle 243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vs. Requirement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2" name="HSN-Hierarchy 8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graphicFrame>
        <p:nvGraphicFramePr>
          <p:cNvPr id="303" name="Table 245"/>
          <p:cNvGraphicFramePr/>
          <p:nvPr/>
        </p:nvGraphicFramePr>
        <p:xfrm>
          <a:off x="685800" y="2024640"/>
          <a:ext cx="10286640" cy="1737720"/>
        </p:xfrm>
        <a:graphic>
          <a:graphicData uri="http://schemas.openxmlformats.org/drawingml/2006/table">
            <a:tbl>
              <a:tblPr/>
              <a:tblGrid>
                <a:gridCol w="5142960"/>
                <a:gridCol w="5144040"/>
              </a:tblGrid>
              <a:tr h="298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Requirement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Single desired result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Statement of need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One goal may consist of several requirements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One requirement may be related to many goals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04" name="PlaceHolder 16"/>
          <p:cNvSpPr/>
          <p:nvPr/>
        </p:nvSpPr>
        <p:spPr>
          <a:xfrm>
            <a:off x="609480" y="3886200"/>
            <a:ext cx="10586520" cy="205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 one to one mapping between goals and requirements is possible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1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6" name="Rectangle 248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7" name="HSN-Hierarchy 7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16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does one identify functional and non-functional goals?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goals usually describe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 system must accomplish = Identification depends heavily on the system.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Non-functional goals describe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system must accomplish those goals, in terms of standards and quality = Identification can depend on functional goals. 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However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there are many commonalities: Reliability, Availability, Security, …..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263520" y="6411600"/>
            <a:ext cx="10918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https://onlinelibrary.wiley.com/doi/pdf/10.1002/9781119202660.app6</a:t>
            </a:r>
            <a:endParaRPr b="0" lang="en-GB" sz="9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6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1" name="Rectangle 253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2" name="HSN-Hierarchy 5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Role: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capacity or position that fascilitates the system to achieve it’s goals. Roles express functions, expectations, and obligations of the agents enacting them.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eg. Network Administrator, Firewall 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Agent: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 entity that can act in the environment, perceive events, and reason.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human or software 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14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4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6" name="Rectangle 257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7" name="HSN-Hierarchy 2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1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116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Activity</a:t>
            </a:r>
            <a:r>
              <a:rPr b="1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action performed by an agent playing a role in pursuance of a system goal.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Environment: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 abstraction that provides the surrounding conditions for agents to exist and that mediates both the interaction among agents and the access to resources.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19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5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1" name="Rectangle 261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2" name="HSN-Hierarchy 4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that we will take a look at:</a:t>
            </a:r>
            <a:endParaRPr b="0" lang="en-GB" sz="26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Goal Models</a:t>
            </a:r>
            <a:endParaRPr b="0" lang="en-GB" sz="2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Behavioural Interface Models</a:t>
            </a:r>
            <a:endParaRPr b="0" lang="en-GB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5" name="Rectangle 265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6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7" name="PlaceHolder 1"/>
          <p:cNvSpPr>
            <a:spLocks noGrp="1"/>
          </p:cNvSpPr>
          <p:nvPr>
            <p:ph/>
          </p:nvPr>
        </p:nvSpPr>
        <p:spPr>
          <a:xfrm>
            <a:off x="539640" y="1769400"/>
            <a:ext cx="487224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 hierarchically express the relationships between goals (functional and non-functional) and the roles played by various agents in pursuit of those goals.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Sterling and Taveter’s AOM Goal models omit AND/OR decomposition for simplicity.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graphicFrame>
        <p:nvGraphicFramePr>
          <p:cNvPr id="328" name="Table 268"/>
          <p:cNvGraphicFramePr/>
          <p:nvPr/>
        </p:nvGraphicFramePr>
        <p:xfrm>
          <a:off x="5844240" y="1955880"/>
          <a:ext cx="5075280" cy="399924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Symbol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Meaning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Quality Goal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1394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Role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56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Reltionship between goals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568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Relationship between goals and quality goals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29" name="Freeform: Shape 269"/>
          <p:cNvSpPr/>
          <p:nvPr/>
        </p:nvSpPr>
        <p:spPr>
          <a:xfrm>
            <a:off x="6361200" y="2786400"/>
            <a:ext cx="1366920" cy="452520"/>
          </a:xfrm>
          <a:custGeom>
            <a:avLst/>
            <a:gdLst>
              <a:gd name="textAreaLeft" fmla="*/ 0 w 1366920"/>
              <a:gd name="textAreaRight" fmla="*/ 1367640 w 1366920"/>
              <a:gd name="textAreaTop" fmla="*/ 0 h 452520"/>
              <a:gd name="textAreaBottom" fmla="*/ 453240 h 452520"/>
            </a:gdLst>
            <a:ahLst/>
            <a:rect l="textAreaLeft" t="textAreaTop" r="textAreaRight" b="textAreaBottom"/>
            <a:pathLst>
              <a:path w="3812" h="1272">
                <a:moveTo>
                  <a:pt x="952" y="0"/>
                </a:moveTo>
                <a:lnTo>
                  <a:pt x="3811" y="0"/>
                </a:lnTo>
                <a:lnTo>
                  <a:pt x="2858" y="1271"/>
                </a:lnTo>
                <a:lnTo>
                  <a:pt x="0" y="1271"/>
                </a:lnTo>
                <a:lnTo>
                  <a:pt x="95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Freeform: Shape 270"/>
          <p:cNvSpPr/>
          <p:nvPr/>
        </p:nvSpPr>
        <p:spPr>
          <a:xfrm>
            <a:off x="6458400" y="3513600"/>
            <a:ext cx="1152720" cy="513000"/>
          </a:xfrm>
          <a:custGeom>
            <a:avLst/>
            <a:gdLst>
              <a:gd name="textAreaLeft" fmla="*/ 0 w 1152720"/>
              <a:gd name="textAreaRight" fmla="*/ 1153440 w 1152720"/>
              <a:gd name="textAreaTop" fmla="*/ 0 h 513000"/>
              <a:gd name="textAreaBottom" fmla="*/ 513720 h 51300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pic>
        <p:nvPicPr>
          <p:cNvPr id="331" name="Picture 271" descr=""/>
          <p:cNvPicPr/>
          <p:nvPr/>
        </p:nvPicPr>
        <p:blipFill>
          <a:blip r:embed="rId1"/>
          <a:stretch/>
        </p:blipFill>
        <p:spPr>
          <a:xfrm>
            <a:off x="6858000" y="4210560"/>
            <a:ext cx="452520" cy="880920"/>
          </a:xfrm>
          <a:prstGeom prst="rect">
            <a:avLst/>
          </a:prstGeom>
          <a:ln w="0">
            <a:noFill/>
          </a:ln>
        </p:spPr>
      </p:pic>
      <p:sp>
        <p:nvSpPr>
          <p:cNvPr id="332" name="Straight Connector 272"/>
          <p:cNvSpPr/>
          <p:nvPr/>
        </p:nvSpPr>
        <p:spPr>
          <a:xfrm>
            <a:off x="6229800" y="5427000"/>
            <a:ext cx="18288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Straight Connector 273"/>
          <p:cNvSpPr/>
          <p:nvPr/>
        </p:nvSpPr>
        <p:spPr>
          <a:xfrm>
            <a:off x="6229800" y="6111000"/>
            <a:ext cx="1828800" cy="360"/>
          </a:xfrm>
          <a:prstGeom prst="line">
            <a:avLst/>
          </a:prstGeom>
          <a:ln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8"/>
          <p:cNvSpPr/>
          <p:nvPr/>
        </p:nvSpPr>
        <p:spPr>
          <a:xfrm>
            <a:off x="542880" y="72144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5" name="Rectangle 275"/>
          <p:cNvSpPr/>
          <p:nvPr/>
        </p:nvSpPr>
        <p:spPr>
          <a:xfrm>
            <a:off x="542880" y="126684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 Example: Automated EV Charging Station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336" name="Picture 276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10551960" cy="4340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9"/>
          <p:cNvSpPr/>
          <p:nvPr/>
        </p:nvSpPr>
        <p:spPr>
          <a:xfrm>
            <a:off x="542880" y="72144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8" name="Rectangle 278"/>
          <p:cNvSpPr/>
          <p:nvPr/>
        </p:nvSpPr>
        <p:spPr>
          <a:xfrm>
            <a:off x="542880" y="126684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Interface Models (BIM)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465480" y="1828800"/>
            <a:ext cx="10587240" cy="2281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Interface Models model the behaviour of agents playing their roles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Behavioural Units (= Activities)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Represented as a table ↓</a:t>
            </a: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340" name="Table 280"/>
          <p:cNvGraphicFramePr/>
          <p:nvPr/>
        </p:nvGraphicFramePr>
        <p:xfrm>
          <a:off x="737640" y="4408560"/>
          <a:ext cx="10006200" cy="1866600"/>
        </p:xfrm>
        <a:graphic>
          <a:graphicData uri="http://schemas.openxmlformats.org/drawingml/2006/table">
            <a:tbl>
              <a:tblPr/>
              <a:tblGrid>
                <a:gridCol w="1900080"/>
                <a:gridCol w="2658600"/>
                <a:gridCol w="2575080"/>
                <a:gridCol w="2872800"/>
              </a:tblGrid>
              <a:tr h="4269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 Name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Event(s) that trigger(s) the activity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Conditions for Activity to proceed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Conditions for Activity to be considered complete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3"/>
          <p:cNvSpPr/>
          <p:nvPr/>
        </p:nvSpPr>
        <p:spPr>
          <a:xfrm>
            <a:off x="542880" y="72144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42" name="Rectangle 282"/>
          <p:cNvSpPr/>
          <p:nvPr/>
        </p:nvSpPr>
        <p:spPr>
          <a:xfrm>
            <a:off x="542880" y="126684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BIM Example: Automated EV Charging Station (Manage Charging)</a:t>
            </a:r>
            <a:endParaRPr b="0" lang="en-GB" sz="2200" spc="-1" strike="noStrike">
              <a:latin typeface="Arial"/>
            </a:endParaRPr>
          </a:p>
        </p:txBody>
      </p:sp>
      <p:graphicFrame>
        <p:nvGraphicFramePr>
          <p:cNvPr id="343" name="Table 283"/>
          <p:cNvGraphicFramePr/>
          <p:nvPr/>
        </p:nvGraphicFramePr>
        <p:xfrm>
          <a:off x="558000" y="1960920"/>
          <a:ext cx="10643040" cy="3047040"/>
        </p:xfrm>
        <a:graphic>
          <a:graphicData uri="http://schemas.openxmlformats.org/drawingml/2006/table">
            <a:tbl>
              <a:tblPr/>
              <a:tblGrid>
                <a:gridCol w="2431440"/>
                <a:gridCol w="1685160"/>
                <a:gridCol w="4015440"/>
                <a:gridCol w="2511360"/>
              </a:tblGrid>
              <a:tr h="48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3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4"/>
          <p:cNvSpPr/>
          <p:nvPr/>
        </p:nvSpPr>
        <p:spPr>
          <a:xfrm>
            <a:off x="542880" y="7218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3" name="Rechteck 334"/>
          <p:cNvSpPr/>
          <p:nvPr/>
        </p:nvSpPr>
        <p:spPr>
          <a:xfrm>
            <a:off x="542880" y="12672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4" name="HSN-Hierarchy 26"/>
          <p:cNvSpPr/>
          <p:nvPr/>
        </p:nvSpPr>
        <p:spPr>
          <a:xfrm>
            <a:off x="539640" y="1709280"/>
            <a:ext cx="8226720" cy="435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4"/>
          <p:cNvSpPr/>
          <p:nvPr/>
        </p:nvSpPr>
        <p:spPr>
          <a:xfrm>
            <a:off x="542880" y="7218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45" name="Rechteck 334"/>
          <p:cNvSpPr/>
          <p:nvPr/>
        </p:nvSpPr>
        <p:spPr>
          <a:xfrm>
            <a:off x="542880" y="12672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46" name="HSN-Hierarchy 26"/>
          <p:cNvSpPr/>
          <p:nvPr/>
        </p:nvSpPr>
        <p:spPr>
          <a:xfrm>
            <a:off x="539640" y="1709280"/>
            <a:ext cx="8226720" cy="435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960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to document functionalities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Planned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existing system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Relatively simple models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concepts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diagrams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specification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Both should be used in conjunction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48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49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Overview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960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to schematically depict: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Functions from a user’s point of view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Interrelations of functions of a system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 between functions and their environment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 do not cover all concepts of use case diagrams in this lecture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can be found in the literature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1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52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UML Use Case Diagrams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54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UML Use Case Diagram (Example)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55" name="CustomShape 5"/>
          <p:cNvSpPr/>
          <p:nvPr/>
        </p:nvSpPr>
        <p:spPr>
          <a:xfrm>
            <a:off x="263520" y="6411600"/>
            <a:ext cx="109202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356" name="Picture 2" descr=""/>
          <p:cNvPicPr/>
          <p:nvPr/>
        </p:nvPicPr>
        <p:blipFill>
          <a:blip r:embed="rId1"/>
          <a:stretch/>
        </p:blipFill>
        <p:spPr>
          <a:xfrm>
            <a:off x="1028520" y="2062440"/>
            <a:ext cx="8912880" cy="432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40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Diagrams do not contain details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high level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abstract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 for open questions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does the driver communicate with the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Navigate to destination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use case?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there an order in the inclusion of the use cases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Retrieve current location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Input destination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?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58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59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Issues of UML Use Case Diagrams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340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specifications provide details to the diagrams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Specifications documented textually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simple prose, but in form of templates (usually tabular)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template defines the concrete information contained in the use case specification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61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62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400" cy="52880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Template prescribes the following information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Attributes for unique identification of use cases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attributes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Attributes for the description of the use case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use case attributes, e.g.,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trigger event,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actors,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pre- and post-conditions,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 of the use case,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main scenario,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alternative and exception scenarios,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cross references,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364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65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67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68" name="CustomShape 5"/>
          <p:cNvSpPr/>
          <p:nvPr/>
        </p:nvSpPr>
        <p:spPr>
          <a:xfrm>
            <a:off x="263520" y="6411600"/>
            <a:ext cx="109202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  <p:graphicFrame>
        <p:nvGraphicFramePr>
          <p:cNvPr id="369" name="Table 2"/>
          <p:cNvGraphicFramePr/>
          <p:nvPr/>
        </p:nvGraphicFramePr>
        <p:xfrm>
          <a:off x="900360" y="1916640"/>
          <a:ext cx="9646200" cy="4348080"/>
        </p:xfrm>
        <a:graphic>
          <a:graphicData uri="http://schemas.openxmlformats.org/drawingml/2006/table">
            <a:tbl>
              <a:tblPr/>
              <a:tblGrid>
                <a:gridCol w="2917440"/>
                <a:gridCol w="67291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Designation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UC-12-37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Name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Navigate to destination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Authors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John Smith, Sandra Miller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Priority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Importance for system success : high Technological risk : high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Criticality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High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Source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C. Warner (domain expert for navigation systems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Person Responsible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J. Smith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0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Description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of the vehicle types the name of the destination. The navigation system guides the drive to the desired destination.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 event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wishes to navigate to his destination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Actors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Driver, traffic information system, GPS satellite system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70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72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73" name="CustomShape 5"/>
          <p:cNvSpPr/>
          <p:nvPr/>
        </p:nvSpPr>
        <p:spPr>
          <a:xfrm>
            <a:off x="263520" y="6411600"/>
            <a:ext cx="109202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  <p:graphicFrame>
        <p:nvGraphicFramePr>
          <p:cNvPr id="374" name="Table 2"/>
          <p:cNvGraphicFramePr/>
          <p:nvPr/>
        </p:nvGraphicFramePr>
        <p:xfrm>
          <a:off x="902880" y="1932840"/>
          <a:ext cx="9655560" cy="4317840"/>
        </p:xfrm>
        <a:graphic>
          <a:graphicData uri="http://schemas.openxmlformats.org/drawingml/2006/table">
            <a:tbl>
              <a:tblPr/>
              <a:tblGrid>
                <a:gridCol w="2920320"/>
                <a:gridCol w="67356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Pre-conditions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navigation system is activated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Post-conditions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has reached his destination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Result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Route guidance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35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Main scenario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1. The navigation system asks for the desired destination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2. The driver enters the desired destination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3. The navigation system pinpoints the destination in its maps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4. On the basis of the current position and the desired destination, the navigation system calculates a suitable route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5. The navigation system compiles a list of waypoints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 The navigation system shows a map of the current position and shows the route to the next waypoint</a:t>
                      </a:r>
                      <a:endParaRPr b="0" lang="en-GB" sz="16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7. When the last waypoint is reached, the navigation system shows “destination reached” on the screen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75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77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78" name="CustomShape 5"/>
          <p:cNvSpPr/>
          <p:nvPr/>
        </p:nvSpPr>
        <p:spPr>
          <a:xfrm>
            <a:off x="263520" y="6411600"/>
            <a:ext cx="109202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  <p:graphicFrame>
        <p:nvGraphicFramePr>
          <p:cNvPr id="379" name="Table 2"/>
          <p:cNvGraphicFramePr/>
          <p:nvPr/>
        </p:nvGraphicFramePr>
        <p:xfrm>
          <a:off x="857160" y="2565360"/>
          <a:ext cx="9655560" cy="1482840"/>
        </p:xfrm>
        <a:graphic>
          <a:graphicData uri="http://schemas.openxmlformats.org/drawingml/2006/table">
            <a:tbl>
              <a:tblPr/>
              <a:tblGrid>
                <a:gridCol w="2920320"/>
                <a:gridCol w="67356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Alternative scenario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4a.   Calculation of the route must honor traffic information and avoid traffic congestions.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4a1. The navigation system queries the server for updated traffic information.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4a2. The navigation system calculates a route that does not contain any traffic congestions.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Exception scenarios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 event: The navigation system does not receive GPS signal from the GPS satellite system.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Qualities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→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QR.04 (reaction time upon user input)</a:t>
                      </a:r>
                      <a:endParaRPr b="0" lang="en-GB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→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QR.15 (operating comfort) 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80" name="Stern: 5 Zacken 1"/>
          <p:cNvSpPr/>
          <p:nvPr/>
        </p:nvSpPr>
        <p:spPr>
          <a:xfrm>
            <a:off x="9950040" y="915480"/>
            <a:ext cx="519120" cy="4989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35520" y="4406760"/>
            <a:ext cx="10749960" cy="13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35520" y="2906640"/>
            <a:ext cx="10749960" cy="14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4"/>
          <p:cNvSpPr/>
          <p:nvPr/>
        </p:nvSpPr>
        <p:spPr>
          <a:xfrm>
            <a:off x="542880" y="7218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82" name="Rechteck 334"/>
          <p:cNvSpPr/>
          <p:nvPr/>
        </p:nvSpPr>
        <p:spPr>
          <a:xfrm>
            <a:off x="542880" y="12672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83" name="HSN-Hierarchy 26"/>
          <p:cNvSpPr/>
          <p:nvPr/>
        </p:nvSpPr>
        <p:spPr>
          <a:xfrm>
            <a:off x="539640" y="1709280"/>
            <a:ext cx="8226720" cy="435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3400" cy="505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perspective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Different models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perspective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Entity-relationship diagrams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class diagrams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perspective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flow diagrams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activity diagrams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perspective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Statecharts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state machine diagrams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385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86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Modelling Requirements in the Three Perspectives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3400" cy="5059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 from the world of databases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model data (entities) and their relationships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Extensions of entity-relationship diagrams developed over the years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Min/max notations for cardinalities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Inheritance mechanism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(Extensions out of scope in this lecture)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88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89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Entity-relationship Diagrams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91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Entity-relationship Diagrams (Example)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92" name="CustomShape 5"/>
          <p:cNvSpPr/>
          <p:nvPr/>
        </p:nvSpPr>
        <p:spPr>
          <a:xfrm>
            <a:off x="263520" y="6411600"/>
            <a:ext cx="109202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393" name="Picture 2" descr=""/>
          <p:cNvPicPr/>
          <p:nvPr/>
        </p:nvPicPr>
        <p:blipFill>
          <a:blip r:embed="rId1"/>
          <a:stretch/>
        </p:blipFill>
        <p:spPr>
          <a:xfrm>
            <a:off x="3404520" y="1936080"/>
            <a:ext cx="5380200" cy="430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/>
          </p:nvPr>
        </p:nvSpPr>
        <p:spPr>
          <a:xfrm>
            <a:off x="542880" y="1339200"/>
            <a:ext cx="1065960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classes and their associations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principle, similar to entity-relationship diagrams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Classes ~ entity types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Associations ~ relation types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 diagrams more powerful than entity-relationship diagrams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95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96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UML Class Diagrams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98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UML Class Diagrams (Example)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99" name="CustomShape 5"/>
          <p:cNvSpPr/>
          <p:nvPr/>
        </p:nvSpPr>
        <p:spPr>
          <a:xfrm>
            <a:off x="263520" y="6411600"/>
            <a:ext cx="109202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400" name="Picture 2" descr=""/>
          <p:cNvPicPr/>
          <p:nvPr/>
        </p:nvPicPr>
        <p:blipFill>
          <a:blip r:embed="rId1"/>
          <a:stretch/>
        </p:blipFill>
        <p:spPr>
          <a:xfrm>
            <a:off x="2171520" y="1954080"/>
            <a:ext cx="7846200" cy="4320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340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the flow of the data through the system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Input/Output data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Recipients of the data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applied on different levels of abstraction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on different levels of abstraction possible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402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03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Data Flow Diagrams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05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Data Flow Diagrams (Example)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06" name="CustomShape 5"/>
          <p:cNvSpPr/>
          <p:nvPr/>
        </p:nvSpPr>
        <p:spPr>
          <a:xfrm>
            <a:off x="263520" y="6411600"/>
            <a:ext cx="109202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407" name="Picture 2" descr=""/>
          <p:cNvPicPr/>
          <p:nvPr/>
        </p:nvPicPr>
        <p:blipFill>
          <a:blip r:embed="rId1"/>
          <a:stretch/>
        </p:blipFill>
        <p:spPr>
          <a:xfrm>
            <a:off x="2437560" y="1884960"/>
            <a:ext cx="6570000" cy="4409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to model action sequences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Depict the control flow between activities and actions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include the data flow (optional!)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09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10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UML Activity Diagrams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12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UML Activity Diagrams (Example)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13" name="CustomShape 5"/>
          <p:cNvSpPr/>
          <p:nvPr/>
        </p:nvSpPr>
        <p:spPr>
          <a:xfrm>
            <a:off x="263520" y="6411600"/>
            <a:ext cx="109202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414" name="Picture 2" descr=""/>
          <p:cNvPicPr/>
          <p:nvPr/>
        </p:nvPicPr>
        <p:blipFill>
          <a:blip r:embed="rId1"/>
          <a:stretch/>
        </p:blipFill>
        <p:spPr>
          <a:xfrm>
            <a:off x="4466520" y="1715040"/>
            <a:ext cx="2512440" cy="465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4"/>
          <p:cNvSpPr/>
          <p:nvPr/>
        </p:nvSpPr>
        <p:spPr>
          <a:xfrm>
            <a:off x="542880" y="7218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8" name="Rechteck 334"/>
          <p:cNvSpPr/>
          <p:nvPr/>
        </p:nvSpPr>
        <p:spPr>
          <a:xfrm>
            <a:off x="542880" y="126720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9" name="HSN-Hierarchy 26"/>
          <p:cNvSpPr/>
          <p:nvPr/>
        </p:nvSpPr>
        <p:spPr>
          <a:xfrm>
            <a:off x="539640" y="1709280"/>
            <a:ext cx="8226720" cy="435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GB" sz="1800" spc="-1" strike="noStrike"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Extension of finite automata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hierarchization of states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 concurrent behavior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416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17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Perspective – Statecharts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19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Perspective – Statechart (Example)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20" name="CustomShape 5"/>
          <p:cNvSpPr/>
          <p:nvPr/>
        </p:nvSpPr>
        <p:spPr>
          <a:xfrm>
            <a:off x="263520" y="6411600"/>
            <a:ext cx="109202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421" name="Picture 2" descr=""/>
          <p:cNvPicPr/>
          <p:nvPr/>
        </p:nvPicPr>
        <p:blipFill>
          <a:blip r:embed="rId1"/>
          <a:stretch/>
        </p:blipFill>
        <p:spPr>
          <a:xfrm>
            <a:off x="1101960" y="2082960"/>
            <a:ext cx="8827560" cy="401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CustomShape 1"/>
          <p:cNvSpPr/>
          <p:nvPr/>
        </p:nvSpPr>
        <p:spPr>
          <a:xfrm>
            <a:off x="335520" y="4406760"/>
            <a:ext cx="10749960" cy="135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423" name="CustomShape 2"/>
          <p:cNvSpPr/>
          <p:nvPr/>
        </p:nvSpPr>
        <p:spPr>
          <a:xfrm>
            <a:off x="335520" y="2906640"/>
            <a:ext cx="10749960" cy="1496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7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425" name="HSN-Hierarchy 6"/>
          <p:cNvSpPr/>
          <p:nvPr/>
        </p:nvSpPr>
        <p:spPr>
          <a:xfrm>
            <a:off x="451800" y="1709280"/>
            <a:ext cx="8225640" cy="435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8680" cy="4856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as a means for requirements documentation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 and good overview vs. learning a modeling language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models for different purposes → Model needs to fit the purpose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provides models for almost anything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only covered a small part → Other UML models can also be useful for requirements documentation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is not the only answer → Other models work fine, too.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CustomShape 1"/>
          <p:cNvSpPr/>
          <p:nvPr/>
        </p:nvSpPr>
        <p:spPr>
          <a:xfrm>
            <a:off x="335520" y="1268640"/>
            <a:ext cx="10747800" cy="503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428" name="CustomShape 3"/>
          <p:cNvSpPr/>
          <p:nvPr/>
        </p:nvSpPr>
        <p:spPr>
          <a:xfrm>
            <a:off x="335520" y="764640"/>
            <a:ext cx="1074780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9360" cy="5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960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are frequently used for system design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Models”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architectural models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Considerable difference between requirements models and design models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models depict aspects of the underlying problem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models document solutions chosen during system development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1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2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Requirements Model vs. Design Model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960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According to Merriam-Webster: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design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usually miniature representation of something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system of postulates, data, and inferences presented as a mathematical description of an entity or state of affairs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sp>
        <p:nvSpPr>
          <p:cNvPr id="254" name="PlaceHolder 21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5" name="Rechteck 1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The Term “Model”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6" name="CustomShape 6"/>
          <p:cNvSpPr/>
          <p:nvPr/>
        </p:nvSpPr>
        <p:spPr>
          <a:xfrm>
            <a:off x="411480" y="4416840"/>
            <a:ext cx="9612360" cy="1067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 use the following definition in this lecture: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model is an abstract representation of an existing reality or a reality to be created.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Mapping of reality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Aspects of the observed reality are mapped onto model elements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Descriptive model creation → Model documents the existing reality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Prescriptive model creation → Model prototypes fictious reality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can be both descriptive and prescriptive at the same time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Describes a stakeholder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Prescribes a use case of a system</a:t>
            </a:r>
            <a:endParaRPr b="0" lang="en-GB" sz="1600" spc="-1" strike="noStrike">
              <a:latin typeface="Arial"/>
            </a:endParaRPr>
          </a:p>
        </p:txBody>
      </p:sp>
      <p:sp>
        <p:nvSpPr>
          <p:cNvPr id="258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9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2520" cy="48607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Reduction of Reality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do not capture the complete reality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Instead, the models reduce the captured reality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particular aspects of the system are modeled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matter is summarized during compression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Pragmatic Property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serve a special purpose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are within a special context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general purpose!</a:t>
            </a:r>
            <a:endParaRPr b="0" lang="en-GB" sz="15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 affects the construction of models and the reduction of the reality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Ideally contains only information pertaining to its purpose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1" name="PlaceHolder 158"/>
          <p:cNvSpPr/>
          <p:nvPr/>
        </p:nvSpPr>
        <p:spPr>
          <a:xfrm>
            <a:off x="542880" y="7221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2" name="Rechteck 2178"/>
          <p:cNvSpPr/>
          <p:nvPr/>
        </p:nvSpPr>
        <p:spPr>
          <a:xfrm>
            <a:off x="542880" y="1267560"/>
            <a:ext cx="10359360" cy="50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959</TotalTime>
  <Application>LibreOffice/7.4.1.2$Linux_X86_64 LibreOffice_project/40$Build-2</Application>
  <AppVersion>15.0000</AppVersion>
  <Words>8997</Words>
  <Paragraphs>1349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2022-10-25T13:58:41Z</dcterms:modified>
  <cp:revision>3593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53</vt:i4>
  </property>
  <property fmtid="{D5CDD505-2E9C-101B-9397-08002B2CF9AE}" pid="4" name="PresentationFormat">
    <vt:lpwstr>Widescreen</vt:lpwstr>
  </property>
  <property fmtid="{D5CDD505-2E9C-101B-9397-08002B2CF9AE}" pid="5" name="Slides">
    <vt:i4>100</vt:i4>
  </property>
</Properties>
</file>