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4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wmf" ContentType="image/x-wmf"/>
  <Override PartName="/ppt/media/image5.wmf" ContentType="image/x-wmf"/>
  <Override PartName="/ppt/media/image6.png" ContentType="image/png"/>
  <Override PartName="/ppt/media/image10.wmf" ContentType="image/x-wmf"/>
  <Override PartName="/ppt/media/image11.png" ContentType="image/png"/>
  <Override PartName="/ppt/media/image7.png" ContentType="image/png"/>
  <Override PartName="/ppt/media/image8.png" ContentType="image/png"/>
  <Override PartName="/ppt/media/image9.wmf" ContentType="image/x-wmf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C0B0A42E-7588-42D5-AA89-358C3FC1352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4BD2F6-9D0F-41C3-B772-05FFF164EB3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A67E66-9C37-4079-8E17-A42E24CACD4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das System als Black-Box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die Systemumgebung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identifiziert Messgrößen, die mathematisch beschrieben werden können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physikalische / System Einschränkungen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Grundidee alles mathematisch formal beschreiben – identifizieren von Größen, jede dieser Umgebungseigenschaften wird durch mathematische Variablen beschrieben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Wie schnell ist das auto -&gt; das nenne ich dann v -&gt; monitored variable = wie schnell drehen sich die räder?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Bsp Airbus – ich messe wann das flugzeug am boden ist und nicht umdrehungsgeschw. Der Räder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AA9251-65B2-4231-9DE0-4460206AE1F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die </a:t>
            </a:r>
            <a:r>
              <a:rPr b="0" lang="de-DE" sz="2000" spc="-1" strike="noStrike">
                <a:latin typeface="Arial"/>
              </a:rPr>
              <a:t>notwendigen </a:t>
            </a:r>
            <a:r>
              <a:rPr b="0" lang="de-DE" sz="2000" spc="-1" strike="noStrike">
                <a:latin typeface="Arial"/>
              </a:rPr>
              <a:t>Eigenschaften der </a:t>
            </a:r>
            <a:r>
              <a:rPr b="0" lang="de-DE" sz="2000" spc="-1" strike="noStrike">
                <a:latin typeface="Arial"/>
              </a:rPr>
              <a:t>anzuschließenden </a:t>
            </a:r>
            <a:r>
              <a:rPr b="0" lang="de-DE" sz="2000" spc="-1" strike="noStrike">
                <a:latin typeface="Arial"/>
              </a:rPr>
              <a:t>Geräte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identifiziert Input- und </a:t>
            </a:r>
            <a:r>
              <a:rPr b="0" lang="de-DE" sz="2000" spc="-1" strike="noStrike">
                <a:latin typeface="Arial"/>
              </a:rPr>
              <a:t>Output-Register </a:t>
            </a:r>
            <a:r>
              <a:rPr b="0" lang="de-DE" sz="2000" spc="-1" strike="noStrike">
                <a:latin typeface="Arial"/>
              </a:rPr>
              <a:t>(modelliert als math. </a:t>
            </a:r>
            <a:r>
              <a:rPr b="0" lang="de-DE" sz="2000" spc="-1" strike="noStrike">
                <a:latin typeface="Arial"/>
              </a:rPr>
              <a:t>Variablen) = </a:t>
            </a:r>
            <a:r>
              <a:rPr b="0" lang="en-US" sz="2000" spc="-1" strike="noStrike">
                <a:latin typeface="Arial"/>
              </a:rPr>
              <a:t>pseudo </a:t>
            </a:r>
            <a:r>
              <a:rPr b="0" lang="en-US" sz="2000" spc="-1" strike="noStrike">
                <a:latin typeface="Arial"/>
              </a:rPr>
              <a:t>speicherstellen für </a:t>
            </a:r>
            <a:r>
              <a:rPr b="0" lang="en-US" sz="2000" spc="-1" strike="noStrike">
                <a:latin typeface="Arial"/>
              </a:rPr>
              <a:t>tatsächliche größen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Relation </a:t>
            </a:r>
            <a:r>
              <a:rPr b="0" lang="de-DE" sz="2000" spc="-1" strike="noStrike">
                <a:latin typeface="Arial"/>
              </a:rPr>
              <a:t>zwischen Input-</a:t>
            </a:r>
            <a:r>
              <a:rPr b="0" lang="de-DE" sz="2000" spc="-1" strike="noStrike">
                <a:latin typeface="Arial"/>
              </a:rPr>
              <a:t>Registern und </a:t>
            </a:r>
            <a:r>
              <a:rPr b="0" lang="de-DE" sz="2000" spc="-1" strike="noStrike">
                <a:latin typeface="Arial"/>
              </a:rPr>
              <a:t>Umgebungswerten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beschreibt Relation </a:t>
            </a:r>
            <a:r>
              <a:rPr b="0" lang="de-DE" sz="2000" spc="-1" strike="noStrike">
                <a:latin typeface="Arial"/>
              </a:rPr>
              <a:t>zwischen Output-</a:t>
            </a:r>
            <a:r>
              <a:rPr b="0" lang="de-DE" sz="2000" spc="-1" strike="noStrike">
                <a:latin typeface="Arial"/>
              </a:rPr>
              <a:t>Registern und </a:t>
            </a:r>
            <a:r>
              <a:rPr b="0" lang="de-DE" sz="2000" spc="-1" strike="noStrike">
                <a:latin typeface="Arial"/>
              </a:rPr>
              <a:t>Umgebungswerten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</a:t>
            </a:r>
            <a:r>
              <a:rPr b="0" lang="en-US" sz="2000" spc="-1" strike="noStrike">
                <a:latin typeface="Times New Roman"/>
              </a:rPr>
              <a:t>Modeling: Embedded </a:t>
            </a:r>
            <a:r>
              <a:rPr b="0" lang="en-US" sz="2000" spc="-1" strike="noStrike">
                <a:latin typeface="Times New Roman"/>
              </a:rPr>
              <a:t>Systems Industrial </a:t>
            </a:r>
            <a:r>
              <a:rPr b="0" lang="en-US" sz="2000" spc="-1" strike="noStrike">
                <a:latin typeface="Times New Roman"/>
              </a:rPr>
              <a:t>Formal Techniques, </a:t>
            </a:r>
            <a:r>
              <a:rPr b="0" lang="en-US" sz="2000" spc="-1" strike="noStrike">
                <a:latin typeface="Times New Roman"/>
              </a:rPr>
              <a:t>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2DE579-83E6-42AB-878D-8F46E2C02C9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Warum fasse ich system req &amp; system design doc zusammen? -&gt; Ergeben zusammen die </a:t>
            </a:r>
            <a:r>
              <a:rPr b="0" lang="en-US" sz="2000" spc="-1" strike="noStrike">
                <a:latin typeface="Times New Roman"/>
              </a:rPr>
              <a:t>Anforderungen an die Software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7D742F-D8C1-4AF9-B075-68467A7E88C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NAT = natürliche Einschränkungen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REQ = </a:t>
            </a:r>
            <a:r>
              <a:rPr b="0" lang="de-DE" sz="2000" spc="-1" strike="noStrike">
                <a:latin typeface="Times New Roman"/>
              </a:rPr>
              <a:t>erwartetes Verhalten des Systems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IN/OUT = Verhalten der Ein/Ausgabegeräte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SOF = akt SW-Verhalten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SOFREQ = </a:t>
            </a:r>
            <a:r>
              <a:rPr b="0" lang="de-DE" sz="2000" spc="-1" strike="noStrike">
                <a:latin typeface="Times New Roman"/>
              </a:rPr>
              <a:t>beschreibt das Verhalten der Software, dessen Rahmen akzeptabel wäre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m(t) = monitored variables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i(t)= input variables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o(t)= output variables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c(t)= controlled variables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9048FE-D60B-469C-B56A-1B8D4151C76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DA7165-049A-448D-A92A-7BE0BFBE781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0E33F2-D9BB-4C22-B887-0D97D06262A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Domain = Menge von Vektoren mit allen monitored Variablen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Range = Menge von Vektoren mit allen controlled Variablen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(m,c) elem REQ gdw zu jeder contrallod auch eine monitored existiert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25934E-3569-43C5-B928-80A97B6AADE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IN = Verhalten der Eingabgeräte, Ungenauigkeiten betrachten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OUT = Verhalten der Ausgabgeräte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9D1C70-C3C4-4ED5-9948-C361EAD0792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Domain = Menge von </a:t>
            </a:r>
            <a:r>
              <a:rPr b="0" lang="en-US" sz="2000" spc="-1" strike="noStrike">
                <a:latin typeface="Times New Roman"/>
              </a:rPr>
              <a:t>Vektoren mit Eingaben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Range = Menge von </a:t>
            </a:r>
            <a:r>
              <a:rPr b="0" lang="en-US" sz="2000" spc="-1" strike="noStrike">
                <a:latin typeface="Times New Roman"/>
              </a:rPr>
              <a:t>Vektoren mit Ausgaben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(i,o) elem SOF gdw alle </a:t>
            </a:r>
            <a:r>
              <a:rPr b="0" lang="en-US" sz="2000" spc="-1" strike="noStrike">
                <a:latin typeface="Times New Roman"/>
              </a:rPr>
              <a:t>Werte in o produziert </a:t>
            </a:r>
            <a:r>
              <a:rPr b="0" lang="en-US" sz="2000" spc="-1" strike="noStrike">
                <a:latin typeface="Times New Roman"/>
              </a:rPr>
              <a:t>werden können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Verification: 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REQ = INoSOFREQo </a:t>
            </a:r>
            <a:r>
              <a:rPr b="0" lang="en-US" sz="2000" spc="-1" strike="noStrike">
                <a:latin typeface="Times New Roman"/>
              </a:rPr>
              <a:t>OUT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IN-1o REQ o OUT-1 = </a:t>
            </a:r>
            <a:r>
              <a:rPr b="0" lang="en-US" sz="2000" spc="-1" strike="noStrike">
                <a:latin typeface="Times New Roman"/>
              </a:rPr>
              <a:t>SOFREQ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IN-1o REQ o OUT-1 = </a:t>
            </a:r>
            <a:r>
              <a:rPr b="0" lang="en-US" sz="2000" spc="-1" strike="noStrike">
                <a:latin typeface="Times New Roman"/>
              </a:rPr>
              <a:t>SOFREQ superset SOF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</a:t>
            </a:r>
            <a:r>
              <a:rPr b="0" lang="en-US" sz="2000" spc="-1" strike="noStrike">
                <a:latin typeface="Times New Roman"/>
              </a:rPr>
              <a:t>Modeling: Embedded </a:t>
            </a:r>
            <a:r>
              <a:rPr b="0" lang="en-US" sz="2000" spc="-1" strike="noStrike">
                <a:latin typeface="Times New Roman"/>
              </a:rPr>
              <a:t>Systems Industrial </a:t>
            </a:r>
            <a:r>
              <a:rPr b="0" lang="en-US" sz="2000" spc="-1" strike="noStrike">
                <a:latin typeface="Times New Roman"/>
              </a:rPr>
              <a:t>Formal Techniques, </a:t>
            </a:r>
            <a:r>
              <a:rPr b="0" lang="en-US" sz="2000" spc="-1" strike="noStrike">
                <a:latin typeface="Times New Roman"/>
              </a:rPr>
              <a:t>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369B27-120D-4CEF-8D16-4737F6DDE25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SOFREQ = akzeptiertes Verhalten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Eingaben messen und Ausgaben produzieren und Naturbedingungen ebenfalls gelten, dann können Anforderungen gefolgert werden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Wingdings"/>
              </a:rPr>
              <a:t></a:t>
            </a:r>
            <a:r>
              <a:rPr b="0" lang="en-US" sz="2000" spc="-1" strike="noStrike">
                <a:latin typeface="Times New Roman"/>
              </a:rPr>
              <a:t>Erlaubtes Verhalten aufgrund der Naturgegebenheiten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D9BEE6-E27A-48F5-B82B-49348353616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Feasability = ich fordere nichts was im Wiederspruch zur Natur ist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Acceptability = beschreibt das Verhalten der SW, das mindestens erfüllt werden muss, um sie SW zu benutzen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        </a:t>
            </a:r>
            <a:r>
              <a:rPr b="0" lang="en-US" sz="2000" spc="-1" strike="noStrike">
                <a:latin typeface="Times New Roman"/>
              </a:rPr>
              <a:t>SW-Verhalten beschränken auf NAT -&gt; Verhalten entspricht anf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Ariane 4 – sw funktioniert einwandfrei wenn die beschleunigungskräfte nicht über best. Betrag liegen (nat n sof)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Ariane 5 – nat hat sich geändert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David Lorge Parnas, Jan Madey. Functional Documents for Computer Science. Science of Computer Programming, Elsevier, 1995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Dennis K. Peters and David Lorge Parnas. Requirements-based Monitors for Real-Time Systems. IEEE Transactions on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EBF3D8-0C16-46CE-9225-7DA06F20F5F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NRL/SCR -&gt; SCR = </a:t>
            </a:r>
            <a:r>
              <a:rPr b="0" lang="en-US" sz="2000" spc="-1" strike="noStrike">
                <a:latin typeface="Times New Roman"/>
              </a:rPr>
              <a:t>Name, Erfinder waren </a:t>
            </a:r>
            <a:r>
              <a:rPr b="0" lang="en-US" sz="2000" spc="-1" strike="noStrike">
                <a:latin typeface="Times New Roman"/>
              </a:rPr>
              <a:t>zu der Zeit am NRL.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</a:t>
            </a:r>
            <a:r>
              <a:rPr b="0" lang="en-US" sz="2000" spc="-1" strike="noStrike">
                <a:latin typeface="Times New Roman"/>
              </a:rPr>
              <a:t>Modeling: Embedded </a:t>
            </a:r>
            <a:r>
              <a:rPr b="0" lang="en-US" sz="2000" spc="-1" strike="noStrike">
                <a:latin typeface="Times New Roman"/>
              </a:rPr>
              <a:t>Systems Industrial </a:t>
            </a:r>
            <a:r>
              <a:rPr b="0" lang="en-US" sz="2000" spc="-1" strike="noStrike">
                <a:latin typeface="Times New Roman"/>
              </a:rPr>
              <a:t>Formal Techniques, </a:t>
            </a:r>
            <a:r>
              <a:rPr b="0" lang="en-US" sz="2000" spc="-1" strike="noStrike">
                <a:latin typeface="Times New Roman"/>
              </a:rPr>
              <a:t>2006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E365C9-F3D2-4547-99CE-645EFC17B75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</a:t>
            </a:r>
            <a:r>
              <a:rPr b="0" lang="en-US" sz="2000" spc="-1" strike="noStrike">
                <a:latin typeface="Times New Roman"/>
              </a:rPr>
              <a:t>Modeling: Embedded </a:t>
            </a:r>
            <a:r>
              <a:rPr b="0" lang="en-US" sz="2000" spc="-1" strike="noStrike">
                <a:latin typeface="Times New Roman"/>
              </a:rPr>
              <a:t>Systems Industrial </a:t>
            </a:r>
            <a:r>
              <a:rPr b="0" lang="en-US" sz="2000" spc="-1" strike="noStrike">
                <a:latin typeface="Times New Roman"/>
              </a:rPr>
              <a:t>Formal Techniques, </a:t>
            </a:r>
            <a:r>
              <a:rPr b="0" lang="en-US" sz="2000" spc="-1" strike="noStrike">
                <a:latin typeface="Times New Roman"/>
              </a:rPr>
              <a:t>2006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99A48C-ACC6-4E27-BDF3-31C761C1E6D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Hilfsvar werden eingeführt um REQ einfacher hinzuschreiben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Auxiliary V: = Hilfsvariablen – Modi – repräsentieren System Status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 = unter bestimmten Bedingungen gibt es Zustandsübergang –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Zustandsdiagramm UML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0735B6-5686-4804-A4F8-2CFE058B4D0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Bedingungen = beziehen sich auf einen Status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Event = verbindet 2 Systemzustände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Vorkommen: ein Event tritt auf wenn Bedingung ändert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@T(c) = der moment in dem c wahr wird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Conditioned event = Event unter bedingung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Special form = verschärfte Form von Conditioned Event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1178AC-D1F0-4801-B831-FFA81E097CE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Mode transition table = mode + event = neuer mode -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Verbindet den Ausgangsmodus und ein Event mit einem Zielmodus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Event table = Veränderungen von termen / contr. Variablen in abh. Von inputs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Cond. Table = Wert einer controlled Variable unter jeder möglichen Bedingung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Easterbrook: L17-formalmodelling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7C5185-7348-463A-A1B3-A016A5AE95A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Easterbrook: L17-formalmodelling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955290-A356-4F1C-871A-2C16FAFCBC6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Easterbrook: L17-formalmodelling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0F800E-7D2C-4B43-8B4D-7750AE4CC6E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A7E483-135B-419B-BAFF-AAF90445746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9B26B6-74F9-4EA6-8CEC-C46392A11F3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Constance Heitmeyer, Myla Archer, Ramesh Bharadwaj and Ralph Jeffords. Tools for constructing requirements specifications: The SCR toolset at the age of ten. International Journal of Computer Systems Science &amp; Engineering, Vol 20, No. 1, p 19-35, January 2005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0C34276-2ABA-4D29-B070-E286209D8D0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6B2D419-63C4-488A-AC39-B87F552ECD1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E6EBC78-D907-40A4-92BF-BFA12EA74E3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C195BA8-0623-46C5-A0DE-0EF6CEE7A55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EAF8AB7-789E-4A3B-BAEE-1D2522C303C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9D395C3-1868-4387-A709-CE6E505542E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144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1142748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87A98F1-774D-4620-8DA9-4A986558395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cpntools.org/" TargetMode="External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27400" y="1412640"/>
            <a:ext cx="10363680" cy="11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27400" y="2852640"/>
            <a:ext cx="1036368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Requirements Documentation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Requirements Specification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6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9" name="Rectangle 359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ColorSets, Tokens and Variables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30" name="Picture 360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1720" cy="2832120"/>
          </a:xfrm>
          <a:prstGeom prst="rect">
            <a:avLst/>
          </a:prstGeom>
          <a:ln w="0">
            <a:noFill/>
          </a:ln>
        </p:spPr>
      </p:pic>
      <p:sp>
        <p:nvSpPr>
          <p:cNvPr id="331" name="Rectangle 361"/>
          <p:cNvSpPr/>
          <p:nvPr/>
        </p:nvSpPr>
        <p:spPr>
          <a:xfrm>
            <a:off x="7543800" y="5257800"/>
            <a:ext cx="1824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2" name="Rectangle 362"/>
          <p:cNvSpPr/>
          <p:nvPr/>
        </p:nvSpPr>
        <p:spPr>
          <a:xfrm>
            <a:off x="465480" y="2286000"/>
            <a:ext cx="5473800" cy="41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hold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of only one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(=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).</a:t>
            </a:r>
            <a:endParaRPr b="0" lang="en-GB" sz="2000" spc="-1" strike="noStrike"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instances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Variables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used to distinguish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while in transit.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333" name="Picture 363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2400" cy="2688480"/>
          </a:xfrm>
          <a:prstGeom prst="rect">
            <a:avLst/>
          </a:prstGeom>
          <a:ln w="0">
            <a:noFill/>
          </a:ln>
        </p:spPr>
      </p:pic>
      <p:pic>
        <p:nvPicPr>
          <p:cNvPr id="334" name="Picture 510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000" y="2199600"/>
            <a:ext cx="5203080" cy="268992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1080" cy="26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7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7" name="Rectangle 365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Markings, Arc Inscriptions and Guards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38" name="Picture 366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1720" cy="2832120"/>
          </a:xfrm>
          <a:prstGeom prst="rect">
            <a:avLst/>
          </a:prstGeom>
          <a:ln w="0">
            <a:noFill/>
          </a:ln>
        </p:spPr>
      </p:pic>
      <p:sp>
        <p:nvSpPr>
          <p:cNvPr id="339" name="Rectangle 367"/>
          <p:cNvSpPr/>
          <p:nvPr/>
        </p:nvSpPr>
        <p:spPr>
          <a:xfrm>
            <a:off x="7543800" y="5257800"/>
            <a:ext cx="1824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0" name="Rectangle 368"/>
          <p:cNvSpPr/>
          <p:nvPr/>
        </p:nvSpPr>
        <p:spPr>
          <a:xfrm>
            <a:off x="465480" y="2286000"/>
            <a:ext cx="5245200" cy="41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Markings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specify the tokens held by a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Arc Inscriptions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expressions that can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tokens when  the t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occurs.</a:t>
            </a:r>
            <a:endParaRPr b="0" lang="en-GB" sz="2000" spc="-1" strike="noStrike"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a comma-separated list of conditions that must be satisfied for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341" name="Picture 369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2400" cy="2688480"/>
          </a:xfrm>
          <a:prstGeom prst="rect">
            <a:avLst/>
          </a:prstGeom>
          <a:ln w="0">
            <a:noFill/>
          </a:ln>
        </p:spPr>
      </p:pic>
      <p:pic>
        <p:nvPicPr>
          <p:cNvPr id="342" name="Picture 517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3080" cy="2689920"/>
          </a:xfrm>
          <a:prstGeom prst="rect">
            <a:avLst/>
          </a:prstGeom>
          <a:ln w="0">
            <a:noFill/>
          </a:ln>
        </p:spPr>
      </p:pic>
      <p:pic>
        <p:nvPicPr>
          <p:cNvPr id="343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1080" cy="26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8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5" name="Rectangle 371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46" name="Picture 372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1720" cy="2832120"/>
          </a:xfrm>
          <a:prstGeom prst="rect">
            <a:avLst/>
          </a:prstGeom>
          <a:ln w="0">
            <a:noFill/>
          </a:ln>
        </p:spPr>
      </p:pic>
      <p:sp>
        <p:nvSpPr>
          <p:cNvPr id="347" name="Rectangle 373"/>
          <p:cNvSpPr/>
          <p:nvPr/>
        </p:nvSpPr>
        <p:spPr>
          <a:xfrm>
            <a:off x="7543800" y="5257800"/>
            <a:ext cx="1824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8" name="Rectangle 374"/>
          <p:cNvSpPr/>
          <p:nvPr/>
        </p:nvSpPr>
        <p:spPr>
          <a:xfrm>
            <a:off x="539640" y="2286000"/>
            <a:ext cx="5245200" cy="41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enabled if and only if: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it’s incoming arcs have at least one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conditions are satisfied.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that is connected with an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inhibhitor arc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any tokens.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49" name="Picture 375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2400" cy="2688480"/>
          </a:xfrm>
          <a:prstGeom prst="rect">
            <a:avLst/>
          </a:prstGeom>
          <a:ln w="0">
            <a:noFill/>
          </a:ln>
        </p:spPr>
      </p:pic>
      <p:pic>
        <p:nvPicPr>
          <p:cNvPr id="350" name="Picture 524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3080" cy="2689920"/>
          </a:xfrm>
          <a:prstGeom prst="rect">
            <a:avLst/>
          </a:prstGeom>
          <a:ln w="0">
            <a:noFill/>
          </a:ln>
        </p:spPr>
      </p:pic>
      <p:pic>
        <p:nvPicPr>
          <p:cNvPr id="351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1080" cy="26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9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3" name="Rectangle 377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54" name="Picture 378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1720" cy="2832120"/>
          </a:xfrm>
          <a:prstGeom prst="rect">
            <a:avLst/>
          </a:prstGeom>
          <a:ln w="0">
            <a:noFill/>
          </a:ln>
        </p:spPr>
      </p:pic>
      <p:sp>
        <p:nvSpPr>
          <p:cNvPr id="355" name="Rectangle 379"/>
          <p:cNvSpPr/>
          <p:nvPr/>
        </p:nvSpPr>
        <p:spPr>
          <a:xfrm>
            <a:off x="7543800" y="5257800"/>
            <a:ext cx="1824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6" name="Rectangle 380"/>
          <p:cNvSpPr/>
          <p:nvPr/>
        </p:nvSpPr>
        <p:spPr>
          <a:xfrm>
            <a:off x="539640" y="2286000"/>
            <a:ext cx="5245200" cy="41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fired: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Any one suitable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consumed from each input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according to outgoing arc inscriptions.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transferred to the output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according to outgoing arc inscriptions.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Only one transition can be fired at a time.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357" name="Picture 381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2400" cy="26884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1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3080" cy="2689920"/>
          </a:xfrm>
          <a:prstGeom prst="rect">
            <a:avLst/>
          </a:prstGeom>
          <a:ln w="0">
            <a:noFill/>
          </a:ln>
        </p:spPr>
      </p:pic>
      <p:pic>
        <p:nvPicPr>
          <p:cNvPr id="359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91080" cy="26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0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1" name="Rectangle 383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Hierarchical CPNs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62" name="Picture 384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1720" cy="2832120"/>
          </a:xfrm>
          <a:prstGeom prst="rect">
            <a:avLst/>
          </a:prstGeom>
          <a:ln w="0">
            <a:noFill/>
          </a:ln>
        </p:spPr>
      </p:pic>
      <p:sp>
        <p:nvSpPr>
          <p:cNvPr id="363" name="Rectangle 385"/>
          <p:cNvSpPr/>
          <p:nvPr/>
        </p:nvSpPr>
        <p:spPr>
          <a:xfrm>
            <a:off x="7543800" y="5257800"/>
            <a:ext cx="1824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64" name="Picture 386" descr=""/>
          <p:cNvPicPr/>
          <p:nvPr/>
        </p:nvPicPr>
        <p:blipFill>
          <a:blip r:embed="rId2"/>
          <a:stretch/>
        </p:blipFill>
        <p:spPr>
          <a:xfrm>
            <a:off x="685800" y="2819880"/>
            <a:ext cx="4541760" cy="1290600"/>
          </a:xfrm>
          <a:prstGeom prst="rect">
            <a:avLst/>
          </a:prstGeom>
          <a:ln w="0">
            <a:noFill/>
          </a:ln>
        </p:spPr>
      </p:pic>
      <p:pic>
        <p:nvPicPr>
          <p:cNvPr id="365" name="Picture 387" descr=""/>
          <p:cNvPicPr/>
          <p:nvPr/>
        </p:nvPicPr>
        <p:blipFill>
          <a:blip r:embed="rId3"/>
          <a:srcRect l="0" t="0" r="720228" b="0"/>
          <a:stretch/>
        </p:blipFill>
        <p:spPr>
          <a:xfrm>
            <a:off x="6084000" y="2116800"/>
            <a:ext cx="5342400" cy="26884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38" descr=""/>
          <p:cNvPicPr/>
          <p:nvPr/>
        </p:nvPicPr>
        <p:blipFill>
          <a:blip r:embed="rId4"/>
          <a:srcRect l="0" t="0" r="794138" b="0"/>
          <a:stretch/>
        </p:blipFill>
        <p:spPr>
          <a:xfrm>
            <a:off x="6084360" y="2199600"/>
            <a:ext cx="5203080" cy="2689920"/>
          </a:xfrm>
          <a:prstGeom prst="rect">
            <a:avLst/>
          </a:prstGeom>
          <a:ln w="0">
            <a:noFill/>
          </a:ln>
        </p:spPr>
      </p:pic>
      <p:pic>
        <p:nvPicPr>
          <p:cNvPr id="367" name="" descr=""/>
          <p:cNvPicPr/>
          <p:nvPr/>
        </p:nvPicPr>
        <p:blipFill>
          <a:blip r:embed="rId5"/>
          <a:srcRect l="0" t="0" r="643479" b="0"/>
          <a:stretch/>
        </p:blipFill>
        <p:spPr>
          <a:xfrm>
            <a:off x="5937840" y="2198520"/>
            <a:ext cx="5491080" cy="26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2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9" name="Rectangle 38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Evaluation using state-space simulations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0" name="HSN-Hierarchy 5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HSN-Hierarchy 7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HSN-Hierarchy 8"/>
          <p:cNvSpPr/>
          <p:nvPr/>
        </p:nvSpPr>
        <p:spPr>
          <a:xfrm>
            <a:off x="576000" y="1709280"/>
            <a:ext cx="10512720" cy="468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4" name="CustomShape 5"/>
          <p:cNvSpPr/>
          <p:nvPr/>
        </p:nvSpPr>
        <p:spPr>
          <a:xfrm>
            <a:off x="263520" y="6411600"/>
            <a:ext cx="1092024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1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6" name="Rectangle 395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CPN Tools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77" name="Picture 396" descr=""/>
          <p:cNvPicPr/>
          <p:nvPr/>
        </p:nvPicPr>
        <p:blipFill>
          <a:blip r:embed="rId1"/>
          <a:stretch/>
        </p:blipFill>
        <p:spPr>
          <a:xfrm>
            <a:off x="7620480" y="2514600"/>
            <a:ext cx="2433600" cy="2433600"/>
          </a:xfrm>
          <a:prstGeom prst="rect">
            <a:avLst/>
          </a:prstGeom>
          <a:ln w="0">
            <a:noFill/>
          </a:ln>
        </p:spPr>
      </p:pic>
      <p:sp>
        <p:nvSpPr>
          <p:cNvPr id="378" name="Rectangle 397"/>
          <p:cNvSpPr/>
          <p:nvPr/>
        </p:nvSpPr>
        <p:spPr>
          <a:xfrm>
            <a:off x="539640" y="2286000"/>
            <a:ext cx="6616800" cy="41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tool for editing, simulating, and analysing Coloured Petri Nets”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79" name="Rectangle 398"/>
          <p:cNvSpPr/>
          <p:nvPr/>
        </p:nvSpPr>
        <p:spPr>
          <a:xfrm>
            <a:off x="7975800" y="5486400"/>
            <a:ext cx="25102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cpntools.org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1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2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2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4" name="Rectangle 18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and Methodology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5" name="HSN-Hierarchy 2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HSN-Hierarchy 1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HSN-Hierarchy 4"/>
          <p:cNvSpPr/>
          <p:nvPr/>
        </p:nvSpPr>
        <p:spPr>
          <a:xfrm>
            <a:off x="595800" y="1709280"/>
            <a:ext cx="534492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CPN models are powerful, </a:t>
            </a:r>
            <a:r>
              <a:rPr b="0" i="1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can be arbitrarily complex. Where to start?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It is important to ensure inter-model consistancy.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Mapping AOM → CPN models leverages the advantages of both, and also creates a feedback loop using the simulation and evaluation capabilities of CPNs.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88" name="HSN-Hierarchy 3"/>
          <p:cNvSpPr/>
          <p:nvPr/>
        </p:nvSpPr>
        <p:spPr>
          <a:xfrm>
            <a:off x="5959800" y="1709280"/>
            <a:ext cx="534492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Heuristics for Designing and Evaluating Socio-Technical Agent-Oriented Behaviour Models with Coloured Petri Nets (2014).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Msury Mahunnah, Alex Norta, Lixin Ma, Kuldar Taveter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9" name="Freeform: Shape 194"/>
          <p:cNvSpPr/>
          <p:nvPr/>
        </p:nvSpPr>
        <p:spPr>
          <a:xfrm>
            <a:off x="5594400" y="3537000"/>
            <a:ext cx="454320" cy="225720"/>
          </a:xfrm>
          <a:custGeom>
            <a:avLst/>
            <a:gdLst>
              <a:gd name="textAreaLeft" fmla="*/ 0 w 454320"/>
              <a:gd name="textAreaRight" fmla="*/ 455040 w 454320"/>
              <a:gd name="textAreaTop" fmla="*/ 0 h 225720"/>
              <a:gd name="textAreaBottom" fmla="*/ 226440 h 225720"/>
            </a:gdLst>
            <a:ahLst/>
            <a:rect l="textAreaLeft" t="textAreaTop" r="textAreaRight" b="textAreaBottom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5"/>
          <p:cNvSpPr/>
          <p:nvPr/>
        </p:nvSpPr>
        <p:spPr>
          <a:xfrm>
            <a:off x="263520" y="6411600"/>
            <a:ext cx="1092024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3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2" name="Rectangle 19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Mapping Methodology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3" name="HSN-Hierarchy 5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HSN-Hierarchy 7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6" name="Table 200"/>
          <p:cNvGraphicFramePr/>
          <p:nvPr/>
        </p:nvGraphicFramePr>
        <p:xfrm>
          <a:off x="579600" y="1841400"/>
          <a:ext cx="5075280" cy="40824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3286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Notation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11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Connecting arc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8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Sub-goal or activity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Trigger/ precondition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5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 Mono"/>
                          <a:ea typeface="DejaVu Sans"/>
                        </a:rPr>
                        <a:t>[&lt;condition(s)&gt;]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97" name="Straight Connector 201"/>
          <p:cNvSpPr/>
          <p:nvPr/>
        </p:nvSpPr>
        <p:spPr>
          <a:xfrm>
            <a:off x="1130400" y="2514600"/>
            <a:ext cx="16002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Rectangle 202"/>
          <p:cNvSpPr/>
          <p:nvPr/>
        </p:nvSpPr>
        <p:spPr>
          <a:xfrm>
            <a:off x="1130400" y="2827800"/>
            <a:ext cx="1596960" cy="453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Oval 203"/>
          <p:cNvSpPr/>
          <p:nvPr/>
        </p:nvSpPr>
        <p:spPr>
          <a:xfrm>
            <a:off x="1107000" y="3477600"/>
            <a:ext cx="911160" cy="4539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Straight Connector 204"/>
          <p:cNvSpPr/>
          <p:nvPr/>
        </p:nvSpPr>
        <p:spPr>
          <a:xfrm>
            <a:off x="2021400" y="370620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Oval 205"/>
          <p:cNvSpPr/>
          <p:nvPr/>
        </p:nvSpPr>
        <p:spPr>
          <a:xfrm>
            <a:off x="1863000" y="4197960"/>
            <a:ext cx="911160" cy="4539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Straight Connector 206"/>
          <p:cNvSpPr/>
          <p:nvPr/>
        </p:nvSpPr>
        <p:spPr>
          <a:xfrm>
            <a:off x="1121400" y="442656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3" name="Group 207"/>
          <p:cNvGrpSpPr/>
          <p:nvPr/>
        </p:nvGrpSpPr>
        <p:grpSpPr>
          <a:xfrm>
            <a:off x="1058400" y="4915800"/>
            <a:ext cx="1681560" cy="507960"/>
            <a:chOff x="1058400" y="4915800"/>
            <a:chExt cx="1681560" cy="507960"/>
          </a:xfrm>
        </p:grpSpPr>
        <p:sp>
          <p:nvSpPr>
            <p:cNvPr id="404" name="Rectangle 208"/>
            <p:cNvSpPr/>
            <p:nvPr/>
          </p:nvSpPr>
          <p:spPr>
            <a:xfrm>
              <a:off x="1058400" y="4915800"/>
              <a:ext cx="1681560" cy="5079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Rectangle 209"/>
            <p:cNvSpPr/>
            <p:nvPr/>
          </p:nvSpPr>
          <p:spPr>
            <a:xfrm>
              <a:off x="1094400" y="4951800"/>
              <a:ext cx="1596960" cy="4356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6" name="Oval 210"/>
          <p:cNvSpPr/>
          <p:nvPr/>
        </p:nvSpPr>
        <p:spPr>
          <a:xfrm>
            <a:off x="8458200" y="2273400"/>
            <a:ext cx="1825560" cy="6825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Trigger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7" name="Oval 211"/>
          <p:cNvSpPr/>
          <p:nvPr/>
        </p:nvSpPr>
        <p:spPr>
          <a:xfrm>
            <a:off x="6298560" y="3353400"/>
            <a:ext cx="1825560" cy="6825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Precondition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08" name="Oval 212"/>
          <p:cNvSpPr/>
          <p:nvPr/>
        </p:nvSpPr>
        <p:spPr>
          <a:xfrm>
            <a:off x="8458920" y="4433400"/>
            <a:ext cx="1825560" cy="6825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Postcondition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409" name="Rectangle 213"/>
          <p:cNvSpPr/>
          <p:nvPr/>
        </p:nvSpPr>
        <p:spPr>
          <a:xfrm>
            <a:off x="8582400" y="3439800"/>
            <a:ext cx="1809360" cy="453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0" name="Straight Connector 214"/>
          <p:cNvSpPr/>
          <p:nvPr/>
        </p:nvSpPr>
        <p:spPr>
          <a:xfrm>
            <a:off x="9372600" y="2959200"/>
            <a:ext cx="360" cy="4572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Straight Connector 215"/>
          <p:cNvSpPr/>
          <p:nvPr/>
        </p:nvSpPr>
        <p:spPr>
          <a:xfrm>
            <a:off x="8127360" y="3681000"/>
            <a:ext cx="45504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Straight Connector 216"/>
          <p:cNvSpPr/>
          <p:nvPr/>
        </p:nvSpPr>
        <p:spPr>
          <a:xfrm>
            <a:off x="9372600" y="3897000"/>
            <a:ext cx="360" cy="5364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5"/>
          <p:cNvSpPr/>
          <p:nvPr/>
        </p:nvSpPr>
        <p:spPr>
          <a:xfrm>
            <a:off x="263520" y="6411600"/>
            <a:ext cx="1092024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Adapted from 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9" name="Rechteck 186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40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3400" cy="2080800"/>
          </a:xfrm>
          <a:prstGeom prst="rect">
            <a:avLst/>
          </a:prstGeom>
          <a:ln w="0">
            <a:noFill/>
          </a:ln>
        </p:spPr>
      </p:pic>
      <p:sp>
        <p:nvSpPr>
          <p:cNvPr id="241" name="Rahmen 6"/>
          <p:cNvSpPr/>
          <p:nvPr/>
        </p:nvSpPr>
        <p:spPr>
          <a:xfrm>
            <a:off x="3846240" y="2297880"/>
            <a:ext cx="1819440" cy="22597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5" name="Rectangle 21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6" name="HSN-Hierarchy 8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HSN-Hierarchy 9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HSN-Hierarchy 10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9" name="Picture 223" descr=""/>
          <p:cNvPicPr/>
          <p:nvPr/>
        </p:nvPicPr>
        <p:blipFill>
          <a:blip r:embed="rId1"/>
          <a:stretch/>
        </p:blipFill>
        <p:spPr>
          <a:xfrm>
            <a:off x="6154560" y="346464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420" name="Picture 224" descr=""/>
          <p:cNvPicPr/>
          <p:nvPr/>
        </p:nvPicPr>
        <p:blipFill>
          <a:blip r:embed="rId2"/>
          <a:stretch/>
        </p:blipFill>
        <p:spPr>
          <a:xfrm>
            <a:off x="1792800" y="2299680"/>
            <a:ext cx="7064280" cy="340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5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22" name="Rectangle 22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23" name="HSN-Hierarchy 11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HSN-Hierarchy 12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HSN-Hierarchy 13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6" name="Table 230"/>
          <p:cNvGraphicFramePr/>
          <p:nvPr/>
        </p:nvGraphicFramePr>
        <p:xfrm>
          <a:off x="459720" y="1887120"/>
          <a:ext cx="10643040" cy="30470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6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28" name="Rectangle 232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29" name="HSN-Hierarchy 14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HSN-Hierarchy 15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HSN-Hierarchy 1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2" name="Picture 236" descr=""/>
          <p:cNvPicPr/>
          <p:nvPr/>
        </p:nvPicPr>
        <p:blipFill>
          <a:blip r:embed="rId1"/>
          <a:stretch/>
        </p:blipFill>
        <p:spPr>
          <a:xfrm>
            <a:off x="531000" y="1808640"/>
            <a:ext cx="10210320" cy="473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34" name="Rectangle 238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(Charge EV)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35" name="HSN-Hierarchy 17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HSN-Hierarchy 18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HSN-Hierarchy 19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8" name="Picture 242" descr=""/>
          <p:cNvPicPr/>
          <p:nvPr/>
        </p:nvPicPr>
        <p:blipFill>
          <a:blip r:embed="rId1"/>
          <a:stretch/>
        </p:blipFill>
        <p:spPr>
          <a:xfrm>
            <a:off x="490680" y="2017440"/>
            <a:ext cx="10911240" cy="352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22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40" name="Rectangle 3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State-space Simulations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41" name="HSN-Hierarchy 20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HSN-Hierarchy 25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HSN-Hierarchy 27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HSN-Hierarchy 28"/>
          <p:cNvSpPr/>
          <p:nvPr/>
        </p:nvSpPr>
        <p:spPr>
          <a:xfrm>
            <a:off x="576000" y="1709280"/>
            <a:ext cx="10512720" cy="468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263520" y="6411600"/>
            <a:ext cx="1092024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47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48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Four Variables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Input variables → Physical variables measured by input devices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Output variables →  Physical variables controlled by output devices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Monitored environmental variables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Controlled environmental variables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Relations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NAT, REQ, IN/OUT, SOF, SOFREQ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used as basis for requirements documentation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0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51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Basic Elements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52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4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Requirements Document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Models the complete system as a black-box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Includes a description of the environment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a set of quantities and associates each one with a mathematical variable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of the environment like physical laws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related to the new system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4" name="PlaceHolder 159"/>
          <p:cNvSpPr/>
          <p:nvPr/>
        </p:nvSpPr>
        <p:spPr>
          <a:xfrm>
            <a:off x="542880" y="7225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55" name="Rechteck 2181"/>
          <p:cNvSpPr/>
          <p:nvPr/>
        </p:nvSpPr>
        <p:spPr>
          <a:xfrm>
            <a:off x="542880" y="12679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56" name="Stern: 5 Zacken 1"/>
          <p:cNvSpPr/>
          <p:nvPr/>
        </p:nvSpPr>
        <p:spPr>
          <a:xfrm>
            <a:off x="9950040" y="94140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4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Design Document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relevant properties of peripheral devices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input- and output registers, modeled as mathematical variables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input registers and associated environmental quantities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output registers and associated environmental quantities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8" name="PlaceHolder 160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59" name="Rechteck 2184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60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Requirements Document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Combination of system requirements document and system design document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Behavior Specification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Records additional design decisions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Provides a description of the actual software behavior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2" name="PlaceHolder 161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63" name="Rechteck 2187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64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3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4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/>
          </p:nvPr>
        </p:nvSpPr>
        <p:spPr>
          <a:xfrm>
            <a:off x="539640" y="1101240"/>
            <a:ext cx="10504440" cy="3458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constraints due to restrictions imposed by nature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the requirements of the system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input and output relations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behavior of a particular software implementation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software requirements relation, all acceptable software behavior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6" name="PlaceHolder 162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67" name="Rechteck 2191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68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9" name="Picture 2" descr=""/>
          <p:cNvPicPr/>
          <p:nvPr/>
        </p:nvPicPr>
        <p:blipFill>
          <a:blip r:embed="rId1"/>
          <a:stretch/>
        </p:blipFill>
        <p:spPr>
          <a:xfrm>
            <a:off x="3161520" y="3945240"/>
            <a:ext cx="5866560" cy="2518200"/>
          </a:xfrm>
          <a:prstGeom prst="rect">
            <a:avLst/>
          </a:prstGeom>
          <a:ln w="0">
            <a:noFill/>
          </a:ln>
        </p:spPr>
      </p:pic>
      <p:sp>
        <p:nvSpPr>
          <p:cNvPr id="470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C.L. Heitmeyer, R.D. Jeffords, B.G. Labaw (2013)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Automated Consistency Checking Requirements Specifications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Relations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 ⊆ SOF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OUT, REQ                         SOFREQ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 ○ SOFREQ ○ IN = REQ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72" name="Text Box 333"/>
          <p:cNvSpPr/>
          <p:nvPr/>
        </p:nvSpPr>
        <p:spPr>
          <a:xfrm>
            <a:off x="3100320" y="3986640"/>
            <a:ext cx="10116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w.r.t. NAT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73" name="Line 568"/>
          <p:cNvSpPr/>
          <p:nvPr/>
        </p:nvSpPr>
        <p:spPr>
          <a:xfrm>
            <a:off x="2945520" y="3986280"/>
            <a:ext cx="132084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Oval 62"/>
          <p:cNvSpPr/>
          <p:nvPr/>
        </p:nvSpPr>
        <p:spPr>
          <a:xfrm>
            <a:off x="6279480" y="2985840"/>
            <a:ext cx="217440" cy="17496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Oval 63"/>
          <p:cNvSpPr/>
          <p:nvPr/>
        </p:nvSpPr>
        <p:spPr>
          <a:xfrm>
            <a:off x="9378360" y="2985840"/>
            <a:ext cx="217440" cy="17496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Text Box 334"/>
          <p:cNvSpPr/>
          <p:nvPr/>
        </p:nvSpPr>
        <p:spPr>
          <a:xfrm>
            <a:off x="6188760" y="4749840"/>
            <a:ext cx="417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7" name="Text Box 335"/>
          <p:cNvSpPr/>
          <p:nvPr/>
        </p:nvSpPr>
        <p:spPr>
          <a:xfrm>
            <a:off x="9162360" y="4724280"/>
            <a:ext cx="6674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OUT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8" name="Text Box 336"/>
          <p:cNvSpPr/>
          <p:nvPr/>
        </p:nvSpPr>
        <p:spPr>
          <a:xfrm>
            <a:off x="7360920" y="4368600"/>
            <a:ext cx="11185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SOFREQ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9" name="Text Box 337"/>
          <p:cNvSpPr/>
          <p:nvPr/>
        </p:nvSpPr>
        <p:spPr>
          <a:xfrm>
            <a:off x="7588800" y="2743200"/>
            <a:ext cx="662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0" name="Line 569"/>
          <p:cNvSpPr/>
          <p:nvPr/>
        </p:nvSpPr>
        <p:spPr>
          <a:xfrm>
            <a:off x="6685560" y="30747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570"/>
          <p:cNvSpPr/>
          <p:nvPr/>
        </p:nvSpPr>
        <p:spPr>
          <a:xfrm>
            <a:off x="6702120" y="47001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Oval 68"/>
          <p:cNvSpPr/>
          <p:nvPr/>
        </p:nvSpPr>
        <p:spPr>
          <a:xfrm>
            <a:off x="6279480" y="4611600"/>
            <a:ext cx="217440" cy="17496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Oval 69"/>
          <p:cNvSpPr/>
          <p:nvPr/>
        </p:nvSpPr>
        <p:spPr>
          <a:xfrm>
            <a:off x="9378360" y="4599000"/>
            <a:ext cx="217440" cy="17496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571"/>
          <p:cNvSpPr/>
          <p:nvPr/>
        </p:nvSpPr>
        <p:spPr>
          <a:xfrm flipH="1" flipV="1">
            <a:off x="9479520" y="3227040"/>
            <a:ext cx="16920" cy="127008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572"/>
          <p:cNvSpPr/>
          <p:nvPr/>
        </p:nvSpPr>
        <p:spPr>
          <a:xfrm flipH="1" flipV="1">
            <a:off x="6380640" y="3240000"/>
            <a:ext cx="16920" cy="126972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PlaceHolder 163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87" name="Rechteck 2208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Basic Relations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88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Monitored variables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 at time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s: 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(s)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p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Controlled variables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q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0" name="Text Box 338"/>
          <p:cNvSpPr/>
          <p:nvPr/>
        </p:nvSpPr>
        <p:spPr>
          <a:xfrm>
            <a:off x="5835600" y="321300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91" name="Text Box 352"/>
          <p:cNvSpPr/>
          <p:nvPr/>
        </p:nvSpPr>
        <p:spPr>
          <a:xfrm>
            <a:off x="5787000" y="452268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92" name="PlaceHolder 164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93" name="Rechteck 2213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Variables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94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Expresses the requirements of the system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exactly the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allowed by the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constraints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range(REQ)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only those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considered permissible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if environmental constraints allow the controlled variables to take the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values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if the values of the monitored variables are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may </a:t>
            </a:r>
            <a:r>
              <a:rPr b="1" lang="en-US" sz="1800" spc="-1" strike="noStrike">
                <a:solidFill>
                  <a:srgbClr val="c0504d"/>
                </a:solidFill>
                <a:latin typeface="DejaVu Sans"/>
                <a:ea typeface="Arial"/>
              </a:rPr>
              <a:t>tolerate ’small’ errors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in the values of controlled variables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6" name="Text Box 363"/>
          <p:cNvSpPr/>
          <p:nvPr/>
        </p:nvSpPr>
        <p:spPr>
          <a:xfrm>
            <a:off x="4749840" y="430524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97" name="PlaceHolder 165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98" name="Rechteck 2217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99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the input devices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imprecision in the measurement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output devices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device imperfections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1" name="PlaceHolder 166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02" name="Rechteck 2220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03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behavior of a particular software implementation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domain(SOF)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range(SOF)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, 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∈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iff the software could produce values described by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Verification condition: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implements a subset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GB" sz="1600" spc="-1" strike="noStrike">
              <a:latin typeface="Arial"/>
            </a:endParaRPr>
          </a:p>
          <a:p>
            <a:pPr marL="1143000" indent="-263880" algn="ctr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⊆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GB" sz="1600" spc="-1" strike="noStrike"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(where ○ denotes the composition of binary relations)</a:t>
            </a:r>
            <a:endParaRPr b="0" lang="en-GB" sz="1600" spc="-1" strike="noStrike"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Often: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= 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5" name="PlaceHolder 167"/>
          <p:cNvSpPr/>
          <p:nvPr/>
        </p:nvSpPr>
        <p:spPr>
          <a:xfrm>
            <a:off x="542880" y="72324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06" name="Rechteck 2223"/>
          <p:cNvSpPr/>
          <p:nvPr/>
        </p:nvSpPr>
        <p:spPr>
          <a:xfrm>
            <a:off x="542880" y="126864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07" name="Stern: 5 Zacken 1"/>
          <p:cNvSpPr/>
          <p:nvPr/>
        </p:nvSpPr>
        <p:spPr>
          <a:xfrm>
            <a:off x="9950040" y="93276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Characterizes all acceptable software behavior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SOFREQ corresponds on the software level to REQ on the system level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It consists of all tuples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o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satisfying for all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GB" sz="1800" spc="-1" strike="noStrike"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(IN(m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,i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OUT(o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9" name="PlaceHolder 168"/>
          <p:cNvSpPr/>
          <p:nvPr/>
        </p:nvSpPr>
        <p:spPr>
          <a:xfrm>
            <a:off x="542880" y="72324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10" name="Rechteck 2226"/>
          <p:cNvSpPr/>
          <p:nvPr/>
        </p:nvSpPr>
        <p:spPr>
          <a:xfrm>
            <a:off x="542880" y="126864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11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Feasibility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REQ w.r.t. NAT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should specify behavior for all cases that can arise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⊆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 = 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br>
              <a:rPr sz="3200"/>
            </a:b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Acceptability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that the software must exhibit to be acceptable for use and for the requirements to be satisfied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 ⋂ (IN ○ SOF ○ OUT) ⊆ REQ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3" name="PlaceHolder 169"/>
          <p:cNvSpPr/>
          <p:nvPr/>
        </p:nvSpPr>
        <p:spPr>
          <a:xfrm>
            <a:off x="542880" y="72324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14" name="Rechteck 2229"/>
          <p:cNvSpPr/>
          <p:nvPr/>
        </p:nvSpPr>
        <p:spPr>
          <a:xfrm>
            <a:off x="542880" y="126864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Feasibility and Acceptability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15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17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18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5288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Tabular notations → precise and compact notation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for requirements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 → avionics systems, controlling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nuclear power plants, telephone networks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automatic analysis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History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1978: flight program of the A-7 aircraft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Real-time, embedded system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Organizations: Bell Laboratories, Ontario Hydro, Naval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Research Laboratory, Lockheed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Applications: submarine communication system,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shutdown system for the Darlington nuclear power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plant, flight program for Lockheed’s C130J aircraft.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0" name="PlaceHolder 171"/>
          <p:cNvSpPr/>
          <p:nvPr/>
        </p:nvSpPr>
        <p:spPr>
          <a:xfrm>
            <a:off x="542880" y="7236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21" name="Rechteck 209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Motivation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22" name="Stern: 5 Zacken 1"/>
          <p:cNvSpPr/>
          <p:nvPr/>
        </p:nvSpPr>
        <p:spPr>
          <a:xfrm>
            <a:off x="9950040" y="92412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35520" y="4406760"/>
            <a:ext cx="10749960" cy="13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Formal Requirements Specification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35520" y="2906640"/>
            <a:ext cx="10749960" cy="14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Non-deterministic system environment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Deterministic system behavior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4VM → Monitored and controlled variables, NAT, REQ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Model: System is represented as labeled transition system (LTS), responds to each monitored event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Synchronous behavior: The system completely processes one set of inputs before processing the next state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One input assumption: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 most one monitored variable is allowed to change from one state to the next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24" name="PlaceHolder 172"/>
          <p:cNvSpPr/>
          <p:nvPr/>
        </p:nvSpPr>
        <p:spPr>
          <a:xfrm>
            <a:off x="542880" y="7239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25" name="Rechteck 2238"/>
          <p:cNvSpPr/>
          <p:nvPr/>
        </p:nvSpPr>
        <p:spPr>
          <a:xfrm>
            <a:off x="542880" y="12693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26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Auxiliary variables: (specification of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 classes: values are called modes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Modes: equivalence class of system states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Terms: internal variables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System: labeled transition system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(S, I, E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consisting of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initial 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Labels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(set of monitored events)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Transition relation → realized as a function that maps a monitored event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and the current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to the next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’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8" name="PlaceHolder 173"/>
          <p:cNvSpPr/>
          <p:nvPr/>
        </p:nvSpPr>
        <p:spPr>
          <a:xfrm>
            <a:off x="542880" y="7243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29" name="Rechteck 2241"/>
          <p:cNvSpPr/>
          <p:nvPr/>
        </p:nvSpPr>
        <p:spPr>
          <a:xfrm>
            <a:off x="542880" y="12697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30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 → Predicate defined on a single system state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Event → Predicate defined on two system states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Occurrence → An event occurs if a condition changes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true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@F(c)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false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Conditioned event →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 WHEN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 WHEN d iff ¬c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c’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32" name="PlaceHolder 174"/>
          <p:cNvSpPr/>
          <p:nvPr/>
        </p:nvSpPr>
        <p:spPr>
          <a:xfrm>
            <a:off x="542880" y="7243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33" name="Rechteck 2244"/>
          <p:cNvSpPr/>
          <p:nvPr/>
        </p:nvSpPr>
        <p:spPr>
          <a:xfrm>
            <a:off x="542880" y="12697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34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504440" cy="505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Mode transition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Associates a source mode and an event with a destination mode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Each table should describe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total function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exhibit disjointness and coverage properties</a:t>
            </a:r>
            <a:endParaRPr b="0" lang="en-GB" sz="1800" spc="-1" strike="noStrike">
              <a:latin typeface="Arial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Event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 event table defines how a term or controlled variable changes in response to input events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(partial) function from modes and events to variable values</a:t>
            </a:r>
            <a:endParaRPr b="0" lang="en-GB" sz="1800" spc="-1" strike="noStrike">
              <a:latin typeface="Arial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Condition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GB" sz="185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 condition table defines the value of a term or controlled variable under every possible condition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total function from modes and conditions to variable values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6" name="PlaceHolder 175"/>
          <p:cNvSpPr/>
          <p:nvPr/>
        </p:nvSpPr>
        <p:spPr>
          <a:xfrm>
            <a:off x="542880" y="7243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37" name="Rechteck 2247"/>
          <p:cNvSpPr/>
          <p:nvPr/>
        </p:nvSpPr>
        <p:spPr>
          <a:xfrm>
            <a:off x="542880" y="12697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38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76"/>
          <p:cNvSpPr/>
          <p:nvPr/>
        </p:nvSpPr>
        <p:spPr>
          <a:xfrm>
            <a:off x="542880" y="7243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40" name="Rechteck 2251"/>
          <p:cNvSpPr/>
          <p:nvPr/>
        </p:nvSpPr>
        <p:spPr>
          <a:xfrm>
            <a:off x="542880" y="126972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41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42" name="Table 2"/>
          <p:cNvGraphicFramePr/>
          <p:nvPr/>
        </p:nvGraphicFramePr>
        <p:xfrm>
          <a:off x="1309320" y="1985040"/>
          <a:ext cx="8828640" cy="4147920"/>
        </p:xfrm>
        <a:graphic>
          <a:graphicData uri="http://schemas.openxmlformats.org/drawingml/2006/table">
            <a:tbl>
              <a:tblPr/>
              <a:tblGrid>
                <a:gridCol w="1471320"/>
                <a:gridCol w="1471320"/>
                <a:gridCol w="1471320"/>
                <a:gridCol w="1471320"/>
                <a:gridCol w="1471320"/>
                <a:gridCol w="1472400"/>
              </a:tblGrid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Current Mode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Powered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Cold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Temp OK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Hot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New Mode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88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77"/>
          <p:cNvSpPr/>
          <p:nvPr/>
        </p:nvSpPr>
        <p:spPr>
          <a:xfrm>
            <a:off x="542880" y="7246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44" name="Rechteck 2256"/>
          <p:cNvSpPr/>
          <p:nvPr/>
        </p:nvSpPr>
        <p:spPr>
          <a:xfrm>
            <a:off x="542880" y="12700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45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46" name="Table 2"/>
          <p:cNvGraphicFramePr/>
          <p:nvPr/>
        </p:nvGraphicFramePr>
        <p:xfrm>
          <a:off x="3173040" y="2046960"/>
          <a:ext cx="8127360" cy="14828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ACFailure, HeatFailure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7" name="Table 2"/>
          <p:cNvGraphicFramePr/>
          <p:nvPr/>
        </p:nvGraphicFramePr>
        <p:xfrm>
          <a:off x="3182760" y="4278960"/>
          <a:ext cx="8127360" cy="18536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Events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&gt; temp0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&lt;= temp0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HeatFailure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waterlevel = low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48" name="TextBox 2"/>
          <p:cNvSpPr/>
          <p:nvPr/>
        </p:nvSpPr>
        <p:spPr>
          <a:xfrm>
            <a:off x="542880" y="5006160"/>
            <a:ext cx="2558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Condition table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49" name="TextBox 11"/>
          <p:cNvSpPr/>
          <p:nvPr/>
        </p:nvSpPr>
        <p:spPr>
          <a:xfrm>
            <a:off x="542880" y="2580480"/>
            <a:ext cx="2558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Event table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 for creating the tabular specification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Simulator for validation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Dependency graph browser for understanding the relationship between different parts of the specification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 for analyzing syntax, type correctness, determinism, case coverage, ...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 for checking linear temporal properties of finite state systems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for checking properties deductively, avoiding the state explosion problem, often user interaction necessary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1" name="PlaceHolder 178"/>
          <p:cNvSpPr/>
          <p:nvPr/>
        </p:nvSpPr>
        <p:spPr>
          <a:xfrm>
            <a:off x="542880" y="7246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52" name="Rechteck 2259"/>
          <p:cNvSpPr/>
          <p:nvPr/>
        </p:nvSpPr>
        <p:spPr>
          <a:xfrm>
            <a:off x="542880" y="12700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Tool Support: SCR Toolset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53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 tables: define the value of dependent variables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Dictionaries: variable declarations, environmental assumptions, type definitions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checker, property checker, dependency graph browser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Well-formedness errors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Disjointness and coverage: no nondeterminism, no missing cases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5" name="PlaceHolder 179"/>
          <p:cNvSpPr/>
          <p:nvPr/>
        </p:nvSpPr>
        <p:spPr>
          <a:xfrm>
            <a:off x="542880" y="7246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56" name="Rechteck 2262"/>
          <p:cNvSpPr/>
          <p:nvPr/>
        </p:nvSpPr>
        <p:spPr>
          <a:xfrm>
            <a:off x="542880" y="127008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57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Validation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inconsistencies between the intended and the specified behavior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Simulator: the user can run scenarios (sequences of monitored events)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Invariant generator: the user can generate state invariants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 analysis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application properties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Property checker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(TAME, PVS)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9" name="PlaceHolder 180"/>
          <p:cNvSpPr/>
          <p:nvPr/>
        </p:nvSpPr>
        <p:spPr>
          <a:xfrm>
            <a:off x="542880" y="72504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60" name="Rechteck 2265"/>
          <p:cNvSpPr/>
          <p:nvPr/>
        </p:nvSpPr>
        <p:spPr>
          <a:xfrm>
            <a:off x="542880" y="127044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61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335520" y="4406760"/>
            <a:ext cx="10749960" cy="13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335520" y="2906640"/>
            <a:ext cx="10749960" cy="14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8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9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7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565" name="HSN-Hierarchy 6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680" cy="48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(incl. mapping from AOM), four variable model, NRL/SCR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exist and might be better suited for your project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335520" y="126864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9360" cy="5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2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1" name="Rectangle 281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465480" y="1856520"/>
            <a:ext cx="10505160" cy="45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model concurrency and communication in complex systems very well.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combine concepts from Petri Nets and programming languages (CPN ML).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Formal (syntatically and mathematically defined)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executable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be derived from other models, such as AOM.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for easy manual or automatic system verification and evaluation.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3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4" name="Rectangle 284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539640" y="1856520"/>
            <a:ext cx="6845400" cy="45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Bipartite graphs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divide the vertices of the graph into: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two disjoint and independent 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in the graph ONLY connect vertices from one set to the other.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56" name="Oval 286"/>
          <p:cNvSpPr/>
          <p:nvPr/>
        </p:nvSpPr>
        <p:spPr>
          <a:xfrm>
            <a:off x="8001000" y="2514600"/>
            <a:ext cx="1138680" cy="22816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Oval 287"/>
          <p:cNvSpPr/>
          <p:nvPr/>
        </p:nvSpPr>
        <p:spPr>
          <a:xfrm>
            <a:off x="9621000" y="2514960"/>
            <a:ext cx="1138680" cy="228168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Oval 288"/>
          <p:cNvSpPr/>
          <p:nvPr/>
        </p:nvSpPr>
        <p:spPr>
          <a:xfrm>
            <a:off x="8515800" y="289800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Oval 289"/>
          <p:cNvSpPr/>
          <p:nvPr/>
        </p:nvSpPr>
        <p:spPr>
          <a:xfrm>
            <a:off x="8515800" y="322200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Oval 290"/>
          <p:cNvSpPr/>
          <p:nvPr/>
        </p:nvSpPr>
        <p:spPr>
          <a:xfrm>
            <a:off x="8515800" y="351000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Oval 291"/>
          <p:cNvSpPr/>
          <p:nvPr/>
        </p:nvSpPr>
        <p:spPr>
          <a:xfrm>
            <a:off x="8515800" y="372600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Oval 292"/>
          <p:cNvSpPr/>
          <p:nvPr/>
        </p:nvSpPr>
        <p:spPr>
          <a:xfrm>
            <a:off x="8515800" y="397800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Oval 293"/>
          <p:cNvSpPr/>
          <p:nvPr/>
        </p:nvSpPr>
        <p:spPr>
          <a:xfrm>
            <a:off x="8515800" y="430200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Oval 294"/>
          <p:cNvSpPr/>
          <p:nvPr/>
        </p:nvSpPr>
        <p:spPr>
          <a:xfrm>
            <a:off x="10135800" y="315000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Oval 295"/>
          <p:cNvSpPr/>
          <p:nvPr/>
        </p:nvSpPr>
        <p:spPr>
          <a:xfrm>
            <a:off x="10135800" y="347400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Oval 296"/>
          <p:cNvSpPr/>
          <p:nvPr/>
        </p:nvSpPr>
        <p:spPr>
          <a:xfrm>
            <a:off x="10135800" y="376200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Oval 297"/>
          <p:cNvSpPr/>
          <p:nvPr/>
        </p:nvSpPr>
        <p:spPr>
          <a:xfrm>
            <a:off x="10135800" y="397800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Freeform: Shape 298"/>
          <p:cNvSpPr/>
          <p:nvPr/>
        </p:nvSpPr>
        <p:spPr>
          <a:xfrm>
            <a:off x="8598240" y="2939400"/>
            <a:ext cx="1533600" cy="24804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248040"/>
              <a:gd name="textAreaBottom" fmla="*/ 248760 h 24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Freeform: Shape 299"/>
          <p:cNvSpPr/>
          <p:nvPr/>
        </p:nvSpPr>
        <p:spPr>
          <a:xfrm>
            <a:off x="8598240" y="2957400"/>
            <a:ext cx="1533600" cy="55404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554040"/>
              <a:gd name="textAreaBottom" fmla="*/ 554760 h 554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Freeform: Shape 300"/>
          <p:cNvSpPr/>
          <p:nvPr/>
        </p:nvSpPr>
        <p:spPr>
          <a:xfrm flipH="1">
            <a:off x="8593920" y="3191400"/>
            <a:ext cx="1533600" cy="68040"/>
          </a:xfrm>
          <a:custGeom>
            <a:avLst/>
            <a:gdLst>
              <a:gd name="textAreaLeft" fmla="*/ -360 w 1533600"/>
              <a:gd name="textAreaRight" fmla="*/ 1533960 w 1533600"/>
              <a:gd name="textAreaTop" fmla="*/ 0 h 68040"/>
              <a:gd name="textAreaBottom" fmla="*/ 68760 h 6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Freeform: Shape 301"/>
          <p:cNvSpPr/>
          <p:nvPr/>
        </p:nvSpPr>
        <p:spPr>
          <a:xfrm flipH="1" flipV="1">
            <a:off x="8582040" y="3576240"/>
            <a:ext cx="1545480" cy="218880"/>
          </a:xfrm>
          <a:custGeom>
            <a:avLst/>
            <a:gdLst>
              <a:gd name="textAreaLeft" fmla="*/ 360 w 1545480"/>
              <a:gd name="textAreaRight" fmla="*/ 1546560 w 1545480"/>
              <a:gd name="textAreaTop" fmla="*/ -360 h 218880"/>
              <a:gd name="textAreaBottom" fmla="*/ 219240 h 218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Freeform: Shape 302"/>
          <p:cNvSpPr/>
          <p:nvPr/>
        </p:nvSpPr>
        <p:spPr>
          <a:xfrm>
            <a:off x="8598240" y="3767400"/>
            <a:ext cx="1533600" cy="3204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32040"/>
              <a:gd name="textAreaBottom" fmla="*/ 32760 h 3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Freeform: Shape 303"/>
          <p:cNvSpPr/>
          <p:nvPr/>
        </p:nvSpPr>
        <p:spPr>
          <a:xfrm>
            <a:off x="8598240" y="4019400"/>
            <a:ext cx="1533600" cy="36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Freeform: Shape 304"/>
          <p:cNvSpPr/>
          <p:nvPr/>
        </p:nvSpPr>
        <p:spPr>
          <a:xfrm flipV="1">
            <a:off x="8598240" y="3539160"/>
            <a:ext cx="1545480" cy="794880"/>
          </a:xfrm>
          <a:custGeom>
            <a:avLst/>
            <a:gdLst>
              <a:gd name="textAreaLeft" fmla="*/ 0 w 1545480"/>
              <a:gd name="textAreaRight" fmla="*/ 1546200 w 1545480"/>
              <a:gd name="textAreaTop" fmla="*/ -360 h 794880"/>
              <a:gd name="textAreaBottom" fmla="*/ 795240 h 794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Freeform: Shape 305"/>
          <p:cNvSpPr/>
          <p:nvPr/>
        </p:nvSpPr>
        <p:spPr>
          <a:xfrm flipH="1">
            <a:off x="8593920" y="3515400"/>
            <a:ext cx="1533600" cy="248040"/>
          </a:xfrm>
          <a:custGeom>
            <a:avLst/>
            <a:gdLst>
              <a:gd name="textAreaLeft" fmla="*/ -360 w 1533600"/>
              <a:gd name="textAreaRight" fmla="*/ 1533960 w 1533600"/>
              <a:gd name="textAreaTop" fmla="*/ 0 h 248040"/>
              <a:gd name="textAreaBottom" fmla="*/ 248760 h 24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5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7" name="Rectangle 307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8" name="Oval 308"/>
          <p:cNvSpPr/>
          <p:nvPr/>
        </p:nvSpPr>
        <p:spPr>
          <a:xfrm>
            <a:off x="8000640" y="2514960"/>
            <a:ext cx="1138680" cy="22816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Oval 309"/>
          <p:cNvSpPr/>
          <p:nvPr/>
        </p:nvSpPr>
        <p:spPr>
          <a:xfrm>
            <a:off x="9620640" y="2515320"/>
            <a:ext cx="1138680" cy="228168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Oval 310"/>
          <p:cNvSpPr/>
          <p:nvPr/>
        </p:nvSpPr>
        <p:spPr>
          <a:xfrm>
            <a:off x="8515440" y="2898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Oval 311"/>
          <p:cNvSpPr/>
          <p:nvPr/>
        </p:nvSpPr>
        <p:spPr>
          <a:xfrm>
            <a:off x="8515440" y="3222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Oval 312"/>
          <p:cNvSpPr/>
          <p:nvPr/>
        </p:nvSpPr>
        <p:spPr>
          <a:xfrm>
            <a:off x="8515440" y="3510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Oval 313"/>
          <p:cNvSpPr/>
          <p:nvPr/>
        </p:nvSpPr>
        <p:spPr>
          <a:xfrm>
            <a:off x="8515440" y="3726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Oval 314"/>
          <p:cNvSpPr/>
          <p:nvPr/>
        </p:nvSpPr>
        <p:spPr>
          <a:xfrm>
            <a:off x="8515440" y="3978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Oval 315"/>
          <p:cNvSpPr/>
          <p:nvPr/>
        </p:nvSpPr>
        <p:spPr>
          <a:xfrm>
            <a:off x="8515440" y="4302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Oval 316"/>
          <p:cNvSpPr/>
          <p:nvPr/>
        </p:nvSpPr>
        <p:spPr>
          <a:xfrm>
            <a:off x="10135440" y="315036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Oval 317"/>
          <p:cNvSpPr/>
          <p:nvPr/>
        </p:nvSpPr>
        <p:spPr>
          <a:xfrm>
            <a:off x="10135440" y="347436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Oval 318"/>
          <p:cNvSpPr/>
          <p:nvPr/>
        </p:nvSpPr>
        <p:spPr>
          <a:xfrm>
            <a:off x="10135440" y="376236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Oval 319"/>
          <p:cNvSpPr/>
          <p:nvPr/>
        </p:nvSpPr>
        <p:spPr>
          <a:xfrm>
            <a:off x="10135440" y="397836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Freeform: Shape 320"/>
          <p:cNvSpPr/>
          <p:nvPr/>
        </p:nvSpPr>
        <p:spPr>
          <a:xfrm>
            <a:off x="8597880" y="2939760"/>
            <a:ext cx="1533600" cy="24804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248040"/>
              <a:gd name="textAreaBottom" fmla="*/ 248760 h 24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Freeform: Shape 321"/>
          <p:cNvSpPr/>
          <p:nvPr/>
        </p:nvSpPr>
        <p:spPr>
          <a:xfrm>
            <a:off x="8597880" y="2957760"/>
            <a:ext cx="1533600" cy="55404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554040"/>
              <a:gd name="textAreaBottom" fmla="*/ 554760 h 554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Freeform: Shape 322"/>
          <p:cNvSpPr/>
          <p:nvPr/>
        </p:nvSpPr>
        <p:spPr>
          <a:xfrm flipH="1">
            <a:off x="8593560" y="3191760"/>
            <a:ext cx="1533600" cy="68040"/>
          </a:xfrm>
          <a:custGeom>
            <a:avLst/>
            <a:gdLst>
              <a:gd name="textAreaLeft" fmla="*/ -360 w 1533600"/>
              <a:gd name="textAreaRight" fmla="*/ 1533960 w 1533600"/>
              <a:gd name="textAreaTop" fmla="*/ 0 h 68040"/>
              <a:gd name="textAreaBottom" fmla="*/ 68760 h 6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Freeform: Shape 323"/>
          <p:cNvSpPr/>
          <p:nvPr/>
        </p:nvSpPr>
        <p:spPr>
          <a:xfrm flipH="1" flipV="1">
            <a:off x="8581680" y="3576600"/>
            <a:ext cx="1545480" cy="218880"/>
          </a:xfrm>
          <a:custGeom>
            <a:avLst/>
            <a:gdLst>
              <a:gd name="textAreaLeft" fmla="*/ 360 w 1545480"/>
              <a:gd name="textAreaRight" fmla="*/ 1546560 w 1545480"/>
              <a:gd name="textAreaTop" fmla="*/ -360 h 218880"/>
              <a:gd name="textAreaBottom" fmla="*/ 219240 h 218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Freeform: Shape 324"/>
          <p:cNvSpPr/>
          <p:nvPr/>
        </p:nvSpPr>
        <p:spPr>
          <a:xfrm>
            <a:off x="8597880" y="3767760"/>
            <a:ext cx="1533600" cy="3204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32040"/>
              <a:gd name="textAreaBottom" fmla="*/ 32760 h 3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Freeform: Shape 325"/>
          <p:cNvSpPr/>
          <p:nvPr/>
        </p:nvSpPr>
        <p:spPr>
          <a:xfrm>
            <a:off x="8597880" y="4019760"/>
            <a:ext cx="1533600" cy="36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Freeform: Shape 326"/>
          <p:cNvSpPr/>
          <p:nvPr/>
        </p:nvSpPr>
        <p:spPr>
          <a:xfrm flipV="1">
            <a:off x="8597880" y="3539520"/>
            <a:ext cx="1545480" cy="794880"/>
          </a:xfrm>
          <a:custGeom>
            <a:avLst/>
            <a:gdLst>
              <a:gd name="textAreaLeft" fmla="*/ 0 w 1545480"/>
              <a:gd name="textAreaRight" fmla="*/ 1546200 w 1545480"/>
              <a:gd name="textAreaTop" fmla="*/ -360 h 794880"/>
              <a:gd name="textAreaBottom" fmla="*/ 795240 h 794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Freeform: Shape 327"/>
          <p:cNvSpPr/>
          <p:nvPr/>
        </p:nvSpPr>
        <p:spPr>
          <a:xfrm flipH="1">
            <a:off x="8593560" y="3515760"/>
            <a:ext cx="1533600" cy="248040"/>
          </a:xfrm>
          <a:custGeom>
            <a:avLst/>
            <a:gdLst>
              <a:gd name="textAreaLeft" fmla="*/ -360 w 1533600"/>
              <a:gd name="textAreaRight" fmla="*/ 1533960 w 1533600"/>
              <a:gd name="textAreaTop" fmla="*/ 0 h 248040"/>
              <a:gd name="textAreaBottom" fmla="*/ 248760 h 24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Rectangle 328"/>
          <p:cNvSpPr/>
          <p:nvPr/>
        </p:nvSpPr>
        <p:spPr>
          <a:xfrm>
            <a:off x="8072640" y="5029200"/>
            <a:ext cx="11386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9" name="Rectangle 329"/>
          <p:cNvSpPr/>
          <p:nvPr/>
        </p:nvSpPr>
        <p:spPr>
          <a:xfrm>
            <a:off x="9456840" y="5029200"/>
            <a:ext cx="15958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0" name="Rectangle 330"/>
          <p:cNvSpPr/>
          <p:nvPr/>
        </p:nvSpPr>
        <p:spPr>
          <a:xfrm>
            <a:off x="539640" y="1856880"/>
            <a:ext cx="6845400" cy="45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divide the vertices of the graph into: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Arcs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graph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connect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with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1" name="Oval 331"/>
          <p:cNvSpPr/>
          <p:nvPr/>
        </p:nvSpPr>
        <p:spPr>
          <a:xfrm>
            <a:off x="1352520" y="3922200"/>
            <a:ext cx="1367280" cy="617400"/>
          </a:xfrm>
          <a:prstGeom prst="ellipse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2" name="Rectangle 332"/>
          <p:cNvSpPr/>
          <p:nvPr/>
        </p:nvSpPr>
        <p:spPr>
          <a:xfrm>
            <a:off x="3492360" y="3995280"/>
            <a:ext cx="2053080" cy="4528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4"/>
          <p:cNvSpPr/>
          <p:nvPr/>
        </p:nvSpPr>
        <p:spPr>
          <a:xfrm>
            <a:off x="542880" y="7214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4" name="Rectangle 334"/>
          <p:cNvSpPr/>
          <p:nvPr/>
        </p:nvSpPr>
        <p:spPr>
          <a:xfrm>
            <a:off x="542880" y="126684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539640" y="2286000"/>
            <a:ext cx="707400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simulate the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of state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 with the exchange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reside in, and flow between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though transitions.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never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6" name="Oval 1"/>
          <p:cNvSpPr/>
          <p:nvPr/>
        </p:nvSpPr>
        <p:spPr>
          <a:xfrm>
            <a:off x="8000280" y="2514960"/>
            <a:ext cx="1138680" cy="22816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Oval 2"/>
          <p:cNvSpPr/>
          <p:nvPr/>
        </p:nvSpPr>
        <p:spPr>
          <a:xfrm>
            <a:off x="9620280" y="2515320"/>
            <a:ext cx="1138680" cy="228168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Oval 3"/>
          <p:cNvSpPr/>
          <p:nvPr/>
        </p:nvSpPr>
        <p:spPr>
          <a:xfrm>
            <a:off x="8515080" y="2898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Oval 4"/>
          <p:cNvSpPr/>
          <p:nvPr/>
        </p:nvSpPr>
        <p:spPr>
          <a:xfrm>
            <a:off x="8515080" y="3222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Oval 5"/>
          <p:cNvSpPr/>
          <p:nvPr/>
        </p:nvSpPr>
        <p:spPr>
          <a:xfrm>
            <a:off x="8515080" y="3510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Oval 6"/>
          <p:cNvSpPr/>
          <p:nvPr/>
        </p:nvSpPr>
        <p:spPr>
          <a:xfrm>
            <a:off x="8515080" y="3726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Oval 7"/>
          <p:cNvSpPr/>
          <p:nvPr/>
        </p:nvSpPr>
        <p:spPr>
          <a:xfrm>
            <a:off x="8515080" y="3978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Oval 8"/>
          <p:cNvSpPr/>
          <p:nvPr/>
        </p:nvSpPr>
        <p:spPr>
          <a:xfrm>
            <a:off x="8515080" y="4302360"/>
            <a:ext cx="78120" cy="781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Oval 9"/>
          <p:cNvSpPr/>
          <p:nvPr/>
        </p:nvSpPr>
        <p:spPr>
          <a:xfrm>
            <a:off x="10135080" y="315036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Oval 10"/>
          <p:cNvSpPr/>
          <p:nvPr/>
        </p:nvSpPr>
        <p:spPr>
          <a:xfrm>
            <a:off x="10135080" y="347436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Oval 11"/>
          <p:cNvSpPr/>
          <p:nvPr/>
        </p:nvSpPr>
        <p:spPr>
          <a:xfrm>
            <a:off x="10135080" y="376236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Oval 12"/>
          <p:cNvSpPr/>
          <p:nvPr/>
        </p:nvSpPr>
        <p:spPr>
          <a:xfrm>
            <a:off x="10135080" y="3978360"/>
            <a:ext cx="78120" cy="781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Freeform: Shape 1"/>
          <p:cNvSpPr/>
          <p:nvPr/>
        </p:nvSpPr>
        <p:spPr>
          <a:xfrm>
            <a:off x="8597520" y="2939760"/>
            <a:ext cx="1533600" cy="24804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248040"/>
              <a:gd name="textAreaBottom" fmla="*/ 248760 h 24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Freeform: Shape 2"/>
          <p:cNvSpPr/>
          <p:nvPr/>
        </p:nvSpPr>
        <p:spPr>
          <a:xfrm>
            <a:off x="8597520" y="2957760"/>
            <a:ext cx="1533600" cy="55404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554040"/>
              <a:gd name="textAreaBottom" fmla="*/ 554760 h 554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Freeform: Shape 3"/>
          <p:cNvSpPr/>
          <p:nvPr/>
        </p:nvSpPr>
        <p:spPr>
          <a:xfrm flipH="1">
            <a:off x="8593200" y="3191760"/>
            <a:ext cx="1533600" cy="68040"/>
          </a:xfrm>
          <a:custGeom>
            <a:avLst/>
            <a:gdLst>
              <a:gd name="textAreaLeft" fmla="*/ -360 w 1533600"/>
              <a:gd name="textAreaRight" fmla="*/ 1533960 w 1533600"/>
              <a:gd name="textAreaTop" fmla="*/ 0 h 68040"/>
              <a:gd name="textAreaBottom" fmla="*/ 68760 h 6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Freeform: Shape 4"/>
          <p:cNvSpPr/>
          <p:nvPr/>
        </p:nvSpPr>
        <p:spPr>
          <a:xfrm flipH="1" flipV="1">
            <a:off x="8581320" y="3576600"/>
            <a:ext cx="1545480" cy="218880"/>
          </a:xfrm>
          <a:custGeom>
            <a:avLst/>
            <a:gdLst>
              <a:gd name="textAreaLeft" fmla="*/ 360 w 1545480"/>
              <a:gd name="textAreaRight" fmla="*/ 1546560 w 1545480"/>
              <a:gd name="textAreaTop" fmla="*/ -360 h 218880"/>
              <a:gd name="textAreaBottom" fmla="*/ 219240 h 218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Freeform: Shape 5"/>
          <p:cNvSpPr/>
          <p:nvPr/>
        </p:nvSpPr>
        <p:spPr>
          <a:xfrm>
            <a:off x="8597520" y="3767760"/>
            <a:ext cx="1533600" cy="3204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32040"/>
              <a:gd name="textAreaBottom" fmla="*/ 32760 h 3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Freeform: Shape 6"/>
          <p:cNvSpPr/>
          <p:nvPr/>
        </p:nvSpPr>
        <p:spPr>
          <a:xfrm>
            <a:off x="8597520" y="4019760"/>
            <a:ext cx="1533600" cy="360"/>
          </a:xfrm>
          <a:custGeom>
            <a:avLst/>
            <a:gdLst>
              <a:gd name="textAreaLeft" fmla="*/ 0 w 1533600"/>
              <a:gd name="textAreaRight" fmla="*/ 1534320 w 1533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Freeform: Shape 7"/>
          <p:cNvSpPr/>
          <p:nvPr/>
        </p:nvSpPr>
        <p:spPr>
          <a:xfrm flipV="1">
            <a:off x="8597520" y="3539520"/>
            <a:ext cx="1545480" cy="794880"/>
          </a:xfrm>
          <a:custGeom>
            <a:avLst/>
            <a:gdLst>
              <a:gd name="textAreaLeft" fmla="*/ 0 w 1545480"/>
              <a:gd name="textAreaRight" fmla="*/ 1546200 w 1545480"/>
              <a:gd name="textAreaTop" fmla="*/ -360 h 794880"/>
              <a:gd name="textAreaBottom" fmla="*/ 795240 h 794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Freeform: Shape 8"/>
          <p:cNvSpPr/>
          <p:nvPr/>
        </p:nvSpPr>
        <p:spPr>
          <a:xfrm flipH="1">
            <a:off x="8593200" y="3515760"/>
            <a:ext cx="1533600" cy="248040"/>
          </a:xfrm>
          <a:custGeom>
            <a:avLst/>
            <a:gdLst>
              <a:gd name="textAreaLeft" fmla="*/ -360 w 1533600"/>
              <a:gd name="textAreaRight" fmla="*/ 1533960 w 1533600"/>
              <a:gd name="textAreaTop" fmla="*/ 0 h 248040"/>
              <a:gd name="textAreaBottom" fmla="*/ 248760 h 24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Rectangle 1"/>
          <p:cNvSpPr/>
          <p:nvPr/>
        </p:nvSpPr>
        <p:spPr>
          <a:xfrm>
            <a:off x="8072280" y="5029200"/>
            <a:ext cx="11386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7" name="Rectangle 2"/>
          <p:cNvSpPr/>
          <p:nvPr/>
        </p:nvSpPr>
        <p:spPr>
          <a:xfrm>
            <a:off x="9456480" y="5029200"/>
            <a:ext cx="15958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Application>LibreOffice/7.4.1.2$Linux_X86_64 LibreOffice_project/40$Build-2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2022-10-25T14:00:32Z</dcterms:modified>
  <cp:revision>3594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