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presProps" Target="presProps.xml"/><Relationship Id="rId49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73D47BAD-4A4F-4E6E-99C1-E3687007D5E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E70FDA-54C9-4466-9EDE-E05066050ED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258A61-0943-4723-8C21-177E4D329E6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6D6033-4450-43AD-A40B-D75443D7D28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1D493D-EC6D-4BEF-9CB3-C776A80A40D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EF179D-CB87-4172-8ED4-8D872DEF8B0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14CB19-4A11-48B0-AED6-90BF4BE12A1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666892-79EA-4029-83FF-137D7143143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9923DC-A6A4-4FA3-B802-49FB060254F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907179-2FBB-440A-9D89-561CC51327D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0F4951-90B4-453F-A846-D01485C9003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739667-199F-4EEA-99D5-7736D70C4D3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90CEA5-61F0-44C3-96AE-7B45377A26B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7ADCEC-028A-464B-9F14-6742A84850C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FC7DE6-475F-48E2-A4A1-2AEAA9414D1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4147E7-012A-40C3-95DA-3B4E98FD5CB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9D01CB-3CC2-47E7-95CF-F5FEE736B5D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C12D6C-777D-4C43-A855-D5CCF7F753E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F98C3D-EDFA-4F14-8D22-97E79302E0E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11E095-7450-4DF4-BB87-B0B180B2C35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0D1D4F-C7E4-45AA-8AC3-97ACB70C066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CFD7AE-C52C-4015-AB6A-C5F24F7E398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D8FB13-776E-4DFD-8D61-0A6C6EB10FA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59535E-FF9D-4AAD-80F9-C276C0F10E7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723DB3-E8F1-4E87-A4FD-D3D751D3226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9BE0D5-4ED9-4BD9-929B-5D3686499C2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C8F5B2-68F1-4975-8520-8DFBBE58817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360F80-DDC9-428D-95FB-4FAD532B793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8D7C1B-3BF4-4005-867C-13BCFAFBE22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C6AA75-E5AE-4CEF-A346-76B99B11CE1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E3AEA7-36EB-4D43-B0E6-680653216EF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CA194A-8A40-4E9D-92F3-0F0EC892503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6AEDA5E-4581-4545-A575-BF140B5A3F4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3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EDB4CC8-1E5E-4EBE-ACAE-4D2402DDE66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9C523A6-67DE-4EDE-9DCF-BAD45BAEE2F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26D4C7F-E9AB-4A50-B788-42DE1E6C300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5027E6B-C77B-4184-83A6-6265C880B40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1794337-8C93-4B72-9266-8C58A092C9B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044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0440" cy="23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10: Requirements Validation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Incompleteness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Relevant information may be missing from the document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not necessarily be the requirements themselves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involved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Persons responsible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Overlooking requirements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documented at the wrong place → Not missing!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overlooked in later activities → Example: Developer wants to implement the persistence features of a system. Checks section “4.3 Persistence requirements” and implements all documented features.  Additional persistence requirements hiding in other sections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(Test Criteria)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Conformation to documentation format and rules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documents in the predetermined documentation format?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modeling languages been used properly?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Conformity to documentation structures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the structure of the document been maintained?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everything where it belongs?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understandable in the given context?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glossary sufficient?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1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Agreement 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gain additional knowledge during the course of requirements engineering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lead to changes between the begin of the elicitation and the end of the documentation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offers a last opportunity for changes without impacting later phases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criteria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→ Is every requirement agreed upon with all relevant stakeholders?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after changes → Is every requirement agreed upon with all relevant stakeholders after it has been changed?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resolved → Have all known conflicts with regard to the requirements been resolved?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principles of requirements validation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8000"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1. Involvement of the correct stakeholders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Independence of the author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should not be the one validate a requirement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prior knowledge which influences the validation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Internal auditors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that are members of the developing organization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organize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auditors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effort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to become familiar with the document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perspective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616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2. Separating the identification and the correction of errors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flaw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flaw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 flaw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allows concentration on identification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separation of resources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3. Validation from different views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people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perspectives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4. Adequate change of documentation type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usage of different documentation types balances out weaknesses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expressive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complex behavior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5. Construction of development artifacts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artifacts reveals ambiguities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 test case to validate the requirement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 during the test creation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6. Repeated validation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validation at one point does not guarantee that a requirement is still valid at a later point in time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repeated in the following cases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Lots of innovative ideas and technologies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Significant gain of knowledge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Long-lasting projects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early previous validation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 domain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requirements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Validation Techniques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240" cy="207864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5519160" y="2297880"/>
            <a:ext cx="1817280" cy="22575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9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0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validation techniques in this lecture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types of reviews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Commenting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Walk-throughs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supporting techniques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Perspective-based reading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Prototypes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Commenting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gives requirements to another person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 co-worker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Receive expert opinion of the other person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Marks flaws in the document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Briefly discusses the flaws with the author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 and cheap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609480" y="2057400"/>
            <a:ext cx="5331960" cy="45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Systematic check development artifacts for errors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4 phases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Planning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and goals of the inspection are determined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and participants are selected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Overview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explains the requirements to the inspection team → Common understanding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70" name="PlaceHolder 15"/>
          <p:cNvSpPr/>
          <p:nvPr/>
        </p:nvSpPr>
        <p:spPr>
          <a:xfrm>
            <a:off x="5973840" y="1769760"/>
            <a:ext cx="5331960" cy="48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detection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analyze the requirements for flaws → Individually or in teams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collection and consolidation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are collected and consolidated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Duplicate errors removed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each finding is indeed an error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2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3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2240" cy="485460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b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Organizer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Plans and supervises the inspection process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collection and consolidation session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</a:t>
            </a:r>
            <a:endParaRPr b="0" lang="en-GB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Explains the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error correction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Reader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Introduces the requirements to be inspected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 (usually the moderator)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/ Reviewers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the flaw detection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findings to members of the project team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Minute-taker / Recorder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Takes minutes of the results during the collection and consolidation session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Writes protocol of the inspection results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0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Walk-Through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1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Lightweight” inspection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Less strict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not strongly differentiated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Step-by-step “walk-through” of the requirements during the review session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introduces the requirements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the opportunity to give additional details about the requirements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rationale for a decision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4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Perspective-based Reading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5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 the requirements from a certain perspective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User/customer perspective → Do the requirements meat the expectations and desired functions of a user?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architect perspective → Do the requirements contain all information required for the architectural design?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 perspective → Do the requirements contain all information necessary to derive test cases?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 / documentation / agreement perspective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8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9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Implement something to try out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everything, but a subset of the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Throw-away prototypes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once, throw away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Evolutionary prototypes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 further after prototypical use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prototypes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artifact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2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3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with prototypes requires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Manuals / Instructions → Information necessary to apply the prototype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scenarios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Scenarios to perform with the prototype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Encompasses data and user interactions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 with validation criteria → Define how users of the prototype validate the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Protocol of the auditor → Experiences with the prototype of the auditor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protocol (optional) → “Second person” writes protocol of how the auditor interacted with the prototype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Set of questions and/or statements about a certain circumstance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no aspect is omitted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be longer than a single page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used in combination with all previously introduced techniques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 guideline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Automatically structure review results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57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10: Requirements Validation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7" name="Rechteck 195"/>
          <p:cNvSpPr/>
          <p:nvPr/>
        </p:nvSpPr>
        <p:spPr>
          <a:xfrm>
            <a:off x="542880" y="1303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HSN-Hierarchy 26"/>
          <p:cNvSpPr/>
          <p:nvPr/>
        </p:nvSpPr>
        <p:spPr>
          <a:xfrm>
            <a:off x="604080" y="186156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Techniques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for checklist entries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three quality aspects of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 (Lecture 04, Part 1, Section 2)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Characteristics for good requirements documents (Lecture 04, Part 1, Section 3)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from prior projects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statistics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4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5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8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9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2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Overview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3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reviews</a:t>
            </a: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 reviews (ideally):</a:t>
            </a: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15" name="Text Box 3"/>
          <p:cNvSpPr/>
          <p:nvPr/>
        </p:nvSpPr>
        <p:spPr>
          <a:xfrm>
            <a:off x="5147280" y="3252960"/>
            <a:ext cx="1138680" cy="336600"/>
          </a:xfrm>
          <a:custGeom>
            <a:avLst/>
            <a:gdLst>
              <a:gd name="textAreaLeft" fmla="*/ 0 w 1138680"/>
              <a:gd name="textAreaRight" fmla="*/ 1139400 w 113868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16" name="Text Box 4"/>
          <p:cNvSpPr/>
          <p:nvPr/>
        </p:nvSpPr>
        <p:spPr>
          <a:xfrm>
            <a:off x="6671520" y="3252960"/>
            <a:ext cx="1138680" cy="336600"/>
          </a:xfrm>
          <a:custGeom>
            <a:avLst/>
            <a:gdLst>
              <a:gd name="textAreaLeft" fmla="*/ 0 w 1138680"/>
              <a:gd name="textAreaRight" fmla="*/ 1139400 w 113868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17" name="Text Box 5"/>
          <p:cNvSpPr/>
          <p:nvPr/>
        </p:nvSpPr>
        <p:spPr>
          <a:xfrm>
            <a:off x="8100360" y="3252960"/>
            <a:ext cx="1136520" cy="336600"/>
          </a:xfrm>
          <a:custGeom>
            <a:avLst/>
            <a:gdLst>
              <a:gd name="textAreaLeft" fmla="*/ 0 w 1136520"/>
              <a:gd name="textAreaRight" fmla="*/ 1137240 w 113652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18" name="Text Box 6"/>
          <p:cNvSpPr/>
          <p:nvPr/>
        </p:nvSpPr>
        <p:spPr>
          <a:xfrm>
            <a:off x="3530520" y="3252960"/>
            <a:ext cx="1136160" cy="336600"/>
          </a:xfrm>
          <a:custGeom>
            <a:avLst/>
            <a:gdLst>
              <a:gd name="textAreaLeft" fmla="*/ 0 w 1136160"/>
              <a:gd name="textAreaRight" fmla="*/ 1136880 w 113616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19" name="Text Box 7"/>
          <p:cNvSpPr/>
          <p:nvPr/>
        </p:nvSpPr>
        <p:spPr>
          <a:xfrm>
            <a:off x="9527040" y="3252960"/>
            <a:ext cx="1710000" cy="336600"/>
          </a:xfrm>
          <a:custGeom>
            <a:avLst/>
            <a:gdLst>
              <a:gd name="textAreaLeft" fmla="*/ 0 w 1710000"/>
              <a:gd name="textAreaRight" fmla="*/ 1710720 w 171000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0" name="Rectangle 8"/>
          <p:cNvSpPr/>
          <p:nvPr/>
        </p:nvSpPr>
        <p:spPr>
          <a:xfrm>
            <a:off x="8005320" y="3557880"/>
            <a:ext cx="2945880" cy="7128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Text Box 9"/>
          <p:cNvSpPr/>
          <p:nvPr/>
        </p:nvSpPr>
        <p:spPr>
          <a:xfrm>
            <a:off x="857160" y="3100680"/>
            <a:ext cx="2192400" cy="306360"/>
          </a:xfrm>
          <a:custGeom>
            <a:avLst/>
            <a:gdLst>
              <a:gd name="textAreaLeft" fmla="*/ 0 w 2192400"/>
              <a:gd name="textAreaRight" fmla="*/ 2193120 w 2192400"/>
              <a:gd name="textAreaTop" fmla="*/ 0 h 306360"/>
              <a:gd name="textAreaBottom" fmla="*/ 307080 h 306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22" name="Line 10"/>
          <p:cNvSpPr/>
          <p:nvPr/>
        </p:nvSpPr>
        <p:spPr>
          <a:xfrm>
            <a:off x="3340080" y="26434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Text Box 11"/>
          <p:cNvSpPr/>
          <p:nvPr/>
        </p:nvSpPr>
        <p:spPr>
          <a:xfrm>
            <a:off x="952200" y="2490840"/>
            <a:ext cx="2114640" cy="306360"/>
          </a:xfrm>
          <a:custGeom>
            <a:avLst/>
            <a:gdLst>
              <a:gd name="textAreaLeft" fmla="*/ 0 w 2114640"/>
              <a:gd name="textAreaRight" fmla="*/ 2115360 w 2114640"/>
              <a:gd name="textAreaTop" fmla="*/ 0 h 306360"/>
              <a:gd name="textAreaBottom" fmla="*/ 307080 h 306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24" name="Rectangle 17"/>
          <p:cNvSpPr/>
          <p:nvPr/>
        </p:nvSpPr>
        <p:spPr>
          <a:xfrm>
            <a:off x="3244680" y="2490840"/>
            <a:ext cx="90720" cy="300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Rectangle 18"/>
          <p:cNvSpPr/>
          <p:nvPr/>
        </p:nvSpPr>
        <p:spPr>
          <a:xfrm>
            <a:off x="4861800" y="2490840"/>
            <a:ext cx="90720" cy="300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Rectangle 19"/>
          <p:cNvSpPr/>
          <p:nvPr/>
        </p:nvSpPr>
        <p:spPr>
          <a:xfrm>
            <a:off x="6386040" y="2490840"/>
            <a:ext cx="90720" cy="300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Rectangle 20"/>
          <p:cNvSpPr/>
          <p:nvPr/>
        </p:nvSpPr>
        <p:spPr>
          <a:xfrm>
            <a:off x="7909920" y="2490840"/>
            <a:ext cx="90720" cy="300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Rectangle 21"/>
          <p:cNvSpPr/>
          <p:nvPr/>
        </p:nvSpPr>
        <p:spPr>
          <a:xfrm>
            <a:off x="9431640" y="2490840"/>
            <a:ext cx="90360" cy="300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Rectangle 22"/>
          <p:cNvSpPr/>
          <p:nvPr/>
        </p:nvSpPr>
        <p:spPr>
          <a:xfrm>
            <a:off x="10860480" y="2490840"/>
            <a:ext cx="90720" cy="300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19"/>
          <p:cNvSpPr/>
          <p:nvPr/>
        </p:nvSpPr>
        <p:spPr>
          <a:xfrm>
            <a:off x="3340080" y="32529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Rectangle 24"/>
          <p:cNvSpPr/>
          <p:nvPr/>
        </p:nvSpPr>
        <p:spPr>
          <a:xfrm>
            <a:off x="3244680" y="3100680"/>
            <a:ext cx="9072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Rectangle 25"/>
          <p:cNvSpPr/>
          <p:nvPr/>
        </p:nvSpPr>
        <p:spPr>
          <a:xfrm>
            <a:off x="4861800" y="3100680"/>
            <a:ext cx="9072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Rectangle 26"/>
          <p:cNvSpPr/>
          <p:nvPr/>
        </p:nvSpPr>
        <p:spPr>
          <a:xfrm>
            <a:off x="6386040" y="3100680"/>
            <a:ext cx="9072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Rectangle 27"/>
          <p:cNvSpPr/>
          <p:nvPr/>
        </p:nvSpPr>
        <p:spPr>
          <a:xfrm>
            <a:off x="7909920" y="3100680"/>
            <a:ext cx="9072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Rectangle 28"/>
          <p:cNvSpPr/>
          <p:nvPr/>
        </p:nvSpPr>
        <p:spPr>
          <a:xfrm>
            <a:off x="9431640" y="3100680"/>
            <a:ext cx="9036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Rectangle 29"/>
          <p:cNvSpPr/>
          <p:nvPr/>
        </p:nvSpPr>
        <p:spPr>
          <a:xfrm>
            <a:off x="10860480" y="3100680"/>
            <a:ext cx="9072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20"/>
          <p:cNvSpPr/>
          <p:nvPr/>
        </p:nvSpPr>
        <p:spPr>
          <a:xfrm>
            <a:off x="4101840" y="2643480"/>
            <a:ext cx="437976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21"/>
          <p:cNvSpPr/>
          <p:nvPr/>
        </p:nvSpPr>
        <p:spPr>
          <a:xfrm>
            <a:off x="5814720" y="2643480"/>
            <a:ext cx="323604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22"/>
          <p:cNvSpPr/>
          <p:nvPr/>
        </p:nvSpPr>
        <p:spPr>
          <a:xfrm>
            <a:off x="7243200" y="2643480"/>
            <a:ext cx="333180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23"/>
          <p:cNvSpPr/>
          <p:nvPr/>
        </p:nvSpPr>
        <p:spPr>
          <a:xfrm>
            <a:off x="8576640" y="2643480"/>
            <a:ext cx="14266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24"/>
          <p:cNvSpPr/>
          <p:nvPr/>
        </p:nvSpPr>
        <p:spPr>
          <a:xfrm>
            <a:off x="10193400" y="2643480"/>
            <a:ext cx="4762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25"/>
          <p:cNvSpPr/>
          <p:nvPr/>
        </p:nvSpPr>
        <p:spPr>
          <a:xfrm>
            <a:off x="7624080" y="27957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 Box 36"/>
          <p:cNvSpPr/>
          <p:nvPr/>
        </p:nvSpPr>
        <p:spPr>
          <a:xfrm>
            <a:off x="8481600" y="3633840"/>
            <a:ext cx="1897920" cy="367560"/>
          </a:xfrm>
          <a:custGeom>
            <a:avLst/>
            <a:gdLst>
              <a:gd name="textAreaLeft" fmla="*/ 0 w 1897920"/>
              <a:gd name="textAreaRight" fmla="*/ 1898640 w 1897920"/>
              <a:gd name="textAreaTop" fmla="*/ 0 h 367560"/>
              <a:gd name="textAreaBottom" fmla="*/ 36828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Chaos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4" name="Line 26"/>
          <p:cNvSpPr/>
          <p:nvPr/>
        </p:nvSpPr>
        <p:spPr>
          <a:xfrm>
            <a:off x="8005320" y="3405240"/>
            <a:ext cx="360" cy="152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Rectangle 38"/>
          <p:cNvSpPr/>
          <p:nvPr/>
        </p:nvSpPr>
        <p:spPr>
          <a:xfrm>
            <a:off x="7909920" y="3405240"/>
            <a:ext cx="90720" cy="2239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Rectangle 39"/>
          <p:cNvSpPr/>
          <p:nvPr/>
        </p:nvSpPr>
        <p:spPr>
          <a:xfrm>
            <a:off x="10860120" y="3405240"/>
            <a:ext cx="88560" cy="2239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Text Box 39"/>
          <p:cNvSpPr/>
          <p:nvPr/>
        </p:nvSpPr>
        <p:spPr>
          <a:xfrm>
            <a:off x="5147280" y="5497560"/>
            <a:ext cx="1138680" cy="336600"/>
          </a:xfrm>
          <a:custGeom>
            <a:avLst/>
            <a:gdLst>
              <a:gd name="textAreaLeft" fmla="*/ 0 w 1138680"/>
              <a:gd name="textAreaRight" fmla="*/ 1139400 w 113868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8" name="Text Box 40"/>
          <p:cNvSpPr/>
          <p:nvPr/>
        </p:nvSpPr>
        <p:spPr>
          <a:xfrm>
            <a:off x="6671520" y="5497560"/>
            <a:ext cx="1138680" cy="336600"/>
          </a:xfrm>
          <a:custGeom>
            <a:avLst/>
            <a:gdLst>
              <a:gd name="textAreaLeft" fmla="*/ 0 w 1138680"/>
              <a:gd name="textAreaRight" fmla="*/ 1139400 w 113868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9" name="Text Box 41"/>
          <p:cNvSpPr/>
          <p:nvPr/>
        </p:nvSpPr>
        <p:spPr>
          <a:xfrm>
            <a:off x="8100360" y="5497560"/>
            <a:ext cx="1136520" cy="336600"/>
          </a:xfrm>
          <a:custGeom>
            <a:avLst/>
            <a:gdLst>
              <a:gd name="textAreaLeft" fmla="*/ 0 w 1136520"/>
              <a:gd name="textAreaRight" fmla="*/ 1137240 w 113652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0" name="Text Box 42"/>
          <p:cNvSpPr/>
          <p:nvPr/>
        </p:nvSpPr>
        <p:spPr>
          <a:xfrm>
            <a:off x="3530520" y="5497560"/>
            <a:ext cx="1136160" cy="336600"/>
          </a:xfrm>
          <a:custGeom>
            <a:avLst/>
            <a:gdLst>
              <a:gd name="textAreaLeft" fmla="*/ 0 w 1136160"/>
              <a:gd name="textAreaRight" fmla="*/ 1136880 w 113616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1" name="Text Box 43"/>
          <p:cNvSpPr/>
          <p:nvPr/>
        </p:nvSpPr>
        <p:spPr>
          <a:xfrm>
            <a:off x="9527040" y="5497560"/>
            <a:ext cx="1710000" cy="336600"/>
          </a:xfrm>
          <a:custGeom>
            <a:avLst/>
            <a:gdLst>
              <a:gd name="textAreaLeft" fmla="*/ 0 w 1710000"/>
              <a:gd name="textAreaRight" fmla="*/ 1710720 w 171000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2" name="Text Box 44"/>
          <p:cNvSpPr/>
          <p:nvPr/>
        </p:nvSpPr>
        <p:spPr>
          <a:xfrm>
            <a:off x="857160" y="5345280"/>
            <a:ext cx="2192400" cy="306360"/>
          </a:xfrm>
          <a:custGeom>
            <a:avLst/>
            <a:gdLst>
              <a:gd name="textAreaLeft" fmla="*/ 0 w 2192400"/>
              <a:gd name="textAreaRight" fmla="*/ 2193120 w 2192400"/>
              <a:gd name="textAreaTop" fmla="*/ 0 h 306360"/>
              <a:gd name="textAreaBottom" fmla="*/ 307080 h 306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53" name="Line 27"/>
          <p:cNvSpPr/>
          <p:nvPr/>
        </p:nvSpPr>
        <p:spPr>
          <a:xfrm>
            <a:off x="3340080" y="48880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Text Box 45"/>
          <p:cNvSpPr/>
          <p:nvPr/>
        </p:nvSpPr>
        <p:spPr>
          <a:xfrm>
            <a:off x="952200" y="4735800"/>
            <a:ext cx="2097360" cy="306360"/>
          </a:xfrm>
          <a:custGeom>
            <a:avLst/>
            <a:gdLst>
              <a:gd name="textAreaLeft" fmla="*/ 0 w 2097360"/>
              <a:gd name="textAreaRight" fmla="*/ 2098080 w 2097360"/>
              <a:gd name="textAreaTop" fmla="*/ 0 h 306360"/>
              <a:gd name="textAreaBottom" fmla="*/ 307080 h 306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355" name="Text Box 46"/>
          <p:cNvSpPr/>
          <p:nvPr/>
        </p:nvSpPr>
        <p:spPr>
          <a:xfrm>
            <a:off x="5147280" y="4583160"/>
            <a:ext cx="1138680" cy="336600"/>
          </a:xfrm>
          <a:custGeom>
            <a:avLst/>
            <a:gdLst>
              <a:gd name="textAreaLeft" fmla="*/ 0 w 1138680"/>
              <a:gd name="textAreaRight" fmla="*/ 1139400 w 113868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6" name="Text Box 47"/>
          <p:cNvSpPr/>
          <p:nvPr/>
        </p:nvSpPr>
        <p:spPr>
          <a:xfrm>
            <a:off x="6671520" y="4583160"/>
            <a:ext cx="1138680" cy="336600"/>
          </a:xfrm>
          <a:custGeom>
            <a:avLst/>
            <a:gdLst>
              <a:gd name="textAreaLeft" fmla="*/ 0 w 1138680"/>
              <a:gd name="textAreaRight" fmla="*/ 1139400 w 113868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7" name="Text Box 48"/>
          <p:cNvSpPr/>
          <p:nvPr/>
        </p:nvSpPr>
        <p:spPr>
          <a:xfrm>
            <a:off x="8100360" y="4583160"/>
            <a:ext cx="1136520" cy="336600"/>
          </a:xfrm>
          <a:custGeom>
            <a:avLst/>
            <a:gdLst>
              <a:gd name="textAreaLeft" fmla="*/ 0 w 1136520"/>
              <a:gd name="textAreaRight" fmla="*/ 1137240 w 113652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8" name="Text Box 49"/>
          <p:cNvSpPr/>
          <p:nvPr/>
        </p:nvSpPr>
        <p:spPr>
          <a:xfrm>
            <a:off x="3530520" y="4583160"/>
            <a:ext cx="1136160" cy="336600"/>
          </a:xfrm>
          <a:custGeom>
            <a:avLst/>
            <a:gdLst>
              <a:gd name="textAreaLeft" fmla="*/ 0 w 1136160"/>
              <a:gd name="textAreaRight" fmla="*/ 1136880 w 113616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59" name="Text Box 50"/>
          <p:cNvSpPr/>
          <p:nvPr/>
        </p:nvSpPr>
        <p:spPr>
          <a:xfrm>
            <a:off x="9527040" y="4583160"/>
            <a:ext cx="1710000" cy="336600"/>
          </a:xfrm>
          <a:custGeom>
            <a:avLst/>
            <a:gdLst>
              <a:gd name="textAreaLeft" fmla="*/ 0 w 1710000"/>
              <a:gd name="textAreaRight" fmla="*/ 1710720 w 171000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0" name="Rectangle 43"/>
          <p:cNvSpPr/>
          <p:nvPr/>
        </p:nvSpPr>
        <p:spPr>
          <a:xfrm>
            <a:off x="3244680" y="4735800"/>
            <a:ext cx="9072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Rectangle 44"/>
          <p:cNvSpPr/>
          <p:nvPr/>
        </p:nvSpPr>
        <p:spPr>
          <a:xfrm>
            <a:off x="4861800" y="4735800"/>
            <a:ext cx="9072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Rectangle 45"/>
          <p:cNvSpPr/>
          <p:nvPr/>
        </p:nvSpPr>
        <p:spPr>
          <a:xfrm>
            <a:off x="6386040" y="4735800"/>
            <a:ext cx="9072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Rectangle 46"/>
          <p:cNvSpPr/>
          <p:nvPr/>
        </p:nvSpPr>
        <p:spPr>
          <a:xfrm>
            <a:off x="7909920" y="4735800"/>
            <a:ext cx="9072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Rectangle 47"/>
          <p:cNvSpPr/>
          <p:nvPr/>
        </p:nvSpPr>
        <p:spPr>
          <a:xfrm>
            <a:off x="9431640" y="4735800"/>
            <a:ext cx="9036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Rectangle 48"/>
          <p:cNvSpPr/>
          <p:nvPr/>
        </p:nvSpPr>
        <p:spPr>
          <a:xfrm>
            <a:off x="10860480" y="4735800"/>
            <a:ext cx="9072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28"/>
          <p:cNvSpPr/>
          <p:nvPr/>
        </p:nvSpPr>
        <p:spPr>
          <a:xfrm>
            <a:off x="3340080" y="54975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Rectangle 49"/>
          <p:cNvSpPr/>
          <p:nvPr/>
        </p:nvSpPr>
        <p:spPr>
          <a:xfrm>
            <a:off x="3244680" y="5345280"/>
            <a:ext cx="90720" cy="300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Rectangle 50"/>
          <p:cNvSpPr/>
          <p:nvPr/>
        </p:nvSpPr>
        <p:spPr>
          <a:xfrm>
            <a:off x="4861800" y="5345280"/>
            <a:ext cx="90720" cy="300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Rectangle 51"/>
          <p:cNvSpPr/>
          <p:nvPr/>
        </p:nvSpPr>
        <p:spPr>
          <a:xfrm>
            <a:off x="6386040" y="5345280"/>
            <a:ext cx="90720" cy="300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Rectangle 52"/>
          <p:cNvSpPr/>
          <p:nvPr/>
        </p:nvSpPr>
        <p:spPr>
          <a:xfrm>
            <a:off x="7909920" y="5345280"/>
            <a:ext cx="90720" cy="300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Rectangle 53"/>
          <p:cNvSpPr/>
          <p:nvPr/>
        </p:nvSpPr>
        <p:spPr>
          <a:xfrm>
            <a:off x="9431640" y="5345280"/>
            <a:ext cx="90360" cy="300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Rectangle 54"/>
          <p:cNvSpPr/>
          <p:nvPr/>
        </p:nvSpPr>
        <p:spPr>
          <a:xfrm>
            <a:off x="10860480" y="5345280"/>
            <a:ext cx="90720" cy="300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29"/>
          <p:cNvSpPr/>
          <p:nvPr/>
        </p:nvSpPr>
        <p:spPr>
          <a:xfrm>
            <a:off x="533808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30"/>
          <p:cNvSpPr/>
          <p:nvPr/>
        </p:nvSpPr>
        <p:spPr>
          <a:xfrm>
            <a:off x="7624080" y="5040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31"/>
          <p:cNvSpPr/>
          <p:nvPr/>
        </p:nvSpPr>
        <p:spPr>
          <a:xfrm>
            <a:off x="686196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32"/>
          <p:cNvSpPr/>
          <p:nvPr/>
        </p:nvSpPr>
        <p:spPr>
          <a:xfrm>
            <a:off x="381636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33"/>
          <p:cNvSpPr/>
          <p:nvPr/>
        </p:nvSpPr>
        <p:spPr>
          <a:xfrm>
            <a:off x="838620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34"/>
          <p:cNvSpPr/>
          <p:nvPr/>
        </p:nvSpPr>
        <p:spPr>
          <a:xfrm>
            <a:off x="981252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Text Box 12"/>
          <p:cNvSpPr/>
          <p:nvPr/>
        </p:nvSpPr>
        <p:spPr>
          <a:xfrm>
            <a:off x="5141520" y="2342160"/>
            <a:ext cx="1138680" cy="336600"/>
          </a:xfrm>
          <a:custGeom>
            <a:avLst/>
            <a:gdLst>
              <a:gd name="textAreaLeft" fmla="*/ 0 w 1138680"/>
              <a:gd name="textAreaRight" fmla="*/ 1139400 w 113868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0" name="Text Box 13"/>
          <p:cNvSpPr/>
          <p:nvPr/>
        </p:nvSpPr>
        <p:spPr>
          <a:xfrm>
            <a:off x="6665760" y="2342160"/>
            <a:ext cx="1138680" cy="336600"/>
          </a:xfrm>
          <a:custGeom>
            <a:avLst/>
            <a:gdLst>
              <a:gd name="textAreaLeft" fmla="*/ 0 w 1138680"/>
              <a:gd name="textAreaRight" fmla="*/ 1139400 w 113868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1" name="Text Box 14"/>
          <p:cNvSpPr/>
          <p:nvPr/>
        </p:nvSpPr>
        <p:spPr>
          <a:xfrm>
            <a:off x="8094600" y="2342160"/>
            <a:ext cx="1136520" cy="336600"/>
          </a:xfrm>
          <a:custGeom>
            <a:avLst/>
            <a:gdLst>
              <a:gd name="textAreaLeft" fmla="*/ 0 w 1136520"/>
              <a:gd name="textAreaRight" fmla="*/ 1137240 w 113652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2" name="Text Box 15"/>
          <p:cNvSpPr/>
          <p:nvPr/>
        </p:nvSpPr>
        <p:spPr>
          <a:xfrm>
            <a:off x="3524760" y="2342160"/>
            <a:ext cx="1136160" cy="336600"/>
          </a:xfrm>
          <a:custGeom>
            <a:avLst/>
            <a:gdLst>
              <a:gd name="textAreaLeft" fmla="*/ 0 w 1136160"/>
              <a:gd name="textAreaRight" fmla="*/ 1136880 w 113616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3" name="Text Box 16"/>
          <p:cNvSpPr/>
          <p:nvPr/>
        </p:nvSpPr>
        <p:spPr>
          <a:xfrm>
            <a:off x="9521280" y="2342160"/>
            <a:ext cx="1710000" cy="336600"/>
          </a:xfrm>
          <a:custGeom>
            <a:avLst/>
            <a:gdLst>
              <a:gd name="textAreaLeft" fmla="*/ 0 w 1710000"/>
              <a:gd name="textAreaRight" fmla="*/ 1710720 w 1710000"/>
              <a:gd name="textAreaTop" fmla="*/ 0 h 336600"/>
              <a:gd name="textAreaBottom" fmla="*/ 337320 h 336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84" name="Line 25"/>
          <p:cNvSpPr/>
          <p:nvPr/>
        </p:nvSpPr>
        <p:spPr>
          <a:xfrm>
            <a:off x="7617960" y="2799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 – Overview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Inspections as the most reliable review technique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Empirical studies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50% more defects than walkthroughs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up to 6x more defects than ad-hoc reviews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9" name="Line 1"/>
          <p:cNvSpPr/>
          <p:nvPr/>
        </p:nvSpPr>
        <p:spPr>
          <a:xfrm>
            <a:off x="819000" y="2571840"/>
            <a:ext cx="9924120" cy="3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2"/>
          <p:cNvSpPr/>
          <p:nvPr/>
        </p:nvSpPr>
        <p:spPr>
          <a:xfrm>
            <a:off x="13230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Text Box 1"/>
          <p:cNvSpPr/>
          <p:nvPr/>
        </p:nvSpPr>
        <p:spPr>
          <a:xfrm>
            <a:off x="781560" y="2725920"/>
            <a:ext cx="1451880" cy="398160"/>
          </a:xfrm>
          <a:custGeom>
            <a:avLst/>
            <a:gdLst>
              <a:gd name="textAreaLeft" fmla="*/ 0 w 1451880"/>
              <a:gd name="textAreaRight" fmla="*/ 1452600 w 1451880"/>
              <a:gd name="textAreaTop" fmla="*/ 0 h 398160"/>
              <a:gd name="textAreaBottom" fmla="*/ 398880 h 398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000" spc="-1" strike="noStrike">
                <a:solidFill>
                  <a:srgbClr val="c00000"/>
                </a:solidFill>
                <a:latin typeface="Arial"/>
                <a:ea typeface="DejaVu Sans"/>
              </a:rPr>
              <a:t>Inspection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92" name="Text Box 2"/>
          <p:cNvSpPr/>
          <p:nvPr/>
        </p:nvSpPr>
        <p:spPr>
          <a:xfrm>
            <a:off x="2318400" y="2725920"/>
            <a:ext cx="1056960" cy="703080"/>
          </a:xfrm>
          <a:custGeom>
            <a:avLst/>
            <a:gdLst>
              <a:gd name="textAreaLeft" fmla="*/ 0 w 1056960"/>
              <a:gd name="textAreaRight" fmla="*/ 1057680 w 1056960"/>
              <a:gd name="textAreaTop" fmla="*/ 0 h 703080"/>
              <a:gd name="textAreaBottom" fmla="*/ 703800 h 703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Team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Review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93" name="Text Box 8"/>
          <p:cNvSpPr/>
          <p:nvPr/>
        </p:nvSpPr>
        <p:spPr>
          <a:xfrm>
            <a:off x="3738600" y="2725920"/>
            <a:ext cx="1726200" cy="398160"/>
          </a:xfrm>
          <a:custGeom>
            <a:avLst/>
            <a:gdLst>
              <a:gd name="textAreaLeft" fmla="*/ 0 w 1726200"/>
              <a:gd name="textAreaRight" fmla="*/ 1726920 w 1726200"/>
              <a:gd name="textAreaTop" fmla="*/ 0 h 398160"/>
              <a:gd name="textAreaBottom" fmla="*/ 398880 h 398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DejaVu Sans"/>
              </a:rPr>
              <a:t>Walkthrough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94" name="Text Box 10"/>
          <p:cNvSpPr/>
          <p:nvPr/>
        </p:nvSpPr>
        <p:spPr>
          <a:xfrm>
            <a:off x="5355000" y="2725920"/>
            <a:ext cx="1831320" cy="703080"/>
          </a:xfrm>
          <a:custGeom>
            <a:avLst/>
            <a:gdLst>
              <a:gd name="textAreaLeft" fmla="*/ 0 w 1831320"/>
              <a:gd name="textAreaRight" fmla="*/ 1832040 w 1831320"/>
              <a:gd name="textAreaTop" fmla="*/ 0 h 703080"/>
              <a:gd name="textAreaBottom" fmla="*/ 703800 h 703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Pair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Programming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95" name="Text Box 17"/>
          <p:cNvSpPr/>
          <p:nvPr/>
        </p:nvSpPr>
        <p:spPr>
          <a:xfrm>
            <a:off x="7494120" y="2725920"/>
            <a:ext cx="2021760" cy="703080"/>
          </a:xfrm>
          <a:custGeom>
            <a:avLst/>
            <a:gdLst>
              <a:gd name="textAreaLeft" fmla="*/ 0 w 2021760"/>
              <a:gd name="textAreaRight" fmla="*/ 2022480 w 2021760"/>
              <a:gd name="textAreaTop" fmla="*/ 0 h 703080"/>
              <a:gd name="textAreaBottom" fmla="*/ 703800 h 703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Peer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Desk-Checking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96" name="Text Box 18"/>
          <p:cNvSpPr/>
          <p:nvPr/>
        </p:nvSpPr>
        <p:spPr>
          <a:xfrm>
            <a:off x="9575280" y="2750760"/>
            <a:ext cx="1056960" cy="398160"/>
          </a:xfrm>
          <a:custGeom>
            <a:avLst/>
            <a:gdLst>
              <a:gd name="textAreaLeft" fmla="*/ 0 w 1056960"/>
              <a:gd name="textAreaRight" fmla="*/ 1057680 w 1056960"/>
              <a:gd name="textAreaTop" fmla="*/ 0 h 398160"/>
              <a:gd name="textAreaBottom" fmla="*/ 398880 h 398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Ad-hoc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97" name="Line 3"/>
          <p:cNvSpPr/>
          <p:nvPr/>
        </p:nvSpPr>
        <p:spPr>
          <a:xfrm>
            <a:off x="44532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4"/>
          <p:cNvSpPr/>
          <p:nvPr/>
        </p:nvSpPr>
        <p:spPr>
          <a:xfrm>
            <a:off x="283644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5"/>
          <p:cNvSpPr/>
          <p:nvPr/>
        </p:nvSpPr>
        <p:spPr>
          <a:xfrm>
            <a:off x="62856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6"/>
          <p:cNvSpPr/>
          <p:nvPr/>
        </p:nvSpPr>
        <p:spPr>
          <a:xfrm>
            <a:off x="847188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7"/>
          <p:cNvSpPr/>
          <p:nvPr/>
        </p:nvSpPr>
        <p:spPr>
          <a:xfrm>
            <a:off x="998676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Text Box 19"/>
          <p:cNvSpPr/>
          <p:nvPr/>
        </p:nvSpPr>
        <p:spPr>
          <a:xfrm>
            <a:off x="544320" y="2005200"/>
            <a:ext cx="725040" cy="519480"/>
          </a:xfrm>
          <a:custGeom>
            <a:avLst/>
            <a:gdLst>
              <a:gd name="textAreaLeft" fmla="*/ 0 w 725040"/>
              <a:gd name="textAreaRight" fmla="*/ 725760 w 725040"/>
              <a:gd name="textAreaTop" fmla="*/ 0 h 519480"/>
              <a:gd name="textAreaBottom" fmla="*/ 520200 h 519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very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03" name="Text Box 20"/>
          <p:cNvSpPr/>
          <p:nvPr/>
        </p:nvSpPr>
        <p:spPr>
          <a:xfrm>
            <a:off x="10045080" y="2047320"/>
            <a:ext cx="725040" cy="519480"/>
          </a:xfrm>
          <a:custGeom>
            <a:avLst/>
            <a:gdLst>
              <a:gd name="textAreaLeft" fmla="*/ 0 w 725040"/>
              <a:gd name="textAreaRight" fmla="*/ 725760 w 725040"/>
              <a:gd name="textAreaTop" fmla="*/ 0 h 519480"/>
              <a:gd name="textAreaBottom" fmla="*/ 520200 h 519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less</a:t>
            </a:r>
            <a:br>
              <a:rPr sz="1800"/>
            </a:b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05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06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Ad-hoc Review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you cannot solve a problem, you spontaneously ask an employee for help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 depends entirely on the experience of one employee</a:t>
            </a:r>
            <a:endParaRPr b="0" lang="en-GB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Peer Desk-Checking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ad-hoc review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employee "executes the product to be checked on paper" (mostly code)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09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0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Pair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Programming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developers share a PC workstation. While one operates the keyboard, the other checks the input.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of the practices of eXtreme Programming.</a:t>
            </a:r>
            <a:endParaRPr b="0" lang="en-GB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Walkthrough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author of a document presents it to collaborators to gain a general understanding and improve the quality of the document.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predefined process and no guidance on how to find errors.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Risk: The author easily forgets to focus on the essential parts of the document during the presentation.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Team-Review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the inspection technique but less formal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Several employees inspect a product individually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results are discussed in a meeting with the author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9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ensures quality of the requirements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Makes sure all stakeholders are on the same page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offers last chance for changes without negative impact on later phases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aspects of quality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Content, documentation, agreement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abide by the six principles of validation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quality of validation results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techniques available for validation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some flavor of a review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 are helpful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35520" y="1268640"/>
            <a:ext cx="10744560" cy="50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33552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24" name="PlaceHolder 1"/>
          <p:cNvSpPr/>
          <p:nvPr/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Additional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literature on reviews and software inspection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Karl E. Wiegers (2002) – Peer Reviews in Software – A practical Guide.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T. Gilb, D. Graham (1993) – Software Inspection.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Review of the requirements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uncover errors in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 requirements to stakeholders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deviations between requirements and actual wishes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requirements is evaluated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is made if quality is sufficient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approval of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use predefined criteria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of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major goals of validation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relevant requirements elicited and documented?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level of detail appropriate?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according to predefined guidelines and specifications?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all stakeholders concur with the documented requirements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1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Content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Refers to the content of the document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themselves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completeness of the requirements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Validates the documentation of the requirements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Flaws in the documentation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Violation of documentation guidelines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specific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specific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 of document formats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documents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9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0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Impairment of development activities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activities may require certain document formats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consider the Rational Unified Process (RUP)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Later stages refine models created during the requirements engineering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models have not been created, refinement is not possible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Misunderstandings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target audience may not understand or misinterpret requirements in certain document formats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may become unusable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LibreOffice/7.4.1.2$Linux_X86_64 LibreOffice_project/40$Build-2</Application>
  <AppVersion>15.0000</AppVersion>
  <Words>1842</Words>
  <Paragraphs>403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2022-10-25T14:01:16Z</dcterms:modified>
  <cp:revision>3268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31</vt:i4>
  </property>
  <property fmtid="{D5CDD505-2E9C-101B-9397-08002B2CF9AE}" pid="4" name="PresentationFormat">
    <vt:lpwstr>Widescreen</vt:lpwstr>
  </property>
  <property fmtid="{D5CDD505-2E9C-101B-9397-08002B2CF9AE}" pid="5" name="Slides">
    <vt:i4>41</vt:i4>
  </property>
</Properties>
</file>