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25.xml" ContentType="application/vnd.openxmlformats-officedocument.presentationml.notesSlide+xml"/>
  <Override PartName="/ppt/notesSlides/_rels/notesSlide32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25.xml.rels" ContentType="application/vnd.openxmlformats-package.relationship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3.xml" ContentType="application/vnd.openxmlformats-officedocument.presentationml.slide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8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36.xml.rels" ContentType="application/vnd.openxmlformats-package.relationships+xml"/>
  <Override PartName="/ppt/slides/_rels/slide21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34.xml.rels" ContentType="application/vnd.openxmlformats-package.relationships+xml"/>
  <Override PartName="/ppt/slides/_rels/slide6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presProps" Target="presProps.xml"/><Relationship Id="rId44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22-01-31T12:59:36.000000000" idx="1">
    <p:pos x="0" y="0"/>
    <p:text>Add these headings to the lecture slides where they will be placed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FED6E397-5FC3-4DE7-8F8A-7BD98A27412E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7840" cy="3389400"/>
          </a:xfrm>
          <a:prstGeom prst="rect">
            <a:avLst/>
          </a:prstGeom>
          <a:ln w="0">
            <a:noFill/>
          </a:ln>
        </p:spPr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1800" cy="39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50" name="PlaceHolder 3"/>
          <p:cNvSpPr>
            <a:spLocks noGrp="1"/>
          </p:cNvSpPr>
          <p:nvPr>
            <p:ph type="sldNum" idx="4"/>
          </p:nvPr>
        </p:nvSpPr>
        <p:spPr>
          <a:xfrm>
            <a:off x="4402080" y="9553680"/>
            <a:ext cx="3363840" cy="5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8FD7CF-1CCA-45E4-9DCA-087CD1C25C36}" type="slidenum">
              <a:rPr b="0" lang="de-DE" sz="1200" spc="-1" strike="noStrike">
                <a:latin typeface="DejaVu Serif"/>
              </a:rPr>
              <a:t>34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7840" cy="3389400"/>
          </a:xfrm>
          <a:prstGeom prst="rect">
            <a:avLst/>
          </a:prstGeom>
          <a:ln w="0">
            <a:noFill/>
          </a:ln>
        </p:spPr>
      </p:sp>
      <p:sp>
        <p:nvSpPr>
          <p:cNvPr id="352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1800" cy="39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53" name="PlaceHolder 3"/>
          <p:cNvSpPr>
            <a:spLocks noGrp="1"/>
          </p:cNvSpPr>
          <p:nvPr>
            <p:ph type="sldNum" idx="5"/>
          </p:nvPr>
        </p:nvSpPr>
        <p:spPr>
          <a:xfrm>
            <a:off x="4402080" y="9553680"/>
            <a:ext cx="3363840" cy="5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FAA431-5BC2-43A9-9252-94930EE6D927}" type="slidenum">
              <a:rPr b="0" lang="de-DE" sz="1200" spc="-1" strike="noStrike">
                <a:latin typeface="DejaVu Serif"/>
              </a:rPr>
              <a:t>34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7840" cy="3389400"/>
          </a:xfrm>
          <a:prstGeom prst="rect">
            <a:avLst/>
          </a:prstGeom>
          <a:ln w="0">
            <a:noFill/>
          </a:ln>
        </p:spPr>
      </p:sp>
      <p:sp>
        <p:nvSpPr>
          <p:cNvPr id="355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1800" cy="39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56" name="PlaceHolder 3"/>
          <p:cNvSpPr>
            <a:spLocks noGrp="1"/>
          </p:cNvSpPr>
          <p:nvPr>
            <p:ph type="sldNum" idx="6"/>
          </p:nvPr>
        </p:nvSpPr>
        <p:spPr>
          <a:xfrm>
            <a:off x="4402080" y="9553680"/>
            <a:ext cx="3363840" cy="5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97C81D3-9833-4B10-B54E-9A9AAFC0772F}" type="slidenum">
              <a:rPr b="0" lang="de-DE" sz="1200" spc="-1" strike="noStrike">
                <a:latin typeface="DejaVu Serif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sldImg"/>
          </p:nvPr>
        </p:nvSpPr>
        <p:spPr>
          <a:xfrm>
            <a:off x="870120" y="1257480"/>
            <a:ext cx="6027840" cy="3389400"/>
          </a:xfrm>
          <a:prstGeom prst="rect">
            <a:avLst/>
          </a:prstGeom>
          <a:ln w="0">
            <a:noFill/>
          </a:ln>
        </p:spPr>
      </p:sp>
      <p:sp>
        <p:nvSpPr>
          <p:cNvPr id="358" name="PlaceHolder 2"/>
          <p:cNvSpPr>
            <a:spLocks noGrp="1"/>
          </p:cNvSpPr>
          <p:nvPr>
            <p:ph type="body"/>
          </p:nvPr>
        </p:nvSpPr>
        <p:spPr>
          <a:xfrm>
            <a:off x="777960" y="4840200"/>
            <a:ext cx="6211800" cy="3956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 type="sldNum" idx="7"/>
          </p:nvPr>
        </p:nvSpPr>
        <p:spPr>
          <a:xfrm>
            <a:off x="4402080" y="9553680"/>
            <a:ext cx="3363840" cy="500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200" spc="-1" strike="noStrike">
                <a:latin typeface="DejaVu Serif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DDD08C-2B1C-46F1-A40B-227074D75BBF}" type="slidenum">
              <a:rPr b="0" lang="de-DE" sz="1200" spc="-1" strike="noStrike">
                <a:latin typeface="DejaVu Serif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08DA692-A48F-4C39-A862-655D830E580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3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3FCE7BC-9D8B-4BE6-A328-9B253711BB6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0F41DFB-B768-412C-8ACC-75AC956DB74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A9AE901-442F-40D8-BD26-B55D26DEA85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2FCE47E-69A7-4F09-ABEC-5F044C92D11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BE4420D-7B57-4231-8891-19CB5E32C87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3320" cy="11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3320" cy="23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11: Traceability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State Changes of a Requirement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Chris Rupp et al. (2021)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und Management – Das Handbuch für Anforderungen in jeder Situation (7</a:t>
            </a:r>
            <a:r>
              <a:rPr b="0" lang="en-US" sz="900" spc="-1" strike="noStrike" baseline="30000">
                <a:solidFill>
                  <a:srgbClr val="a6a6a6"/>
                </a:solidFill>
                <a:latin typeface="Roboto"/>
                <a:ea typeface="Roboto"/>
              </a:rPr>
              <a:t>th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Edition)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228" name="Grafik 2" descr=""/>
          <p:cNvPicPr/>
          <p:nvPr/>
        </p:nvPicPr>
        <p:blipFill>
          <a:blip r:embed="rId1"/>
          <a:stretch/>
        </p:blipFill>
        <p:spPr>
          <a:xfrm>
            <a:off x="2892600" y="1768680"/>
            <a:ext cx="5657040" cy="4461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Classification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2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Pre- and Post-Traceability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3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34" name="Grafik 2" descr=""/>
          <p:cNvPicPr/>
          <p:nvPr/>
        </p:nvPicPr>
        <p:blipFill>
          <a:blip r:embed="rId1"/>
          <a:stretch/>
        </p:blipFill>
        <p:spPr>
          <a:xfrm>
            <a:off x="684720" y="3077280"/>
            <a:ext cx="10072440" cy="1194480"/>
          </a:xfrm>
          <a:prstGeom prst="rect">
            <a:avLst/>
          </a:prstGeom>
          <a:ln w="0">
            <a:noFill/>
          </a:ln>
        </p:spPr>
      </p:pic>
      <p:sp>
        <p:nvSpPr>
          <p:cNvPr id="235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Pre-requirements-specification (pre-RS) traceability</a:t>
            </a:r>
            <a:endParaRPr b="0" lang="en-GB" sz="20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Post-requirements-specification (post-RS) traceability</a:t>
            </a:r>
            <a:endParaRPr b="0" lang="en-GB" sz="20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among requirements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requirement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refines/generalized/replaces requirement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Classes of Traceability Relationships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Evolution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Miscellaneous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44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6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Condition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7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constraint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defines a constraint on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precondition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defines a condition that must be fulfilled before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can be realized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49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1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2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similar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associated artefacts are similar in content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compares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represents the result of a comparison of the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2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contradicts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artefacts cannot be realized together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conflicts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may hinder (but not necessarily exclude) the realization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6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Abstraction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7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classifies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classifies a set of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a goal classifies a set of solution-oriented requirements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aggregates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an aggregation of a set of other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1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…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1" lang="en-US" sz="1800" spc="-1" strike="noStrike" baseline="-25000">
                <a:solidFill>
                  <a:srgbClr val="000000"/>
                </a:solidFill>
                <a:latin typeface="DejaVu Sans"/>
                <a:ea typeface="DejaVu Sans"/>
              </a:rPr>
              <a:t>n 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generalizes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 generalization of (one or) several other artefacts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an abstract scenario (e.g., a type scenario) is a generalization of a set of more concrete scenarios (e.g., instance scenarios)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1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Evolution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2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replaces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replaces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based_on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has influenced the definition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formalizes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a formal documentation of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relate a solution-oriented requirements model to a set of textual requirements</a:t>
            </a:r>
            <a:endParaRPr b="0" lang="en-GB" sz="18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refines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refines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derived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was derived based on (a set of) other artefact(s)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4" name="CustomShape 5"/>
          <p:cNvSpPr/>
          <p:nvPr/>
        </p:nvSpPr>
        <p:spPr>
          <a:xfrm>
            <a:off x="268920" y="649692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6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Miscellaneous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7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example_of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contains exemplary aspects of a set of artefacts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relates an interaction scenario to a set of solution-oriented requirements to document an exemplary sequence of interactions that a system implementing the solution-oriented requirements will support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verifies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verifies requirement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rationale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justifies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text fragment contains justification for the existence of a scenario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69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240" cy="207864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8879760" y="2309760"/>
            <a:ext cx="1837800" cy="225756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1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Relationships – Miscellaneous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2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7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responsible_for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(or role)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responsible for the associated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background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 background information to a requirement artefact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e.g., standardization document relating to a solution-oriented requirement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comment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Relates any kind of information to a requirements artefact – use sparingly!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74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CustomShape 1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DocumentaTION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76" name="CustomShape 2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8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79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references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Hyperlinks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 models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Matrix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 2" charset="2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2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Textual References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3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8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R2-17: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selecting the trip destination, the navigation system shall display the last ten trip destinations. [based_on→R1-17] […]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85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  <p:sp>
        <p:nvSpPr>
          <p:cNvPr id="286" name="CustomShape 4"/>
          <p:cNvSpPr/>
          <p:nvPr/>
        </p:nvSpPr>
        <p:spPr>
          <a:xfrm>
            <a:off x="602640" y="3257640"/>
            <a:ext cx="10579320" cy="1878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8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Hyperlinks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89" name="PlaceHolder 1"/>
          <p:cNvSpPr/>
          <p:nvPr/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R2-17: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selecting the trip destination, the navigation system shall display the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last ten trip destinations. </a:t>
            </a:r>
            <a:endParaRPr b="0" lang="en-GB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R3-11: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system shall not store any information about the destinations of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 previous trips</a:t>
            </a:r>
            <a:endParaRPr b="0" lang="en-GB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10800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90" name="CustomShape 4"/>
          <p:cNvSpPr/>
          <p:nvPr/>
        </p:nvSpPr>
        <p:spPr>
          <a:xfrm>
            <a:off x="542880" y="2280240"/>
            <a:ext cx="10579320" cy="11080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91" name="CustomShape 4"/>
          <p:cNvSpPr/>
          <p:nvPr/>
        </p:nvSpPr>
        <p:spPr>
          <a:xfrm>
            <a:off x="542880" y="4100760"/>
            <a:ext cx="10579320" cy="11080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92" name="Textfeld 1"/>
          <p:cNvSpPr/>
          <p:nvPr/>
        </p:nvSpPr>
        <p:spPr>
          <a:xfrm>
            <a:off x="1145160" y="3526200"/>
            <a:ext cx="365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hyperlink (type: conflicts)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93" name="Gerade Verbindung mit Pfeil 3"/>
          <p:cNvSpPr/>
          <p:nvPr/>
        </p:nvSpPr>
        <p:spPr>
          <a:xfrm>
            <a:off x="1078560" y="2930400"/>
            <a:ext cx="360" cy="1263960"/>
          </a:xfrm>
          <a:custGeom>
            <a:avLst/>
            <a:gdLst>
              <a:gd name="textAreaLeft" fmla="*/ 0 w 360"/>
              <a:gd name="textAreaRight" fmla="*/ 1440 w 360"/>
              <a:gd name="textAreaTop" fmla="*/ 0 h 1263960"/>
              <a:gd name="textAreaBottom" fmla="*/ 1264680 h 12639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38100">
            <a:solidFill>
              <a:srgbClr val="000000"/>
            </a:solidFill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4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6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Textual References &amp; Hyperlinks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97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Simple and easy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Links are textually part of the requirements themselves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 is time-consuming and tedious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Bidirectionality is difficult to achieve/maintain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0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Models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1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02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303" name="Grafik 7" descr=""/>
          <p:cNvPicPr/>
          <p:nvPr/>
        </p:nvPicPr>
        <p:blipFill>
          <a:blip r:embed="rId1"/>
          <a:stretch/>
        </p:blipFill>
        <p:spPr>
          <a:xfrm>
            <a:off x="2750760" y="1865880"/>
            <a:ext cx="5924520" cy="4399200"/>
          </a:xfrm>
          <a:prstGeom prst="rect">
            <a:avLst/>
          </a:prstGeom>
          <a:ln w="0">
            <a:noFill/>
          </a:ln>
        </p:spPr>
      </p:pic>
      <p:sp>
        <p:nvSpPr>
          <p:cNvPr id="304" name="Gleichschenkliges Dreieck 12"/>
          <p:cNvSpPr/>
          <p:nvPr/>
        </p:nvSpPr>
        <p:spPr>
          <a:xfrm rot="16200000">
            <a:off x="6162120" y="1933200"/>
            <a:ext cx="67320" cy="5904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5" name="Gleichschenkliges Dreieck 13"/>
          <p:cNvSpPr/>
          <p:nvPr/>
        </p:nvSpPr>
        <p:spPr>
          <a:xfrm rot="16200000">
            <a:off x="3831120" y="1938600"/>
            <a:ext cx="67320" cy="5904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6" name="Gleichschenkliges Dreieck 3"/>
          <p:cNvSpPr/>
          <p:nvPr/>
        </p:nvSpPr>
        <p:spPr>
          <a:xfrm rot="16200000">
            <a:off x="6027840" y="2427120"/>
            <a:ext cx="67320" cy="59040"/>
          </a:xfrm>
          <a:prstGeom prst="triangle">
            <a:avLst>
              <a:gd name="adj" fmla="val 50000"/>
            </a:avLst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8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09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  <p:graphicFrame>
        <p:nvGraphicFramePr>
          <p:cNvPr id="310" name="Tabelle 2"/>
          <p:cNvGraphicFramePr/>
          <p:nvPr/>
        </p:nvGraphicFramePr>
        <p:xfrm>
          <a:off x="1892880" y="2734200"/>
          <a:ext cx="8960760" cy="2855880"/>
        </p:xfrm>
        <a:graphic>
          <a:graphicData uri="http://schemas.openxmlformats.org/drawingml/2006/table">
            <a:tbl>
              <a:tblPr/>
              <a:tblGrid>
                <a:gridCol w="1493280"/>
                <a:gridCol w="1493280"/>
                <a:gridCol w="1493280"/>
                <a:gridCol w="1493280"/>
                <a:gridCol w="1493280"/>
                <a:gridCol w="1494720"/>
              </a:tblGrid>
              <a:tr h="47592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Traceability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relationships</a:t>
                      </a:r>
                      <a:endParaRPr b="0" lang="en-GB" sz="16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6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11" name="Eckige Klammer links 2"/>
          <p:cNvSpPr/>
          <p:nvPr/>
        </p:nvSpPr>
        <p:spPr>
          <a:xfrm>
            <a:off x="1456200" y="2734200"/>
            <a:ext cx="232560" cy="285192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2" name="Eckige Klammer links 10"/>
          <p:cNvSpPr/>
          <p:nvPr/>
        </p:nvSpPr>
        <p:spPr>
          <a:xfrm rot="5400000">
            <a:off x="6971400" y="-1235160"/>
            <a:ext cx="232560" cy="741816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3" name="Textfeld 4"/>
          <p:cNvSpPr/>
          <p:nvPr/>
        </p:nvSpPr>
        <p:spPr>
          <a:xfrm>
            <a:off x="5811480" y="1957680"/>
            <a:ext cx="22442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Target artefacts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14" name="Textfeld 12"/>
          <p:cNvSpPr/>
          <p:nvPr/>
        </p:nvSpPr>
        <p:spPr>
          <a:xfrm>
            <a:off x="0" y="3736080"/>
            <a:ext cx="1580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 artefacts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6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17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DejaVu Sans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DejaVu Sans"/>
                <a:ea typeface="Roboto"/>
              </a:rPr>
              <a:t>Requirements Engineering – Fundamentals, Principles and Techniques</a:t>
            </a:r>
            <a:endParaRPr b="0" lang="en-GB" sz="900" spc="-1" strike="noStrike">
              <a:latin typeface="Arial"/>
            </a:endParaRPr>
          </a:p>
        </p:txBody>
      </p:sp>
      <p:graphicFrame>
        <p:nvGraphicFramePr>
          <p:cNvPr id="318" name="Tabelle 2"/>
          <p:cNvGraphicFramePr/>
          <p:nvPr/>
        </p:nvGraphicFramePr>
        <p:xfrm>
          <a:off x="1892880" y="2734200"/>
          <a:ext cx="8960760" cy="2855880"/>
        </p:xfrm>
        <a:graphic>
          <a:graphicData uri="http://schemas.openxmlformats.org/drawingml/2006/table">
            <a:tbl>
              <a:tblPr/>
              <a:tblGrid>
                <a:gridCol w="1493280"/>
                <a:gridCol w="1493280"/>
                <a:gridCol w="1493280"/>
                <a:gridCol w="1493280"/>
                <a:gridCol w="1493280"/>
                <a:gridCol w="1494720"/>
              </a:tblGrid>
              <a:tr h="475920"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Goal 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based_on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conflicts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4759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conflicts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476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Scenario 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satisfies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based_on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19" name="Eckige Klammer links 2"/>
          <p:cNvSpPr/>
          <p:nvPr/>
        </p:nvSpPr>
        <p:spPr>
          <a:xfrm>
            <a:off x="1456200" y="2734200"/>
            <a:ext cx="232560" cy="285192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0" name="Eckige Klammer links 10"/>
          <p:cNvSpPr/>
          <p:nvPr/>
        </p:nvSpPr>
        <p:spPr>
          <a:xfrm rot="5400000">
            <a:off x="6971400" y="-1235160"/>
            <a:ext cx="232560" cy="7418160"/>
          </a:xfrm>
          <a:prstGeom prst="leftBracket">
            <a:avLst>
              <a:gd name="adj" fmla="val 8333"/>
            </a:avLst>
          </a:prstGeom>
          <a:noFill/>
          <a:ln w="28575">
            <a:solidFill>
              <a:srgbClr val="4a7e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1" name="Textfeld 4"/>
          <p:cNvSpPr/>
          <p:nvPr/>
        </p:nvSpPr>
        <p:spPr>
          <a:xfrm>
            <a:off x="5811480" y="1957680"/>
            <a:ext cx="22442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Target artefacts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322" name="Textfeld 12"/>
          <p:cNvSpPr/>
          <p:nvPr/>
        </p:nvSpPr>
        <p:spPr>
          <a:xfrm>
            <a:off x="0" y="3736080"/>
            <a:ext cx="1580760" cy="69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 artefacts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4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5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traceability in a matrix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Rows represent the initial artefact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Columns represent the target artefact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Sources of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artefacts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11: Traceability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7" name="Rechteck 186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8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Matrix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29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Advantages: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Good overview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Separation → One matrix per traceability aspect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Disadvantages: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Difficult to maintain (might be very large)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matrices required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2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Rechteck 10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Graph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334" name="Grafik 2" descr=""/>
          <p:cNvPicPr/>
          <p:nvPr/>
        </p:nvPicPr>
        <p:blipFill>
          <a:blip r:embed="rId1"/>
          <a:stretch/>
        </p:blipFill>
        <p:spPr>
          <a:xfrm>
            <a:off x="4218120" y="871560"/>
            <a:ext cx="6680880" cy="5418720"/>
          </a:xfrm>
          <a:prstGeom prst="rect">
            <a:avLst/>
          </a:prstGeom>
          <a:ln w="0">
            <a:noFill/>
          </a:ln>
        </p:spPr>
      </p:pic>
      <p:sp>
        <p:nvSpPr>
          <p:cNvPr id="335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7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Graph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38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notation for traceability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Nodes represent development artefacts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Edges represent traceability relations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Infeasible to create and maintain manually → Requires tool support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343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4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Analysis and understanding of the relations among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sources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Development artefacts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Supports other activities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useful for maintenance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analyze impact of (requirement) changes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Good traceability is difficult to maintain 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might help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35520" y="1268640"/>
            <a:ext cx="10744560" cy="50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346" name="CustomShape 3"/>
          <p:cNvSpPr/>
          <p:nvPr/>
        </p:nvSpPr>
        <p:spPr>
          <a:xfrm>
            <a:off x="335520" y="764640"/>
            <a:ext cx="1074456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612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Introduction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2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in a Nutshell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3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happened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a/the requirement(s)?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05" name="CustomShape 4"/>
          <p:cNvSpPr/>
          <p:nvPr/>
        </p:nvSpPr>
        <p:spPr>
          <a:xfrm>
            <a:off x="602640" y="3174480"/>
            <a:ext cx="10579320" cy="1878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7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Requirements Traceability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8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588240" y="1769400"/>
            <a:ext cx="10607760" cy="46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traceability refers to the ability to describe and follow the life of a requirement, in both a forwards and backwards direction (i.e., from its origins, through its development and specification, to its subsequent deployment and use, and through all periods of on-going refinement and iteration in any of these phases).”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602640" y="3174480"/>
            <a:ext cx="10579320" cy="1878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</p:sp>
      <p:sp>
        <p:nvSpPr>
          <p:cNvPr id="211" name="CustomShape 5"/>
          <p:cNvSpPr/>
          <p:nvPr/>
        </p:nvSpPr>
        <p:spPr>
          <a:xfrm>
            <a:off x="263520" y="6411600"/>
            <a:ext cx="1091844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O. C. Z. Gotel and A. C. W. Finkelstein (1994)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An Analysis of the Requirements Traceability Problem</a:t>
            </a:r>
            <a:endParaRPr b="0" lang="en-GB" sz="9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3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Traceable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4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management → Which other artefacts are affected by a change?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Process improvements → Trace problems in the development process back to their cause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Reuse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development artefacts associated with a requirement → If requirement is reused, the development artefact might also be reused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Accountability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Calculate/estimate the development effort to implement a requirement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Simplified cause-effect analysis, impact analysis, etc.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7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Traceable Requirements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8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Verifiability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Easy to verify whether a requirement has been implemented or not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gold-plated solutions in the system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Gold-plated = unnecessary attention to details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Reverse function to “verifiability” → Checks for each function whether it implements a requirement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gold-plated solutions in the requirements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Tracing requirements to their origin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Analysis whether a requirement contributes to a goal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1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Purpose-driven Tracing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2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Extensive tracing is expensive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Purpose-driven!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trace everything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 according to needs → Too much/little information (sufficient level of detail)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Application>LibreOffice/7.4.1.2$Linux_X86_64 LibreOffice_project/40$Build-2</Application>
  <AppVersion>15.0000</AppVersion>
  <Words>1347</Words>
  <Paragraphs>246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2022-10-25T14:01:49Z</dcterms:modified>
  <cp:revision>3326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4</vt:i4>
  </property>
  <property fmtid="{D5CDD505-2E9C-101B-9397-08002B2CF9AE}" pid="3" name="PresentationFormat">
    <vt:lpwstr>Breitbild</vt:lpwstr>
  </property>
  <property fmtid="{D5CDD505-2E9C-101B-9397-08002B2CF9AE}" pid="4" name="Slides">
    <vt:i4>36</vt:i4>
  </property>
</Properties>
</file>