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2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comments/comment26.xml" ContentType="application/vnd.openxmlformats-officedocument.presentationml.comments+xml"/>
  <Override PartName="/ppt/comments/comment27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presProps" Target="presProps.xml"/><Relationship Id="rId65" Type="http://schemas.openxmlformats.org/officeDocument/2006/relationships/commentAuthors" Target="commentAuthors.xml"/>
</Relationships>
</file>

<file path=ppt/comments/comment26.xml><?xml version="1.0" encoding="utf-8"?>
<p:cmLst xmlns:p="http://schemas.openxmlformats.org/presentationml/2006/main">
  <p:cm authorId="0" dt="2022-02-14T16:30:33.000000000" idx="1">
    <p:pos x="0" y="0"/>
    <p:text>Slide looks dry??</p:text>
  </p:cm>
</p:cmLst>
</file>

<file path=ppt/comments/comment27.xml><?xml version="1.0" encoding="utf-8"?>
<p:cmLst xmlns:p="http://schemas.openxmlformats.org/presentationml/2006/main">
  <p:cm authorId="0" dt="2022-02-11T16:45:33.000000000" idx="2">
    <p:pos x="0" y="0"/>
    <p:text>Add citation for table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ABCF8E9D-A806-4D18-A833-7E0AB41EB10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Num" idx="7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C40BE2-9ACD-4829-B75C-7173E1DAD16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Num" idx="8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55943B-521D-41B3-809E-8D6954EDBB3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Num" idx="9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3B218E-3A57-4841-916B-C5EDF9BFB0E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Num" idx="10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2FC6902-552D-468D-BC54-D31715A9F6C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 einem Satz: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Grundlagen sind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(Grundlegendes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Modell), Erweiterung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über Realtionen -&gt;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 für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Dokumente: Wie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dokumentiere ich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das System beschrieben / verändert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Modeling: Embedded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Systems Industrial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Formal Techniques,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Num" idx="11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30B070-A3D0-4239-B7BB-C45E2C3DD6D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Num" idx="12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C6EC59-F363-484B-B842-73F39C85448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Num" idx="13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B659B8-A2CF-4991-A2B9-378EF1B1950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 in einem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Satz: Grundlagen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sind 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(Grundlegendes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Modell),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Erweiterung über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Realtionen -&gt;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 für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Dokumente: Wie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dokumentiere ich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durch das System beschrieben /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die durch das System beschrieben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Elicitation &amp;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Modeling: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Embedded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Systems Industrial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Formal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Num" idx="14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F77B52-EBE0-4F93-B13D-F22259817AD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Num" idx="15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CAC3E2-9436-42A8-9ACC-33DBADCBDE4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Num" idx="16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E2148AF-7FE2-42E8-AF94-0A137D7EC23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Grundlagen sind Variablen (Grundlegendes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Modell), Erweiterung über Realtionen -&gt;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 für Dokumente: Wie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Embedded Systems Industrial Formal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ldNum" idx="17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966D9F-7D0A-414D-9762-9806E8C509B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Num" idx="18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4AD64A-F358-40B3-8BD0-DE684AFCA99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Grundlagen sind Variablen (Grundlegendes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Modell), Erweiterung über Realtionen -&gt;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 für Dokumente: Wie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Embedded Systems Industrial Formal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Num" idx="19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19BA01-711A-4852-A18B-2DD4789C162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 einem Satz: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Grundlagen sind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(Grundlegendes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Modell), Erweiterung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über Realtionen -&gt;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 für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Dokumente: Wie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dokumentiere ich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das System beschrieben / verändert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Modeling: Embedded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Systems Industrial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Formal Techniques,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Num" idx="20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4E00715-2BAA-4423-B1C2-F33228DF52A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Num" idx="21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C167E5-B97E-400B-84C5-D6C03808601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Num" idx="22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3B06B6-0F02-4558-9906-4533EC6397D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Num" idx="23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70299C-DC40-46B4-9BEB-7246D5054DB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Num" idx="24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EF6850-5911-4D33-BAE6-D92ACBA89EE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Num" idx="25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6D4636-4332-495B-B709-3A78D0A4AF2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Num" idx="26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16AEE3-254F-4ABF-94F1-4FD626E2E2C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ldNum" idx="27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57627B-E973-4BFC-A8C7-D097C31196D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Num" idx="28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DBDBBF-F5F5-4A9A-ACE6-87CF7F36D5B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 in einem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Satz: Grundlagen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sind 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(Grundlegendes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Modell),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Erweiterung über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Realtionen -&gt;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 für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Dokumente: Wie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dokumentiere ich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durch das System beschrieben /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die durch das System beschrieben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Elicitation &amp;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Modeling: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Embedded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Systems Industrial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Formal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ldNum" idx="29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0A199D-C48B-4E87-9517-11B0FF14DB8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Num" idx="30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932E138-BC06-425D-8F3B-587016785ED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Num" idx="31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5E2E63-C10A-449F-A552-FF03891D96E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Num" idx="32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22058F-7C87-462C-BC90-41B0295D505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Num" idx="33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438C0A-D748-4F7C-A6B5-5B417037955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PlaceHolder 1"/>
          <p:cNvSpPr>
            <a:spLocks noGrp="1"/>
          </p:cNvSpPr>
          <p:nvPr>
            <p:ph type="sldNum" idx="34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68573FC-51BF-43EB-8920-F2348EEE990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Num" idx="4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B97F13-6F62-456A-8E75-93A0256C28D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Num" idx="5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7563B3-9FFE-4220-9BEF-16601FBA19F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Num" idx="6"/>
          </p:nvPr>
        </p:nvSpPr>
        <p:spPr>
          <a:xfrm>
            <a:off x="4403880" y="9556200"/>
            <a:ext cx="3364560" cy="498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C1F7EF-646B-4A62-A770-A1803FFA962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54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480" cy="376884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000" cy="4522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3040" cy="68518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9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2E8F0A7-5C08-4E5A-A06E-D7278924E77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988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880" cy="56376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720" cy="51588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988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3040" cy="68518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642720"/>
            <a:ext cx="121860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3040" cy="68518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9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171DB9E-AC04-402B-BA5D-7A2A8361517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988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880" cy="56376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720" cy="51588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988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43040" cy="68518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2720"/>
            <a:ext cx="121860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3040" cy="68518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9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8E59AB9-19F6-4A89-8FCF-24C5E16C374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988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880" cy="56376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720" cy="51588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3040" cy="68518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27480" y="6453360"/>
            <a:ext cx="759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9160FE1-A1E5-45F3-9AB1-5BC33BCF237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2720"/>
            <a:ext cx="121860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3040" cy="68518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59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264E7B1-A111-44C7-80F6-083D5427E8A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9880" cy="363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880" cy="56376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720" cy="51588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3040" cy="68518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27480" y="6453360"/>
            <a:ext cx="759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0F24ADE-EA90-4125-A606-B64A6957BD3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2720"/>
            <a:ext cx="121860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D431351-53C3-4DDB-93D0-72E8567DE1E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18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0" y="6646680"/>
            <a:ext cx="121845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comments" Target="../comments/comment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27400" y="1412640"/>
            <a:ext cx="10362960" cy="114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527400" y="2852640"/>
            <a:ext cx="10362960" cy="23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Requirements Documentation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1800" cy="48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Reduction of Reality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do not capture the complete reality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Instead, the models reduce the captured reality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particular aspects of the system are modeled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Subject matter is summarized during compression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Pragmatic Property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serve a special purpose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are within a special context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general purpose!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 affects the construction of models and the reduction of the reality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Ideally contains only information pertaining to its purpose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Properties of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800" cy="48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Defined through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syntax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semantics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Syntax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the modeling elements to be used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Specifies their valid combinations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Semantics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the meaning of the individual model elements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Foundation for the interpretation of the models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, and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semiformal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Depends on the magnitude of formal definitions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Properties of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8880" cy="48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Humans handle graphically depicted information better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Perceived faster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Memorized faster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true for requirements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Strictly defined focus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Everything not part of the focus of the model is removed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Removal of noise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Harmonized level of abstraction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Modeling elements dictate the level of abstraction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Advantages of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1800" cy="48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Complexity is reduced by abstraction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Three main mechanisms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Selects a particular aspect to be depicted by the model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aspects are ignored completely, i.e., not part of the model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Aggregation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Combines aspects into aggregated aspects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Condenses information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Classification/generalization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Identifies common features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Suppresses differences between the common features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Commonalities are represented as generalized information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Suppression of Details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/>
          </p:nvPr>
        </p:nvSpPr>
        <p:spPr>
          <a:xfrm>
            <a:off x="465840" y="1600200"/>
            <a:ext cx="10504080" cy="4797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 Management Group (OMG) standard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Current version UML 2.5.1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Graphical notation for the analysis, design, and documentation of object-oriented systems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is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development process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specialized for a certain topic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complete &amp; formal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Cannot be complied without additional information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Semiformal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Capable of semantics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only provides a syntax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Semantics depend on the reader of the document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UML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4"/>
          <p:cNvSpPr/>
          <p:nvPr/>
        </p:nvSpPr>
        <p:spPr>
          <a:xfrm>
            <a:off x="542880" y="72180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Rechteck 334"/>
          <p:cNvSpPr/>
          <p:nvPr/>
        </p:nvSpPr>
        <p:spPr>
          <a:xfrm>
            <a:off x="542880" y="126720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HSN-Hierarchy 26"/>
          <p:cNvSpPr/>
          <p:nvPr/>
        </p:nvSpPr>
        <p:spPr>
          <a:xfrm>
            <a:off x="539640" y="1709280"/>
            <a:ext cx="8226000" cy="4354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2680" cy="48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are the stakeholders description of system properties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they want from the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Effort for goal considerations usually minimal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Positive impact of goal modeling is high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concerning the comprehensiveness and quality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 – Goals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1800" cy="48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hierarchical decompositions of goals into sub-goals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types of decompositions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 → All sub-goals must be fulfilled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 → At least one sub-goal must be fulfilled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 – AND / OR Trees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 – AND / OR Trees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Picture 5" descr=""/>
          <p:cNvPicPr/>
          <p:nvPr/>
        </p:nvPicPr>
        <p:blipFill>
          <a:blip r:embed="rId1"/>
          <a:stretch/>
        </p:blipFill>
        <p:spPr>
          <a:xfrm>
            <a:off x="393840" y="2492280"/>
            <a:ext cx="10642320" cy="3301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4"/>
          <p:cNvSpPr/>
          <p:nvPr/>
        </p:nvSpPr>
        <p:spPr>
          <a:xfrm>
            <a:off x="542880" y="72180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Rechteck 334"/>
          <p:cNvSpPr/>
          <p:nvPr/>
        </p:nvSpPr>
        <p:spPr>
          <a:xfrm>
            <a:off x="542880" y="126720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HSN-Hierarchy 26"/>
          <p:cNvSpPr/>
          <p:nvPr/>
        </p:nvSpPr>
        <p:spPr>
          <a:xfrm>
            <a:off x="539640" y="1709280"/>
            <a:ext cx="8226000" cy="4354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0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Reminder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Rechteck 2"/>
          <p:cNvSpPr/>
          <p:nvPr/>
        </p:nvSpPr>
        <p:spPr>
          <a:xfrm>
            <a:off x="542880" y="12672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Bonus Task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12"/>
          <p:cNvSpPr/>
          <p:nvPr/>
        </p:nvSpPr>
        <p:spPr>
          <a:xfrm>
            <a:off x="609840" y="2266920"/>
            <a:ext cx="10585080" cy="31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Will be published on:  21.12.2022 - 4:00 PM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Submission Deadline: 25.01.2023 – 1:59 PM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Submission Location: Moodle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2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Rectangle 235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Motivation: Why AOM?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HSN-Hierarchy 1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(if not all) processes in software systems are elicited by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Agents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playing a certain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Role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in the system, to achieve some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is a tool for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“modelling systems with multiple agents, both human and manmade, interacting with a diverse collection of hardware and software in a complex environment”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models are clear and easily understandable for stakeholders →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useful for Requirements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3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Rectangle 23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HSN-Hierarchy 3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Goal: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situation description that refers to the intended state of the environment. Goals can: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or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non-functional (quality).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sub-goals.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are expressed by using nouns, verbs, and (optionally) adjectives. The nouns tend to be more of a state, and the verbs more into the activities that are needed to achieve a goal.”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if a 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message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needs to be 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transmitted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2a6099"/>
                </a:solidFill>
                <a:latin typeface="DejaVu Sans"/>
                <a:ea typeface="DejaVu Sans"/>
              </a:rPr>
              <a:t>securely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, the functional goal ‘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Transmit</a:t>
            </a:r>
            <a:r>
              <a:rPr b="0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Message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’ can be associated with the quality goal ‘</a:t>
            </a:r>
            <a:r>
              <a:rPr b="0" i="1" lang="en-US" sz="2000" spc="-1" strike="noStrike">
                <a:solidFill>
                  <a:srgbClr val="2a6099"/>
                </a:solidFill>
                <a:latin typeface="DejaVu Sans"/>
                <a:ea typeface="DejaVu Sans"/>
              </a:rPr>
              <a:t>Securely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’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5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Rectangle 243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vs. Requirement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HSN-Hierarchy 8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306" name="Table 245"/>
          <p:cNvGraphicFramePr/>
          <p:nvPr/>
        </p:nvGraphicFramePr>
        <p:xfrm>
          <a:off x="685800" y="2024640"/>
          <a:ext cx="10286640" cy="1796400"/>
        </p:xfrm>
        <a:graphic>
          <a:graphicData uri="http://schemas.openxmlformats.org/drawingml/2006/table">
            <a:tbl>
              <a:tblPr/>
              <a:tblGrid>
                <a:gridCol w="5142960"/>
                <a:gridCol w="5144040"/>
              </a:tblGrid>
              <a:tr h="298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Goal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Requirement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Single desired result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Statement of need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One goal may consist of several requirements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One requirement may be related to many goals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07" name="PlaceHolder 16"/>
          <p:cNvSpPr/>
          <p:nvPr/>
        </p:nvSpPr>
        <p:spPr>
          <a:xfrm>
            <a:off x="609480" y="3886200"/>
            <a:ext cx="10585800" cy="205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 one to one mapping between goals and requirements is possible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1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Rectangle 248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HSN-Hierarchy 7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044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does one identify functional and non-functional goals?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goals usually describe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 system must accomplish = Identification depends heavily on the system.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Non-functional goals describe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the system must accomplish those goals, in terms of standards and quality = Identification can depend on functional goals.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However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,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there are many commonalities: Reliability, Availability, Security, …..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CustomShape 5"/>
          <p:cNvSpPr/>
          <p:nvPr/>
        </p:nvSpPr>
        <p:spPr>
          <a:xfrm>
            <a:off x="263520" y="6411600"/>
            <a:ext cx="10917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https://onlinelibrary.wiley.com/doi/pdf/10.1002/9781119202660.app6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6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Rectangle 253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HSN-Hierarchy 5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Role: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capacity or position that fascilitates the system to achieve it’s goals. Roles express functions, expectations, and obligations of the agents enacting them.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eg. Network Administrator, Firewall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Agent: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 entity that can act in the environment, perceive events, and reason.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human or software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4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Rectangle 257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HSN-Hierarchy 2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044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Activity</a:t>
            </a:r>
            <a:r>
              <a:rPr b="1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action performed by an agent playing a role in pursuance of a system goal.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Environment: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 abstraction that provides the surrounding conditions for agents to exist and that mediates both the interaction among agents and the access to resources.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5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Rectangle 261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HSN-Hierarchy 4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that we will take a look at: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Goal Models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Behavioural Interface Models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Rectangle 265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/>
          </p:nvPr>
        </p:nvSpPr>
        <p:spPr>
          <a:xfrm>
            <a:off x="539640" y="1769400"/>
            <a:ext cx="487152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 hierarchically express the relationships between goals (functional and non-functional) and the roles played by various agents in pursuit of those goals.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Sterling and Taveter’s AOM Goal models omit AND/OR decomposition for simplicity.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31" name="Table 268"/>
          <p:cNvGraphicFramePr/>
          <p:nvPr/>
        </p:nvGraphicFramePr>
        <p:xfrm>
          <a:off x="5844240" y="1955880"/>
          <a:ext cx="5075280" cy="442080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Symbol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Meaning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Goal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Quality Goal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13940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Role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560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Reltionship between goals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568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Relationship between goals and quality goals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32" name="Freeform: Shape 269"/>
          <p:cNvSpPr/>
          <p:nvPr/>
        </p:nvSpPr>
        <p:spPr>
          <a:xfrm>
            <a:off x="6361200" y="2786400"/>
            <a:ext cx="1366200" cy="451800"/>
          </a:xfrm>
          <a:custGeom>
            <a:avLst/>
            <a:gdLst>
              <a:gd name="textAreaLeft" fmla="*/ 0 w 1366200"/>
              <a:gd name="textAreaRight" fmla="*/ 1367640 w 1366200"/>
              <a:gd name="textAreaTop" fmla="*/ 0 h 451800"/>
              <a:gd name="textAreaBottom" fmla="*/ 453240 h 451800"/>
            </a:gdLst>
            <a:ahLst/>
            <a:rect l="textAreaLeft" t="textAreaTop" r="textAreaRight" b="textAreaBottom"/>
            <a:pathLst>
              <a:path w="3812" h="1272">
                <a:moveTo>
                  <a:pt x="952" y="0"/>
                </a:moveTo>
                <a:lnTo>
                  <a:pt x="3811" y="0"/>
                </a:lnTo>
                <a:lnTo>
                  <a:pt x="2858" y="1271"/>
                </a:lnTo>
                <a:lnTo>
                  <a:pt x="0" y="1271"/>
                </a:lnTo>
                <a:lnTo>
                  <a:pt x="952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3" name="Freeform: Shape 270"/>
          <p:cNvSpPr/>
          <p:nvPr/>
        </p:nvSpPr>
        <p:spPr>
          <a:xfrm>
            <a:off x="6458400" y="3513600"/>
            <a:ext cx="1152000" cy="512280"/>
          </a:xfrm>
          <a:custGeom>
            <a:avLst/>
            <a:gdLst>
              <a:gd name="textAreaLeft" fmla="*/ 0 w 1152000"/>
              <a:gd name="textAreaRight" fmla="*/ 1153440 w 1152000"/>
              <a:gd name="textAreaTop" fmla="*/ 0 h 512280"/>
              <a:gd name="textAreaBottom" fmla="*/ 513720 h 512280"/>
            </a:gdLst>
            <a:ahLst/>
            <a:rect l="textAreaLeft" t="textAreaTop" r="textAreaRight" b="textAreaBottom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34" name="Picture 271" descr=""/>
          <p:cNvPicPr/>
          <p:nvPr/>
        </p:nvPicPr>
        <p:blipFill>
          <a:blip r:embed="rId1"/>
          <a:stretch/>
        </p:blipFill>
        <p:spPr>
          <a:xfrm>
            <a:off x="6858000" y="4210560"/>
            <a:ext cx="451800" cy="880200"/>
          </a:xfrm>
          <a:prstGeom prst="rect">
            <a:avLst/>
          </a:prstGeom>
          <a:ln w="0">
            <a:noFill/>
          </a:ln>
        </p:spPr>
      </p:pic>
      <p:sp>
        <p:nvSpPr>
          <p:cNvPr id="335" name="Straight Connector 272"/>
          <p:cNvSpPr/>
          <p:nvPr/>
        </p:nvSpPr>
        <p:spPr>
          <a:xfrm>
            <a:off x="6229800" y="5427000"/>
            <a:ext cx="18288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6" name="Straight Connector 273"/>
          <p:cNvSpPr/>
          <p:nvPr/>
        </p:nvSpPr>
        <p:spPr>
          <a:xfrm>
            <a:off x="6229800" y="6111000"/>
            <a:ext cx="1828800" cy="360"/>
          </a:xfrm>
          <a:prstGeom prst="line">
            <a:avLst/>
          </a:prstGeom>
          <a:ln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8"/>
          <p:cNvSpPr/>
          <p:nvPr/>
        </p:nvSpPr>
        <p:spPr>
          <a:xfrm>
            <a:off x="542880" y="7214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Rectangle 275"/>
          <p:cNvSpPr/>
          <p:nvPr/>
        </p:nvSpPr>
        <p:spPr>
          <a:xfrm>
            <a:off x="542880" y="12668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 Example: Automated EV Charging Station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9" name="Picture 276" descr=""/>
          <p:cNvPicPr/>
          <p:nvPr/>
        </p:nvPicPr>
        <p:blipFill>
          <a:blip r:embed="rId1"/>
          <a:stretch/>
        </p:blipFill>
        <p:spPr>
          <a:xfrm>
            <a:off x="457200" y="2057400"/>
            <a:ext cx="10551240" cy="4339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9"/>
          <p:cNvSpPr/>
          <p:nvPr/>
        </p:nvSpPr>
        <p:spPr>
          <a:xfrm>
            <a:off x="542880" y="7214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Rectangle 278"/>
          <p:cNvSpPr/>
          <p:nvPr/>
        </p:nvSpPr>
        <p:spPr>
          <a:xfrm>
            <a:off x="542880" y="12668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Behavioural Interface Models (BIM)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1"/>
          <p:cNvSpPr>
            <a:spLocks noGrp="1"/>
          </p:cNvSpPr>
          <p:nvPr>
            <p:ph/>
          </p:nvPr>
        </p:nvSpPr>
        <p:spPr>
          <a:xfrm>
            <a:off x="465480" y="1828800"/>
            <a:ext cx="10586520" cy="228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Behavioral Interface Models model the behaviour of agents playing their roles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Behavioural Units (= Activities)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Represented as a table ↓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43" name="Table 280"/>
          <p:cNvGraphicFramePr/>
          <p:nvPr/>
        </p:nvGraphicFramePr>
        <p:xfrm>
          <a:off x="737640" y="4408560"/>
          <a:ext cx="10006200" cy="2034720"/>
        </p:xfrm>
        <a:graphic>
          <a:graphicData uri="http://schemas.openxmlformats.org/drawingml/2006/table">
            <a:tbl>
              <a:tblPr/>
              <a:tblGrid>
                <a:gridCol w="1900080"/>
                <a:gridCol w="2658600"/>
                <a:gridCol w="2575080"/>
                <a:gridCol w="2872800"/>
              </a:tblGrid>
              <a:tr h="4269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0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Event(s) that trigger(s) the activity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Conditions for Activity to proceed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Conditions for Activity to be considered complete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4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Rechteck 186"/>
          <p:cNvSpPr/>
          <p:nvPr/>
        </p:nvSpPr>
        <p:spPr>
          <a:xfrm>
            <a:off x="542880" y="12672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2680" cy="2080080"/>
          </a:xfrm>
          <a:prstGeom prst="rect">
            <a:avLst/>
          </a:prstGeom>
          <a:ln w="0">
            <a:noFill/>
          </a:ln>
        </p:spPr>
      </p:pic>
      <p:sp>
        <p:nvSpPr>
          <p:cNvPr id="244" name="Rahmen 6"/>
          <p:cNvSpPr/>
          <p:nvPr/>
        </p:nvSpPr>
        <p:spPr>
          <a:xfrm>
            <a:off x="3846240" y="2297880"/>
            <a:ext cx="1818720" cy="225900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3"/>
          <p:cNvSpPr/>
          <p:nvPr/>
        </p:nvSpPr>
        <p:spPr>
          <a:xfrm>
            <a:off x="542880" y="7214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Rectangle 282"/>
          <p:cNvSpPr/>
          <p:nvPr/>
        </p:nvSpPr>
        <p:spPr>
          <a:xfrm>
            <a:off x="542880" y="12668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BIM Example: Automated EV Charging Station (Manage Charging)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46" name="Table 283"/>
          <p:cNvGraphicFramePr/>
          <p:nvPr/>
        </p:nvGraphicFramePr>
        <p:xfrm>
          <a:off x="558000" y="1960920"/>
          <a:ext cx="10643040" cy="4305240"/>
        </p:xfrm>
        <a:graphic>
          <a:graphicData uri="http://schemas.openxmlformats.org/drawingml/2006/table">
            <a:tbl>
              <a:tblPr/>
              <a:tblGrid>
                <a:gridCol w="2431440"/>
                <a:gridCol w="1685160"/>
                <a:gridCol w="4015440"/>
                <a:gridCol w="2511360"/>
              </a:tblGrid>
              <a:tr h="48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97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Reserve Charging Port(CP)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wants to charge EV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bought energy, CP is free, EV is ready to charge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31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Charge EV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7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Agree on charging speed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Max CP speed ≥ Min EV speed,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roid Sans Fallback"/>
                        </a:rPr>
                        <a:t>Max EV speed ≥ Min CP speed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Begin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begun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End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competed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CP is free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4"/>
          <p:cNvSpPr/>
          <p:nvPr/>
        </p:nvSpPr>
        <p:spPr>
          <a:xfrm>
            <a:off x="542880" y="72180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Rechteck 334"/>
          <p:cNvSpPr/>
          <p:nvPr/>
        </p:nvSpPr>
        <p:spPr>
          <a:xfrm>
            <a:off x="542880" y="126720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HSN-Hierarchy 26"/>
          <p:cNvSpPr/>
          <p:nvPr/>
        </p:nvSpPr>
        <p:spPr>
          <a:xfrm>
            <a:off x="539640" y="1709280"/>
            <a:ext cx="8226000" cy="4354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8880" cy="48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Method to document functionalities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Planned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existing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Relatively simple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concepts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 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Both should be used in conjunction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8880" cy="48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to schematically depict: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Functions from a user’s point of 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Interrelations of functions of a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 between functions and their environment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 do not cover all concepts of use case diagrams in this lecture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information can be found in the literature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UML Use Case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UML Use Case Diagram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9" name="Picture 2" descr=""/>
          <p:cNvPicPr/>
          <p:nvPr/>
        </p:nvPicPr>
        <p:blipFill>
          <a:blip r:embed="rId1"/>
          <a:stretch/>
        </p:blipFill>
        <p:spPr>
          <a:xfrm>
            <a:off x="1028520" y="2062440"/>
            <a:ext cx="8912160" cy="432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2680" cy="48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Diagrams do not contain details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high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abstract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 for open questions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does the driver communicate with the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Navigate to destination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use case?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there an order in the inclusion of the use cases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Retrieve current location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and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Input destination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Issues of UML Use Case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2680" cy="48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 specifications provide details to the diagrams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Specifications documented textually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simple prose, but in form of templates (usually tabular)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template defines the concrete information contained in the use case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2680" cy="5287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Template prescribes the following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Attributes for unique identification of 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 attributes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Attributes for the description of the use case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 use case attributes, e.g.,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trigger event,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actors,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pre- and post-conditions,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result of the use case,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main scenario,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alternative and exception scenarios,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cross references,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72" name="Table 2"/>
          <p:cNvGraphicFramePr/>
          <p:nvPr/>
        </p:nvGraphicFramePr>
        <p:xfrm>
          <a:off x="900360" y="1916640"/>
          <a:ext cx="9646200" cy="4348440"/>
        </p:xfrm>
        <a:graphic>
          <a:graphicData uri="http://schemas.openxmlformats.org/drawingml/2006/table">
            <a:tbl>
              <a:tblPr/>
              <a:tblGrid>
                <a:gridCol w="2917440"/>
                <a:gridCol w="672912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Section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Content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Designation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UC-12-37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Name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Navigate to destination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Authors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John Smith, Sandra Miller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Priority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Importance for system success : high Technological risk : high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Criticality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High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Source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C. Warner (domain expert for navigation systems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Person Responsible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J. Smith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0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Description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driver of the vehicle types the name of the destination. The navigation system guides the drive to the desired destination.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 event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driver wishes to navigate to his destination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Actors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Driver, traffic information system, GPS satellite system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73" name="Stern: 5 Zacken 1"/>
          <p:cNvSpPr/>
          <p:nvPr/>
        </p:nvSpPr>
        <p:spPr>
          <a:xfrm>
            <a:off x="9950040" y="915480"/>
            <a:ext cx="518400" cy="498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77" name="Table 2"/>
          <p:cNvGraphicFramePr/>
          <p:nvPr/>
        </p:nvGraphicFramePr>
        <p:xfrm>
          <a:off x="902880" y="1932840"/>
          <a:ext cx="9655560" cy="4318200"/>
        </p:xfrm>
        <a:graphic>
          <a:graphicData uri="http://schemas.openxmlformats.org/drawingml/2006/table">
            <a:tbl>
              <a:tblPr/>
              <a:tblGrid>
                <a:gridCol w="2920320"/>
                <a:gridCol w="673560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Section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Content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Pre-conditions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navigation system is activated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Post-conditions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driver has reached his destination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Result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Route guidance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35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Main scenario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1. The navigation system asks for the desired destination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2. The driver enters the desired destination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3. The navigation system pinpoints the destination in its maps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4. On the basis of the current position and the desired destination, the navigation system calculates a suitable route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5. The navigation system compiles a list of waypoints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6. The navigation system shows a map of the current position and shows the route to the next waypoint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7. When the last waypoint is reached, the navigation system shows “destination reached” on the screen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78" name="Stern: 5 Zacken 1"/>
          <p:cNvSpPr/>
          <p:nvPr/>
        </p:nvSpPr>
        <p:spPr>
          <a:xfrm>
            <a:off x="9950040" y="915480"/>
            <a:ext cx="518400" cy="498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4"/>
          <p:cNvSpPr/>
          <p:nvPr/>
        </p:nvSpPr>
        <p:spPr>
          <a:xfrm>
            <a:off x="542880" y="72180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Rechteck 334"/>
          <p:cNvSpPr/>
          <p:nvPr/>
        </p:nvSpPr>
        <p:spPr>
          <a:xfrm>
            <a:off x="542880" y="126720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HSN-Hierarchy 26"/>
          <p:cNvSpPr/>
          <p:nvPr/>
        </p:nvSpPr>
        <p:spPr>
          <a:xfrm>
            <a:off x="539640" y="1709280"/>
            <a:ext cx="8226000" cy="4354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82" name="Table 2"/>
          <p:cNvGraphicFramePr/>
          <p:nvPr/>
        </p:nvGraphicFramePr>
        <p:xfrm>
          <a:off x="857160" y="2565360"/>
          <a:ext cx="9655560" cy="3389400"/>
        </p:xfrm>
        <a:graphic>
          <a:graphicData uri="http://schemas.openxmlformats.org/drawingml/2006/table">
            <a:tbl>
              <a:tblPr/>
              <a:tblGrid>
                <a:gridCol w="2920320"/>
                <a:gridCol w="673560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Section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Content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Alternative scenario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4a.   Calculation of the route must honor traffic information and avoid traffic congestions.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4a1. The navigation system queries the server for updated traffic information.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4a2. The navigation system calculates a route that does not contain any traffic congestions.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Exception scenarios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 event: The navigation system does not receive GPS signal from the GPS satellite system.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Qualities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→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QR.04 (reaction time upon user input)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→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QR.15 (operating comfort)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83" name="Stern: 5 Zacken 1"/>
          <p:cNvSpPr/>
          <p:nvPr/>
        </p:nvSpPr>
        <p:spPr>
          <a:xfrm>
            <a:off x="9950040" y="915480"/>
            <a:ext cx="518400" cy="4982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4"/>
          <p:cNvSpPr/>
          <p:nvPr/>
        </p:nvSpPr>
        <p:spPr>
          <a:xfrm>
            <a:off x="542880" y="72180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Rechteck 334"/>
          <p:cNvSpPr/>
          <p:nvPr/>
        </p:nvSpPr>
        <p:spPr>
          <a:xfrm>
            <a:off x="542880" y="126720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HSN-Hierarchy 26"/>
          <p:cNvSpPr/>
          <p:nvPr/>
        </p:nvSpPr>
        <p:spPr>
          <a:xfrm>
            <a:off x="539640" y="1709280"/>
            <a:ext cx="8226000" cy="4354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2680" cy="5058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perspective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Different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Entity-relationship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class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flow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activity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Behavioral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Statecharts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state machine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Modelling Requirements in the Three Perspectives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2680" cy="5058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 from the world of databases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to model data (entities) and their relationships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Extensions of entity-relationship diagrams developed over the years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Min/max notations for cardinalities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Inheritance mechanism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(Extensions out of scope in this lecture)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Entity-relationship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Entity-relationship Diagrams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6" name="Picture 2" descr=""/>
          <p:cNvPicPr/>
          <p:nvPr/>
        </p:nvPicPr>
        <p:blipFill>
          <a:blip r:embed="rId1"/>
          <a:stretch/>
        </p:blipFill>
        <p:spPr>
          <a:xfrm>
            <a:off x="3404520" y="1936080"/>
            <a:ext cx="5379480" cy="430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/>
          </p:nvPr>
        </p:nvSpPr>
        <p:spPr>
          <a:xfrm>
            <a:off x="542880" y="1339200"/>
            <a:ext cx="10658880" cy="48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Consists of classes and their associations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principle, similar to entity-relationship diagrams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Classes ~ entity types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Associations ~ relation types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 diagrams more powerful than entity-relationship diagrams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UML Class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UML Class Diagrams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3" name="Picture 2" descr=""/>
          <p:cNvPicPr/>
          <p:nvPr/>
        </p:nvPicPr>
        <p:blipFill>
          <a:blip r:embed="rId1"/>
          <a:stretch/>
        </p:blipFill>
        <p:spPr>
          <a:xfrm>
            <a:off x="2171520" y="1954080"/>
            <a:ext cx="7845480" cy="431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2680" cy="48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 the flow of the data through the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Input/Output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Recipients of the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applied on different levels of abstraction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on different levels of abstraction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Data Flow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Data Flow Diagrams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0" name="Picture 2" descr=""/>
          <p:cNvPicPr/>
          <p:nvPr/>
        </p:nvPicPr>
        <p:blipFill>
          <a:blip r:embed="rId1"/>
          <a:stretch/>
        </p:blipFill>
        <p:spPr>
          <a:xfrm>
            <a:off x="2437560" y="1884960"/>
            <a:ext cx="6569280" cy="440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800" cy="48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Method to model action sequences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Depict the control flow between activities and actions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include the data flow (optional!)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3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UML Activity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335520" y="4406760"/>
            <a:ext cx="10749240" cy="135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335520" y="2906640"/>
            <a:ext cx="10749240" cy="14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UML Activity Diagrams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7" name="Picture 2" descr=""/>
          <p:cNvPicPr/>
          <p:nvPr/>
        </p:nvPicPr>
        <p:blipFill>
          <a:blip r:embed="rId1"/>
          <a:stretch/>
        </p:blipFill>
        <p:spPr>
          <a:xfrm>
            <a:off x="4466520" y="1715040"/>
            <a:ext cx="2511720" cy="4650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1800" cy="48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Extension of finite automata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hierarchization of states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 concurrent behavior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Behavioural Perspective – Statecharts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Behavioural Perspective – Statechart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CustomShape 5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4" name="Picture 2" descr=""/>
          <p:cNvPicPr/>
          <p:nvPr/>
        </p:nvPicPr>
        <p:blipFill>
          <a:blip r:embed="rId1"/>
          <a:stretch/>
        </p:blipFill>
        <p:spPr>
          <a:xfrm>
            <a:off x="1101960" y="2082960"/>
            <a:ext cx="8826840" cy="401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CustomShape 1"/>
          <p:cNvSpPr/>
          <p:nvPr/>
        </p:nvSpPr>
        <p:spPr>
          <a:xfrm>
            <a:off x="335520" y="4406760"/>
            <a:ext cx="10749240" cy="135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CustomShape 2"/>
          <p:cNvSpPr/>
          <p:nvPr/>
        </p:nvSpPr>
        <p:spPr>
          <a:xfrm>
            <a:off x="335520" y="2906640"/>
            <a:ext cx="10749240" cy="149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7"/>
          <p:cNvSpPr/>
          <p:nvPr/>
        </p:nvSpPr>
        <p:spPr>
          <a:xfrm>
            <a:off x="542880" y="721800"/>
            <a:ext cx="1035756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HSN-Hierarchy 6"/>
          <p:cNvSpPr/>
          <p:nvPr/>
        </p:nvSpPr>
        <p:spPr>
          <a:xfrm>
            <a:off x="451800" y="1709280"/>
            <a:ext cx="8224920" cy="4353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960" cy="48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Conceptual models as a means for requirements 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Abstraction and good overview vs. learning a modeling language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models for different purposes → Model needs to fit the purpose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provides models for almost anything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only covered a small part → Other UML models can also be useful for requirements 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is not the only answer → Other models work fine, too.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CustomShape 1"/>
          <p:cNvSpPr/>
          <p:nvPr/>
        </p:nvSpPr>
        <p:spPr>
          <a:xfrm>
            <a:off x="335520" y="1268640"/>
            <a:ext cx="10747080" cy="503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CustomShape 3"/>
          <p:cNvSpPr/>
          <p:nvPr/>
        </p:nvSpPr>
        <p:spPr>
          <a:xfrm>
            <a:off x="335520" y="764640"/>
            <a:ext cx="1074708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10358640" cy="49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4"/>
          <p:cNvSpPr/>
          <p:nvPr/>
        </p:nvSpPr>
        <p:spPr>
          <a:xfrm>
            <a:off x="542880" y="72180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Rechteck 334"/>
          <p:cNvSpPr/>
          <p:nvPr/>
        </p:nvSpPr>
        <p:spPr>
          <a:xfrm>
            <a:off x="542880" y="126720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HSN-Hierarchy 26"/>
          <p:cNvSpPr/>
          <p:nvPr/>
        </p:nvSpPr>
        <p:spPr>
          <a:xfrm>
            <a:off x="539640" y="1709280"/>
            <a:ext cx="8226000" cy="435420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8880" cy="48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are frequently used for system design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Models”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architectural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Considerable difference between requirements models and design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models depict aspects of the underlying problem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models document solutions chosen during system development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Requirements Model vs. Design Model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8880" cy="48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According to Merriam-Webster: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Structural design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usually miniature representation of something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system of postulates, data, and inferences presented as a mathematical description of an entity or state of affairs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1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Rechteck 1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The Term “Model”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6"/>
          <p:cNvSpPr/>
          <p:nvPr/>
        </p:nvSpPr>
        <p:spPr>
          <a:xfrm>
            <a:off x="411480" y="4416840"/>
            <a:ext cx="9611640" cy="10666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 use the following definition in this lecture: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model is an abstract representation of an existing reality or a reality to be created.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800" cy="486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Mapping of reality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Aspects of the observed reality are mapped onto model elements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Descriptive model creation → Model documents the existing reality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Prescriptive model creation → Model prototypes fictious reality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can be both descriptive and prescriptive at the same 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Describes a stakeholder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Prescribes a use case of a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158"/>
          <p:cNvSpPr/>
          <p:nvPr/>
        </p:nvSpPr>
        <p:spPr>
          <a:xfrm>
            <a:off x="542880" y="7221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Rechteck 2178"/>
          <p:cNvSpPr/>
          <p:nvPr/>
        </p:nvSpPr>
        <p:spPr>
          <a:xfrm>
            <a:off x="542880" y="1267560"/>
            <a:ext cx="10358640" cy="4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Properties of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1024</TotalTime>
  <Application>LibreOffice/7.4.2.3$Linux_X86_64 LibreOffice_project/40$Build-3</Application>
  <AppVersion>15.0000</AppVersion>
  <Words>8997</Words>
  <Paragraphs>1349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2022-11-29T13:34:06Z</dcterms:modified>
  <cp:revision>3602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53</vt:i4>
  </property>
  <property fmtid="{D5CDD505-2E9C-101B-9397-08002B2CF9AE}" pid="4" name="PresentationFormat">
    <vt:lpwstr>Widescreen</vt:lpwstr>
  </property>
  <property fmtid="{D5CDD505-2E9C-101B-9397-08002B2CF9AE}" pid="5" name="Slides">
    <vt:i4>100</vt:i4>
  </property>
</Properties>
</file>