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9A9FF9A-A136-4BB7-8EB6-55646345204D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8080" cy="37562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1720" cy="45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99200" y="9555480"/>
            <a:ext cx="3357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B9C3E34-8AEA-4043-B87F-65554393B50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8080" cy="37562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1720" cy="45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399200" y="9555480"/>
            <a:ext cx="3357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C44C419-F171-4E63-8411-3DFA5CD9A24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8080" cy="375624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1720" cy="451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399200" y="9555480"/>
            <a:ext cx="335700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6016AFA-B314-4E49-8BA0-9D3E27A6A5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265EDC-B736-460B-A5A3-83CFE1E0D00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400" cy="5572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240" cy="5094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9585061-39A4-41C9-A95B-7C38CDA9E46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400" cy="55728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240" cy="50940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6625505-A87D-46EE-BEE4-8950F55FF49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79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Emerging-Technologies-for-the-Circular-Economy#readme" TargetMode="External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jupyter-cloud.gwdg.de/" TargetMode="External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#readm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bitcoin.org/bitcoin.pdf" TargetMode="External"/><Relationship Id="rId2" Type="http://schemas.openxmlformats.org/officeDocument/2006/relationships/hyperlink" Target="https://gavwood.com/paper.pdf" TargetMode="External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527400" y="1412640"/>
            <a:ext cx="10356480" cy="11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527400" y="2852640"/>
            <a:ext cx="10356480" cy="23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35520" y="2408400"/>
            <a:ext cx="10740600" cy="38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35520" y="2408400"/>
            <a:ext cx="10740600" cy="38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of the design and consideration of privacy-preserving data processing procedures for smart and decentralized 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35520" y="2408400"/>
            <a:ext cx="10740600" cy="38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of the design and consideration of privacy-preserving data processing procedures for smart and decentralized applications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such applications and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→ Introduction to Blockchain Technology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Blockchain Technology – Consensus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Blockchain Technology – Ethereum and Smart Contracts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→ Blockchain Technology and Sustainability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 → The Machine-to-Everything Economy – A step towards the CE 2.0?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22.07.2024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01 – Knowledge Test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02 – Circular Economy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03 – Lifecycle Assessment (LCA)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04 – IoT Sensing and Gathering 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05 – IoT Security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06 – IoT Data Processing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Exercise 07 – Industrial IoT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08 – Blockchain (MC)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09 – Blockchain Basics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10 – Blockchain Conensus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11 – Blockchain Tokens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etce-etce@tu-clausthal.de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3552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coding tasks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 Submission and Grading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exercises are graded semi-automatically. Due to this it is highly important that you follow the required submission format. Otherwise the grading process will fail and you will receive 0 points.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exercises will be provided in the form of Jupyter Notebooks, and provided to you via Moodle and on our GitHub repository.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can run these notebooks on the GWDG’s jupyter cloud service: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https://jupyter-cloud.gwdg.de/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or on your local machine.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you have finished the editing the Jupyter notebook, submit your edited copy of the notebook back to the Moodle Exercise page.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which are not valid Jupyter Notebook files will be marked as having failed.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655880" y="476640"/>
            <a:ext cx="242676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35520" y="7682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800" y="1488600"/>
            <a:ext cx="1071432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8c4f"/>
                </a:solidFill>
                <a:latin typeface="DejaVu Sans"/>
                <a:ea typeface="Arial"/>
              </a:rPr>
              <a:t>Every student enrolled in this course is advised to take the knowledge quiz in first two weeks of the course.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Goal of the test: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To check the knowledge level of the student that is relevant to this course of study.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Preparation: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A review of basic concepts of Cryptography and Circular Economy is recommended for Week 1 and Week 2 respectively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Knowledge quiz for Week 1 only tests your existing knowledge.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THE TEST IS JUST FOR YOU → WE CANNOT CHECK THE TEST RESULTS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35520" y="126864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3"/>
          <p:cNvSpPr/>
          <p:nvPr/>
        </p:nvSpPr>
        <p:spPr>
          <a:xfrm>
            <a:off x="336600" y="3429000"/>
            <a:ext cx="10856160" cy="20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2000" spc="-1" strike="noStrike">
                <a:solidFill>
                  <a:srgbClr val="0369a3"/>
                </a:solidFill>
                <a:latin typeface="DejaVu Sans"/>
                <a:ea typeface="DejaVu Sans"/>
              </a:rPr>
              <a:t> 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5"/>
          <p:cNvSpPr/>
          <p:nvPr/>
        </p:nvSpPr>
        <p:spPr>
          <a:xfrm>
            <a:off x="335520" y="7682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388800" y="1488600"/>
            <a:ext cx="1071432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8c4f"/>
                </a:solidFill>
                <a:latin typeface="DejaVu Sans"/>
                <a:ea typeface="Arial"/>
              </a:rPr>
              <a:t>Every student enrolled in this course is advised to take the knowledge quiz in first two weeks of the course. 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Goal of the test: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To check the knowledge level of the student that is relevant to this course of study.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Preparation: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A review of basic concepts of Cryptography and Circular Economy is recommended for Week 1 and Week 2 respectively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Knowledge quiz for Week 1 only tests your existing knowledge.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THE TEST IS JUST FOR YOU → WE CANNOT CHECK THE TEST RESULTS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c9211e"/>
                </a:solidFill>
                <a:latin typeface="DejaVu Sans"/>
                <a:ea typeface="Arial Unicode MS"/>
              </a:rPr>
              <a:t>Link for all multiple-choice exercises → </a:t>
            </a:r>
            <a:r>
              <a:rPr b="0" lang="de-DE" sz="1400" spc="-1" strike="noStrike">
                <a:solidFill>
                  <a:srgbClr val="c9211e"/>
                </a:solidFill>
                <a:latin typeface="DejaVu Sans"/>
                <a:ea typeface="Arial Unicode MS"/>
              </a:rPr>
              <a:t>etce.etce-lab.de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200400" y="685800"/>
            <a:ext cx="5275440" cy="600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8361720" cy="463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 (except for the MC exercises).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via Moodle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→ Most likely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29.07.2024 from 2 pm – 4 pm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5520" y="126828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285600" y="2132640"/>
            <a:ext cx="508320" cy="488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089960" y="2247480"/>
            <a:ext cx="2276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Satoshi Nakamoto.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Bitcoin: A Peer-to-Peer Electronic Cash System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 – (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Gavin Wood.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Ethereum: A Secure Decentralized Generalised Transaction Ledger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(2014) – (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Andreas Schütz und Tobias Fertig.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Blockchain für Entwickler: Grundlagen, Programmierung, Anwendung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I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 for Architects: Architecting IoT solutions by implementing sensors, communication infrastructure, edge computing, analytics, and security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Dan Boneh, Amit Sahai und Brent Waters.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Encryption: Definitions and Challenges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Grafik 2" descr=""/>
          <p:cNvPicPr/>
          <p:nvPr/>
        </p:nvPicPr>
        <p:blipFill>
          <a:blip r:embed="rId1"/>
          <a:stretch/>
        </p:blipFill>
        <p:spPr>
          <a:xfrm>
            <a:off x="4923720" y="1257120"/>
            <a:ext cx="1463400" cy="2164680"/>
          </a:xfrm>
          <a:prstGeom prst="rect">
            <a:avLst/>
          </a:prstGeom>
          <a:ln w="0">
            <a:noFill/>
          </a:ln>
        </p:spPr>
      </p:pic>
      <p:pic>
        <p:nvPicPr>
          <p:cNvPr id="33" name="Grafik 11" descr=""/>
          <p:cNvPicPr/>
          <p:nvPr/>
        </p:nvPicPr>
        <p:blipFill>
          <a:blip r:embed="rId2"/>
          <a:stretch/>
        </p:blipFill>
        <p:spPr>
          <a:xfrm>
            <a:off x="2207880" y="4110120"/>
            <a:ext cx="1777320" cy="1769400"/>
          </a:xfrm>
          <a:prstGeom prst="rect">
            <a:avLst/>
          </a:prstGeom>
          <a:ln w="0">
            <a:noFill/>
          </a:ln>
        </p:spPr>
      </p:pic>
      <p:sp>
        <p:nvSpPr>
          <p:cNvPr id="34" name="CustomShape 2"/>
          <p:cNvSpPr/>
          <p:nvPr/>
        </p:nvSpPr>
        <p:spPr>
          <a:xfrm>
            <a:off x="3859200" y="337320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CustomShape 4"/>
          <p:cNvSpPr/>
          <p:nvPr/>
        </p:nvSpPr>
        <p:spPr>
          <a:xfrm>
            <a:off x="1312200" y="592020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CustomShape 5"/>
          <p:cNvSpPr/>
          <p:nvPr/>
        </p:nvSpPr>
        <p:spPr>
          <a:xfrm>
            <a:off x="1312200" y="580716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CustomShape 12"/>
          <p:cNvSpPr/>
          <p:nvPr/>
        </p:nvSpPr>
        <p:spPr>
          <a:xfrm>
            <a:off x="4860000" y="592020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14"/>
          <p:cNvSpPr/>
          <p:nvPr/>
        </p:nvSpPr>
        <p:spPr>
          <a:xfrm>
            <a:off x="6300000" y="580716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3"/>
          <a:srcRect l="0" t="10387" r="0" b="0"/>
          <a:stretch/>
        </p:blipFill>
        <p:spPr>
          <a:xfrm>
            <a:off x="7380000" y="3960000"/>
            <a:ext cx="1436760" cy="192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42880" y="721800"/>
            <a:ext cx="10344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1800" y="1709280"/>
            <a:ext cx="8212320" cy="434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09480" y="1769400"/>
            <a:ext cx="10575360" cy="48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Sustainable and resilient food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42880" y="721800"/>
            <a:ext cx="10344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1800" y="1709280"/>
            <a:ext cx="8212320" cy="434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09480" y="1769400"/>
            <a:ext cx="10575360" cy="48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42880" y="721800"/>
            <a:ext cx="10344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51800" y="1709280"/>
            <a:ext cx="8212320" cy="4340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480" y="1769400"/>
            <a:ext cx="10575360" cy="48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35520" y="2408400"/>
            <a:ext cx="10740600" cy="38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408400"/>
            <a:ext cx="10740600" cy="38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35520" y="2408400"/>
            <a:ext cx="10740600" cy="38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Application>LibreOffice/7.6.5.2$Linux_X86_64 LibreOffice_project/60$Build-2</Application>
  <AppVersion>15.0000</AppVersion>
  <Words>2302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2024-05-06T11:30:27Z</dcterms:modified>
  <cp:revision>3001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29</vt:i4>
  </property>
</Properties>
</file>