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9AA01F-6CF3-4E2D-8F85-AF81540D116D}">
  <a:tblStyle styleId="{A89AA01F-6CF3-4E2D-8F85-AF81540D116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slide" Target="slides/slide19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f58a0f630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f58a0f63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f58a0f630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4f58a0f630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f58a0f630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4f58a0f630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f58a0f630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4f58a0f630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f58a0f630_4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4f58a0f630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f58a0f630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4f58a0f630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4f58a0f630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4f58a0f630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4f58a0f63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4f58a0f63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4f58a0f630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4f58a0f630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f58a0f630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4f58a0f630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f58a0f63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f58a0f63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f58a0f63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f58a0f63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f58a0f63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f58a0f63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f58a0f63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f58a0f63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f58a0f630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f58a0f630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f58a0f63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f58a0f63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f58a0f630_4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4f58a0f630_4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f58a0f630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f58a0f63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782275" y="1253650"/>
            <a:ext cx="7418400" cy="20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133"/>
              <a:t>Profiling and Optimization of Reinforcement Learning Algorithms: Hardware and Software Insights</a:t>
            </a:r>
            <a:endParaRPr sz="3133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2840275" y="2640961"/>
            <a:ext cx="5474700" cy="14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Etcharla Revanth Rao - 24CS06010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Mora Girish Kumar - 24CS06001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Vytla Rakesh Mohan -24AI06004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Vasantha Sashank Reddy -24AI06003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17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Discussion - Software-Hardware Correlation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677850" y="15809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91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Arial"/>
              <a:buChar char="●"/>
            </a:pPr>
            <a:r>
              <a:rPr b="1" lang="en-GB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Startup/I/O</a:t>
            </a:r>
            <a:r>
              <a:rPr lang="en-GB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Arial"/>
              <a:buChar char="○"/>
            </a:pPr>
            <a:r>
              <a:rPr lang="en-GB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initial losses (SAC: 90.64, PPO: 71.19) and low FPS correlate with LoadLibraryExw (20.7–39.1%) and wait time (38.12–55.39s).</a:t>
            </a:r>
            <a:endParaRPr sz="1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9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Arial"/>
              <a:buChar char="●"/>
            </a:pPr>
            <a:r>
              <a:rPr b="1" lang="en-GB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Synchronization</a:t>
            </a:r>
            <a:r>
              <a:rPr lang="en-GB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Arial"/>
              <a:buChar char="○"/>
            </a:pPr>
            <a:r>
              <a:rPr lang="en-GB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CPU utilization (10.3–11.0%) and OpenMP overhead align with sequential rollouts (A2C/PPO) and buffer sampling (DDPG/SAC/TD3).</a:t>
            </a:r>
            <a:endParaRPr sz="1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9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Arial"/>
              <a:buChar char="●"/>
            </a:pPr>
            <a:r>
              <a:rPr b="1" lang="en-GB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-GB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Arial"/>
              <a:buChar char="○"/>
            </a:pPr>
            <a:r>
              <a:rPr lang="en-GB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actor/critic losses (SAC: 90.64) correlate with LLC misses (6.3M–7.7M) and latency (10.53–12.21 cycles).</a:t>
            </a:r>
            <a:endParaRPr sz="1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9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Arial"/>
              <a:buChar char="●"/>
            </a:pPr>
            <a:r>
              <a:rPr b="1" lang="en-GB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Flow</a:t>
            </a:r>
            <a:r>
              <a:rPr lang="en-GB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Arial"/>
              <a:buChar char="○"/>
            </a:pPr>
            <a:r>
              <a:rPr lang="en-GB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losses and entropy adjustments (SAC) align with Front-End Bound (34.8–39.4%) and Bad Speculation (10.3–11.5%).</a:t>
            </a:r>
            <a:endParaRPr sz="1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9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Arial"/>
              <a:buChar char="●"/>
            </a:pPr>
            <a:r>
              <a:rPr b="1" lang="en-GB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Function</a:t>
            </a:r>
            <a:r>
              <a:rPr lang="en-GB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8"/>
              <a:buFont typeface="Arial"/>
              <a:buChar char="○"/>
            </a:pPr>
            <a:r>
              <a:rPr lang="en-GB" sz="12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explained variance (A2C: 0.2251, PPO: 0.2762) correlates with Back-End Bound (A2C: 24.2%).</a:t>
            </a:r>
            <a:endParaRPr sz="1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02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25" y="3029825"/>
            <a:ext cx="8629225" cy="11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 txBox="1"/>
          <p:nvPr/>
        </p:nvSpPr>
        <p:spPr>
          <a:xfrm>
            <a:off x="894325" y="807075"/>
            <a:ext cx="33768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Key Matrix</a:t>
            </a:r>
            <a:endParaRPr b="1"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802700" y="1291350"/>
            <a:ext cx="7538700" cy="12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❏"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Wait Time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Higher values (e.g., 54.07–55.39s for PPO, SAC, TD3) indicate longer delays for resources, suggesting resource contention or complex computations.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❏"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Spin/Overhead Time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Larger values (e.g., 0.151s for TD3) reflect inefficient resource use, like busy-waiting, impacting performance.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❏"/>
            </a:pP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Front-End Bound:</a:t>
            </a:r>
            <a:r>
              <a:rPr lang="en-GB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Higher percentages (e.g., 39.4% for TD3) show bottlenecks in CPU instruction delivery, potentially causing execution stalls.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742950" y="845600"/>
            <a:ext cx="40800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Matrix-Bar Graph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819150" y="2220550"/>
            <a:ext cx="2004900" cy="22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Key matrix represented in the bar graph can be seen.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375" y="567525"/>
            <a:ext cx="4640300" cy="43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Discussion - Algorithm-Specific Insights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734375" y="16233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A2C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Slow convergence (86.25), high Back-End Bound (24.2%).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DDPG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Strong convergence (-519.78), but high startup overhead (LoadLibraryExw: 39.1%).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PPO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High FPS (705–1150), but slow convergence (60.98) and high memory latency (12.21 cycles).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SAC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Best convergence (-529.26), but high LLC misses (7.7M) and Bad Speculation (11.5%).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TD3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Slower convergence (-638.46), high wait time (55.39s) due to dual critic overhead.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631525" y="673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Visualizations - Reward Curves</a:t>
            </a:r>
            <a:endParaRPr b="1" sz="1700"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819150" y="1855200"/>
            <a:ext cx="2265900" cy="25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Reward Curves illustrate the learning performance of RL algorithms, with SAC showing the best convergence, followed by DDPG, while A2C, PPO, and TD3 lag in their respective environments.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350" y="1228350"/>
            <a:ext cx="5349878" cy="321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522100" y="463800"/>
            <a:ext cx="66276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Visualizations - Bottleneck Heatmap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819150" y="1917750"/>
            <a:ext cx="2500500" cy="25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Bottleneck Heatmap highlights hardware inefficiencies, with TD3 suffering from synchronization delays, SAC facing memory issues, and all algorithms showing underutilized CPU and threading inefficiencies.</a:t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-1533" r="0" t="-2848"/>
          <a:stretch/>
        </p:blipFill>
        <p:spPr>
          <a:xfrm>
            <a:off x="3687125" y="1288275"/>
            <a:ext cx="4899651" cy="338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Optimization Recommendations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Threading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 VecEnv (8 environments) to reduce wait time (TD3: 55.39s). Optimize OpenMP for PPO/SAC/TD3.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Hotspot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Profile longer (5–10 min) to capture RL-specific functions. Reduce TensorBoard logging.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 contiguous NumPy arrays to lower LLC misses (SAC: 7.7M). Align data to 64-byte cache lines.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Microarchitecture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Vectorize control flow (Front-End Bound: TD3 39.4%). Use SIMD for PyTorch operations (Back-End Bound: A2C 24.2%).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A2C/PPO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Increase value function updates, use GAE (lambda=0.95) to improve explained variance.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DDPG/SAC/TD3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Reduce learning rate (0.0001), increase batch size (256) to stabilize losses.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SAC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Fine-tune entropy coefficient (0.134) for exploration/exploitation balance.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607175" y="14679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Findings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SAC achieves the strongest convergence (-529.26), PPO offers the highest FPS (705–1150).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bottlenecks: Startup overhead, synchronization delays, memory inefficiencies.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Optimizations (parallel environments, vectorized computations) can enhance RL efficiency on CPU-only systems.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are critical for resource-constrained platforms (e.g., edge devices).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Short profiling durations (2.86–2.95s) limit RL-specific insights.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Focused on simple environments (e.g., CartPole, Pendulum).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635450" y="15809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 Environments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Profile RL algorithms on MuJoCo or other high-dimensional tasks.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GPU Systems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 CPU vs. GPU performance to identify scalability bottlenecks.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 Optimizations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and test proposed optimizations (e.g., VecEnv, SIMD).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distributed RL training for CPU-only systems.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Longer Profiling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 profiling duration to capture RL-specific functions and reduce startup dominance.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4008750" y="2206875"/>
            <a:ext cx="1126500" cy="9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b="1" sz="3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38631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Reinforcement Learning (RL)?</a:t>
            </a:r>
            <a:endParaRPr b="1" sz="17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226075" y="1347750"/>
            <a:ext cx="5779200" cy="14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RL is critical for solving complex tasks (e.g., robotics, gaming, autonomous systems).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High computational demands often require GPUs, but many systems (e.g., edge devices) are CPU-only.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819150" y="2571750"/>
            <a:ext cx="506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700"/>
              <a:t>Why Optimization?</a:t>
            </a:r>
            <a:endParaRPr sz="3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226075" y="3018150"/>
            <a:ext cx="59289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○"/>
            </a:pPr>
            <a:r>
              <a:rPr lang="en-GB" sz="1500">
                <a:solidFill>
                  <a:schemeClr val="dk2"/>
                </a:solidFill>
              </a:rPr>
              <a:t>CPU-based RL training is slow and resource-intensive.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>
                <a:solidFill>
                  <a:schemeClr val="dk2"/>
                </a:solidFill>
              </a:rPr>
              <a:t>Identifying hardware and software bottlenecks can improve efficiency on resource-constrained platforms.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748500" y="4160550"/>
            <a:ext cx="609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Goal</a:t>
            </a:r>
            <a:r>
              <a:rPr lang="en-GB"/>
              <a:t>: Analyze and optimize RL algorithms for CPU-only systems</a:t>
            </a:r>
            <a:endParaRPr/>
          </a:p>
        </p:txBody>
      </p:sp>
      <p:pic>
        <p:nvPicPr>
          <p:cNvPr id="139" name="Google Shape;1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975" y="860925"/>
            <a:ext cx="2982500" cy="19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819150" y="845600"/>
            <a:ext cx="7505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324575" y="15526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RL algorithms (A2C, DDPG, PPO, SAC, TD3) exhibit varying performance on CPU-only systems.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bottlenecks (e.g., memory, CPU utilization) and software inefficiencies (e.g., convergence, losses) limit training efficiency.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Profile five RL algorithms using Intel VTune Profiler and software metrics.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hardware and software bottlenecks.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 optimizations to enhance performance on CPU-only Intel Coffee Lake systems.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Contributions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706100" y="14820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Comprehensive Profiling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Analyzed five RL algorithms (A2C, DDPG, PPO, SAC, TD3) on CPU-only systems.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Intel VTune Profiler for hardware metrics and software training metrics for convergence and efficiency.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Bottleneck Identification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Hardware: Low CPU utilization, high wait times, memory inefficiencies (LLC misses, latency).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Software: High losses, low explained variance, slow convergence.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Optimization Recommendations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Hardware: Parallel environments, contiguous memory, vectorized computations.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Software: Adjusted learning rates, batch sizes, and entropy coefficients.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Insights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Reward curves and bottleneck heatmaps to highlight performance differences.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990"/>
              <a:buNone/>
            </a:pPr>
            <a:r>
              <a:rPr b="1" lang="en-GB" sz="18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 Criteria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5930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61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18"/>
              <a:buFont typeface="Arial"/>
              <a:buChar char="●"/>
            </a:pPr>
            <a:r>
              <a:rPr b="1" lang="en-GB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Metrics</a:t>
            </a:r>
            <a:r>
              <a:rPr lang="en-GB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6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8"/>
              <a:buFont typeface="Arial"/>
              <a:buChar char="○"/>
            </a:pPr>
            <a:r>
              <a:rPr b="1" lang="en-GB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Reward</a:t>
            </a:r>
            <a:r>
              <a:rPr lang="en-GB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Measures convergence (higher is better).</a:t>
            </a:r>
            <a:endParaRPr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6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8"/>
              <a:buFont typeface="Arial"/>
              <a:buChar char="○"/>
            </a:pPr>
            <a:r>
              <a:rPr b="1" lang="en-GB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FPS (Frames Per Second)</a:t>
            </a:r>
            <a:r>
              <a:rPr lang="en-GB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Indicates computational efficiency.</a:t>
            </a:r>
            <a:endParaRPr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6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8"/>
              <a:buFont typeface="Arial"/>
              <a:buChar char="○"/>
            </a:pPr>
            <a:r>
              <a:rPr b="1" lang="en-GB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Losses (Policy/Value/Actor/Critic)</a:t>
            </a:r>
            <a:r>
              <a:rPr lang="en-GB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Reflects training stability.</a:t>
            </a:r>
            <a:endParaRPr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6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8"/>
              <a:buFont typeface="Arial"/>
              <a:buChar char="○"/>
            </a:pPr>
            <a:r>
              <a:rPr b="1" lang="en-GB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Explained Variance</a:t>
            </a:r>
            <a:r>
              <a:rPr lang="en-GB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Measures value function accuracy (higher is better).</a:t>
            </a:r>
            <a:endParaRPr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6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8"/>
              <a:buFont typeface="Arial"/>
              <a:buChar char="●"/>
            </a:pPr>
            <a:r>
              <a:rPr b="1" lang="en-GB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Metrics (VTune)</a:t>
            </a:r>
            <a:r>
              <a:rPr lang="en-GB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6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8"/>
              <a:buFont typeface="Arial"/>
              <a:buChar char="○"/>
            </a:pPr>
            <a:r>
              <a:rPr b="1" lang="en-GB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 Utilization</a:t>
            </a:r>
            <a:r>
              <a:rPr lang="en-GB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Percentage of core usage (higher is better).</a:t>
            </a:r>
            <a:endParaRPr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6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8"/>
              <a:buFont typeface="Arial"/>
              <a:buChar char="○"/>
            </a:pPr>
            <a:r>
              <a:rPr b="1" lang="en-GB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 Time</a:t>
            </a:r>
            <a:r>
              <a:rPr lang="en-GB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Time spent idle (lower is better).</a:t>
            </a:r>
            <a:endParaRPr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6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8"/>
              <a:buFont typeface="Arial"/>
              <a:buChar char="○"/>
            </a:pPr>
            <a:r>
              <a:rPr b="1" lang="en-GB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Bound</a:t>
            </a:r>
            <a:r>
              <a:rPr lang="en-GB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Percentage of time stalled due to memory (lower is better).</a:t>
            </a:r>
            <a:endParaRPr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6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8"/>
              <a:buFont typeface="Arial"/>
              <a:buChar char="○"/>
            </a:pPr>
            <a:r>
              <a:rPr b="1" lang="en-GB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LLC Misses</a:t>
            </a:r>
            <a:r>
              <a:rPr lang="en-GB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Cache misses (lower is better).</a:t>
            </a:r>
            <a:endParaRPr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6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8"/>
              <a:buFont typeface="Arial"/>
              <a:buChar char="○"/>
            </a:pPr>
            <a:r>
              <a:rPr b="1" lang="en-GB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CPI</a:t>
            </a:r>
            <a:r>
              <a:rPr lang="en-GB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Cycles per instruction (lower is better).</a:t>
            </a:r>
            <a:endParaRPr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6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8"/>
              <a:buFont typeface="Arial"/>
              <a:buChar char="○"/>
            </a:pPr>
            <a:r>
              <a:rPr b="1" lang="en-GB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Front-End/Back-End Bound</a:t>
            </a:r>
            <a:r>
              <a:rPr lang="en-GB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Pipeline stalls (lower is better).</a:t>
            </a:r>
            <a:endParaRPr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6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8"/>
              <a:buFont typeface="Arial"/>
              <a:buChar char="○"/>
            </a:pPr>
            <a:r>
              <a:rPr b="1" lang="en-GB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Bad Speculation</a:t>
            </a:r>
            <a:r>
              <a:rPr lang="en-GB" sz="14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Mispredicted branches (lower is better).</a:t>
            </a:r>
            <a:endParaRPr sz="14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02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Experimental Setup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550675" y="14396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924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●"/>
            </a:pPr>
            <a:r>
              <a:rPr b="1" lang="en-GB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lang="en-GB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en-GB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Intel Coffee Lake CPU-only system.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en-GB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 cores, no GPU.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●"/>
            </a:pPr>
            <a:r>
              <a:rPr b="1" lang="en-GB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Algorithms</a:t>
            </a:r>
            <a:r>
              <a:rPr lang="en-GB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en-GB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A2C (LunarLander-v2), DDPG (Pendulum-v1), PPO (CartPole-v1), SAC (Pendulum-v1), TD3 (Pendulum-v1).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●"/>
            </a:pPr>
            <a:r>
              <a:rPr b="1" lang="en-GB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r>
              <a:rPr lang="en-GB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en-GB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 2,048–10,240 (PPO), 800–9,600 (others).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en-GB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Environments: OpenAI Gym (LunarLander-v2, Pendulum-v1, CartPole-v1).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●"/>
            </a:pPr>
            <a:r>
              <a:rPr b="1" lang="en-GB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</a:t>
            </a:r>
            <a:r>
              <a:rPr lang="en-GB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en-GB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Intel VTune Profiler for hardware profiling (threading, hotspots, memory, microarchitecture).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en-GB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metrics: Reward, FPS, losses, explained variance.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●"/>
            </a:pPr>
            <a:r>
              <a:rPr b="1" lang="en-GB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Profiling Duration</a:t>
            </a:r>
            <a:r>
              <a:rPr lang="en-GB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en-GB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Threading/Hotspot: 6–7 seconds.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0"/>
              <a:buFont typeface="Arial"/>
              <a:buChar char="○"/>
            </a:pPr>
            <a:r>
              <a:rPr lang="en-GB" sz="1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Memory/Microarchitecture: 2.86–2.95 seconds.</a:t>
            </a:r>
            <a:endParaRPr sz="12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4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717975" y="329325"/>
            <a:ext cx="75057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Results - Software Performance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6516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2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02"/>
          </a:p>
        </p:txBody>
      </p:sp>
      <p:graphicFrame>
        <p:nvGraphicFramePr>
          <p:cNvPr id="170" name="Google Shape;170;p19"/>
          <p:cNvGraphicFramePr/>
          <p:nvPr/>
        </p:nvGraphicFramePr>
        <p:xfrm>
          <a:off x="557750" y="71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{A89AA01F-6CF3-4E2D-8F85-AF81540D116D}</a:tableStyleId>
              </a:tblPr>
              <a:tblGrid>
                <a:gridCol w="605200"/>
                <a:gridCol w="795875"/>
                <a:gridCol w="1226975"/>
                <a:gridCol w="563750"/>
                <a:gridCol w="1575175"/>
                <a:gridCol w="746150"/>
                <a:gridCol w="2313025"/>
              </a:tblGrid>
              <a:tr h="588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Algorithm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Environment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Reward (Start → End)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FPS (Start → End)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Losses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Explained Variance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Key Insights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A2C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LunarLander-v2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32.60 → 86.25(Target: ~200+)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483 → 438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Policy: 1.911 → 0.081Value: 9.294 → 0.060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-0.0096 → 0.2251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Slow convergence; high losses and low variance show inefficient learning. Moderate FPS due to sequential rollouts.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DDPG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Pendulum-v1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-1500.80 → -519.78(Target: ~-100 to -200)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43 → 35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Actor: 26.76 → 76.66 → 58.66Critic: 0.013 → 1.889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N/A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Strong improvement; high losses indicate instability. Low FPS from replay buffer and continuous actions.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PPO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CartPole-v1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23.19 → 60.98(Target: ~195+)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1150 → 705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Value: 56.23 → 71.19Policy: -0.0188 → -0.0151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-0.0004 → 0.2762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Slow convergence; high value loss and low variance reflect optimization issues. High FPS with rollout overhead.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SAC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Pendulum-v1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-1558.54 → -529.26(Target: ~-100 to -200)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38 → 33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Actor: 26.70 → 90.64 → 75.50Critic: 0.223 → 2.727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N/A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Strongest convergence; high losses and low FPS from complex Q-network updates.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700"/>
                        <a:t>TD3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Pendulum-v1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-1409.73 → -638.46(Target: ~-100 to -200)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42 → 33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Actor: 14.63 → 60.09 → 49.43Critic: 0.038 → 1.033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N/A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Slower convergence; high losses and low FPS due to dual critics and delayed updates.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3914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2"/>
                </a:solidFill>
              </a:rPr>
              <a:t>Software-Tensorboard</a:t>
            </a:r>
            <a:endParaRPr b="1" sz="1700">
              <a:solidFill>
                <a:schemeClr val="dk2"/>
              </a:solidFill>
            </a:endParaRPr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435300"/>
            <a:ext cx="76923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6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lang="en-GB" sz="1307"/>
              <a:t>TensorBoard is a visualization tool for monitoring and analyzing machine learning model performance, displaying metrics like loss, accuracy, and resource usage as graphs and scalars.</a:t>
            </a:r>
            <a:endParaRPr sz="1307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063" y="2232100"/>
            <a:ext cx="6852777" cy="22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845600"/>
            <a:ext cx="75057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- Hardware Performance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819150" y="14820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813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53"/>
              <a:buFont typeface="Arial"/>
              <a:buChar char="●"/>
            </a:pPr>
            <a:r>
              <a:rPr b="1" lang="en-GB" sz="12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Metrics</a:t>
            </a:r>
            <a:r>
              <a:rPr lang="en-GB" sz="12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(Table II):</a:t>
            </a:r>
            <a:endParaRPr sz="12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13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Font typeface="Arial"/>
              <a:buChar char="○"/>
            </a:pPr>
            <a:r>
              <a:rPr b="1" lang="en-GB" sz="12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 Utilization</a:t>
            </a:r>
            <a:r>
              <a:rPr lang="en-GB" sz="12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Low (10.3–11.0%, 0.822–0.879/8 cores).</a:t>
            </a:r>
            <a:endParaRPr sz="12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13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Font typeface="Arial"/>
              <a:buChar char="○"/>
            </a:pPr>
            <a:r>
              <a:rPr b="1" lang="en-GB" sz="12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 Time</a:t>
            </a:r>
            <a:r>
              <a:rPr lang="en-GB" sz="12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High (38.12–55.39s, TD3 highest).</a:t>
            </a:r>
            <a:endParaRPr sz="12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13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Font typeface="Arial"/>
              <a:buChar char="○"/>
            </a:pPr>
            <a:r>
              <a:rPr b="1" lang="en-GB" sz="12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Bound</a:t>
            </a:r>
            <a:r>
              <a:rPr lang="en-GB" sz="12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9.6–11.0% (TD3 highest).</a:t>
            </a:r>
            <a:endParaRPr sz="12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13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Font typeface="Arial"/>
              <a:buChar char="○"/>
            </a:pPr>
            <a:r>
              <a:rPr b="1" lang="en-GB" sz="12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LLC Misses</a:t>
            </a:r>
            <a:r>
              <a:rPr lang="en-GB" sz="12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6.3M–7.7M (SAC highest).</a:t>
            </a:r>
            <a:endParaRPr sz="12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13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Font typeface="Arial"/>
              <a:buChar char="○"/>
            </a:pPr>
            <a:r>
              <a:rPr b="1" lang="en-GB" sz="12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CPI</a:t>
            </a:r>
            <a:r>
              <a:rPr lang="en-GB" sz="12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Good (0.82–0.83).</a:t>
            </a:r>
            <a:endParaRPr sz="12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13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Font typeface="Arial"/>
              <a:buChar char="○"/>
            </a:pPr>
            <a:r>
              <a:rPr b="1" lang="en-GB" sz="12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Front-End Bound</a:t>
            </a:r>
            <a:r>
              <a:rPr lang="en-GB" sz="12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34.8–39.4% (TD3 highest).</a:t>
            </a:r>
            <a:endParaRPr sz="12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13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Font typeface="Arial"/>
              <a:buChar char="○"/>
            </a:pPr>
            <a:r>
              <a:rPr b="1" lang="en-GB" sz="12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Bad Speculation</a:t>
            </a:r>
            <a:r>
              <a:rPr lang="en-GB" sz="12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10.3–11.5% (SAC highest).</a:t>
            </a:r>
            <a:endParaRPr sz="12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13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Font typeface="Arial"/>
              <a:buChar char="○"/>
            </a:pPr>
            <a:r>
              <a:rPr b="1" lang="en-GB" sz="12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Back-End Bound</a:t>
            </a:r>
            <a:r>
              <a:rPr lang="en-GB" sz="12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19.0–24.2% (A2C highest)</a:t>
            </a:r>
            <a:endParaRPr sz="12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13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Font typeface="Arial"/>
              <a:buChar char="●"/>
            </a:pPr>
            <a:r>
              <a:rPr b="1" lang="en-GB" sz="12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Hotspots</a:t>
            </a:r>
            <a:r>
              <a:rPr lang="en-GB" sz="12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13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Font typeface="Arial"/>
              <a:buChar char="○"/>
            </a:pPr>
            <a:r>
              <a:rPr lang="en-GB" sz="12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Startup/I/O (LoadLibraryExw: 20.7–39.1%) dominates.</a:t>
            </a:r>
            <a:endParaRPr sz="12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13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Font typeface="Arial"/>
              <a:buChar char="○"/>
            </a:pPr>
            <a:r>
              <a:rPr lang="en-GB" sz="12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OpenMP overhead in PPO/SAC/TD3 (7.0–7.6%).</a:t>
            </a:r>
            <a:endParaRPr sz="12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13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Font typeface="Arial"/>
              <a:buChar char="●"/>
            </a:pPr>
            <a:r>
              <a:rPr b="1" lang="en-GB" sz="12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</a:t>
            </a:r>
            <a:r>
              <a:rPr lang="en-GB" sz="12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13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Font typeface="Arial"/>
              <a:buChar char="○"/>
            </a:pPr>
            <a:r>
              <a:rPr lang="en-GB" sz="12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CPU utilization and high wait times indicate synchronization issues.</a:t>
            </a:r>
            <a:endParaRPr sz="12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813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Font typeface="Arial"/>
              <a:buChar char="○"/>
            </a:pPr>
            <a:r>
              <a:rPr lang="en-GB" sz="12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inefficiencies (LLC misses, latency) impact performance.</a:t>
            </a:r>
            <a:endParaRPr sz="12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0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